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84052c2c844680" /><Relationship Type="http://schemas.openxmlformats.org/officeDocument/2006/relationships/extended-properties" Target="/docProps/app.xml" Id="Rd51dc8949a8d460c" /><Relationship Type="http://schemas.openxmlformats.org/officeDocument/2006/relationships/officeDocument" Target="/ppt/presentation.xml" Id="R8e3fdf90e39341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e4a6651755431b"/>
  </p:sldMasterIdLst>
  <p:notesMasterIdLst>
    <p:notesMasterId xmlns:r="http://schemas.openxmlformats.org/officeDocument/2006/relationships" r:id="R18541528acd14cca"/>
  </p:notesMasterIdLst>
  <p:sldIdLst>
    <p:sldId xmlns:r="http://schemas.openxmlformats.org/officeDocument/2006/relationships" id="256" r:id="R2b168b4d7af34598"/>
    <p:sldId xmlns:r="http://schemas.openxmlformats.org/officeDocument/2006/relationships" id="257" r:id="Ra3a66c1c7cac4f9d"/>
    <p:sldId xmlns:r="http://schemas.openxmlformats.org/officeDocument/2006/relationships" id="258" r:id="R10639bee53134ff1"/>
    <p:sldId xmlns:r="http://schemas.openxmlformats.org/officeDocument/2006/relationships" id="259" r:id="Rf14b66cf9bab4163"/>
    <p:sldId xmlns:r="http://schemas.openxmlformats.org/officeDocument/2006/relationships" id="260" r:id="R6e613ef5db8c465f"/>
    <p:sldId xmlns:r="http://schemas.openxmlformats.org/officeDocument/2006/relationships" id="261" r:id="R2ea1fbb3296c475d"/>
    <p:sldId xmlns:r="http://schemas.openxmlformats.org/officeDocument/2006/relationships" id="262" r:id="Rfbca1d6721064b4f"/>
    <p:sldId xmlns:r="http://schemas.openxmlformats.org/officeDocument/2006/relationships" id="263" r:id="R9f2de559750c4a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416fac3f244f77" /><Relationship Type="http://schemas.openxmlformats.org/officeDocument/2006/relationships/slideMaster" Target="/ppt/slideMasters/slideMaster1.xml" Id="R88e4a6651755431b" /><Relationship Type="http://schemas.openxmlformats.org/officeDocument/2006/relationships/notesMaster" Target="/ppt/notesMasters/notesMaster1.xml" Id="R18541528acd14cca" /><Relationship Type="http://schemas.openxmlformats.org/officeDocument/2006/relationships/presProps" Target="/ppt/presProps.xml" Id="R2d1a0379e0f64d68" /><Relationship Type="http://schemas.openxmlformats.org/officeDocument/2006/relationships/tableStyles" Target="/ppt/tableStyles.xml" Id="Ra59bb1c2e27243b8" /><Relationship Type="http://schemas.openxmlformats.org/officeDocument/2006/relationships/slide" Target="/ppt/slides/slide1.xml" Id="R2b168b4d7af34598" /><Relationship Type="http://schemas.openxmlformats.org/officeDocument/2006/relationships/slide" Target="/ppt/slides/slide2.xml" Id="Ra3a66c1c7cac4f9d" /><Relationship Type="http://schemas.openxmlformats.org/officeDocument/2006/relationships/slide" Target="/ppt/slides/slide3.xml" Id="R10639bee53134ff1" /><Relationship Type="http://schemas.openxmlformats.org/officeDocument/2006/relationships/slide" Target="/ppt/slides/slide4.xml" Id="Rf14b66cf9bab4163" /><Relationship Type="http://schemas.openxmlformats.org/officeDocument/2006/relationships/slide" Target="/ppt/slides/slide5.xml" Id="R6e613ef5db8c465f" /><Relationship Type="http://schemas.openxmlformats.org/officeDocument/2006/relationships/slide" Target="/ppt/slides/slide6.xml" Id="R2ea1fbb3296c475d" /><Relationship Type="http://schemas.openxmlformats.org/officeDocument/2006/relationships/slide" Target="/ppt/slides/slide7.xml" Id="Rfbca1d6721064b4f" /><Relationship Type="http://schemas.openxmlformats.org/officeDocument/2006/relationships/slide" Target="/ppt/slides/slide8.xml" Id="R9f2de559750c4a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447dbd63104b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d7b921a803453a" /><Relationship Type="http://schemas.openxmlformats.org/officeDocument/2006/relationships/notesMaster" Target="/ppt/notesMasters/notesMaster1.xml" Id="R35e51ccf5b0947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d09197219f46c5" /><Relationship Type="http://schemas.openxmlformats.org/officeDocument/2006/relationships/notesMaster" Target="/ppt/notesMasters/notesMaster1.xml" Id="R69ce46b104784d8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dd98fd61024e19" /><Relationship Type="http://schemas.openxmlformats.org/officeDocument/2006/relationships/notesMaster" Target="/ppt/notesMasters/notesMaster1.xml" Id="Rbfb812033eb240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84242297a94879" /><Relationship Type="http://schemas.openxmlformats.org/officeDocument/2006/relationships/notesMaster" Target="/ppt/notesMasters/notesMaster1.xml" Id="R841097af29ab40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44ced97c784357" /><Relationship Type="http://schemas.openxmlformats.org/officeDocument/2006/relationships/notesMaster" Target="/ppt/notesMasters/notesMaster1.xml" Id="R133c0248feae47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7eee2b3c824652" /><Relationship Type="http://schemas.openxmlformats.org/officeDocument/2006/relationships/notesMaster" Target="/ppt/notesMasters/notesMaster1.xml" Id="R41ca7290ec0f4c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db473f21c84efb" /><Relationship Type="http://schemas.openxmlformats.org/officeDocument/2006/relationships/notesMaster" Target="/ppt/notesMasters/notesMaster1.xml" Id="Rd77b1710736f4e2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919219ab2b4bd9" /><Relationship Type="http://schemas.openxmlformats.org/officeDocument/2006/relationships/notesMaster" Target="/ppt/notesMasters/notesMaster1.xml" Id="R8480541d5b7342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Eshan Mukherjee. Information cutoff 6 October 2026. Historical figures are reported; forecasts and transaction terms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c12d30a1f143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899e194ec14e40" /><Relationship Type="http://schemas.openxmlformats.org/officeDocument/2006/relationships/slideLayout" Target="/ppt/slideLayouts/slideLayout1.xml" Id="R18c16e9acafc40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c16e9acafc40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c25edc6cb4a3d" /><Relationship Type="http://schemas.openxmlformats.org/officeDocument/2006/relationships/notesSlide" Target="/ppt/notesSlides/notesSlide1.xml" Id="R50358b692d3b41c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435681e6b49da" /><Relationship Type="http://schemas.openxmlformats.org/officeDocument/2006/relationships/notesSlide" Target="/ppt/notesSlides/notesSlide2.xml" Id="R4dc1135f59b949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c0e128b30549de" /><Relationship Type="http://schemas.openxmlformats.org/officeDocument/2006/relationships/notesSlide" Target="/ppt/notesSlides/notesSlide3.xml" Id="Rd055d475f6cb4f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df58cccea443d" /><Relationship Type="http://schemas.openxmlformats.org/officeDocument/2006/relationships/chart" Target="/ppt/slides/charts/chart1.xml" Id="R4d41fb95199f4fa4" /><Relationship Type="http://schemas.openxmlformats.org/officeDocument/2006/relationships/notesSlide" Target="/ppt/notesSlides/notesSlide4.xml" Id="Ra87d732c6e6745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f721247274c07" /><Relationship Type="http://schemas.openxmlformats.org/officeDocument/2006/relationships/chart" Target="/ppt/slides/charts/chart2.xml" Id="Rfb4ccbbff7aa4d9b" /><Relationship Type="http://schemas.openxmlformats.org/officeDocument/2006/relationships/notesSlide" Target="/ppt/notesSlides/notesSlide5.xml" Id="R564008bc80944a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7140fdf6404a2b" /><Relationship Type="http://schemas.openxmlformats.org/officeDocument/2006/relationships/notesSlide" Target="/ppt/notesSlides/notesSlide6.xml" Id="Rd9fe3af2512042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2b8ea90083435b" /><Relationship Type="http://schemas.openxmlformats.org/officeDocument/2006/relationships/notesSlide" Target="/ppt/notesSlides/notesSlide7.xml" Id="Re143d96b136249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2b115a9b3488d" /><Relationship Type="http://schemas.openxmlformats.org/officeDocument/2006/relationships/notesSlide" Target="/ppt/notesSlides/notesSlide8.xml" Id="Re61ef1f0c274437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2031 EBITDA</c:v>
          </c:tx>
          <c:spPr>
            <a:solidFill xmlns:a="http://schemas.openxmlformats.org/drawingml/2006/main">
              <a:srgbClr val="31688E"/>
            </a:solidFill>
          </c:spPr>
          <c:cat>
            <c:strRef>
              <c:f>'Chart Data'!$A$2:$A$4</c:f>
              <c:strCache>
                <c:ptCount val="3"/>
                <c:pt idx="0">
                  <c:v>Base</c:v>
                </c:pt>
                <c:pt idx="1">
                  <c:v>Upside</c:v>
                </c:pt>
                <c:pt idx="2">
                  <c:v>Downside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552.7</c:v>
                </c:pt>
                <c:pt idx="1">
                  <c:v>1167.9</c:v>
                </c:pt>
                <c:pt idx="2">
                  <c:v>134.8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ser>
          <c:idx val="0"/>
          <c:order val="0"/>
          <c:tx>
            <c:v>DCF sensitivity</c:v>
          </c:tx>
          <c:spPr>
            <a:solidFill xmlns:a="http://schemas.openxmlformats.org/drawingml/2006/main">
              <a:srgbClr val="244A73"/>
            </a:solidFill>
            <a:ln xmlns:a="http://schemas.openxmlformats.org/drawingml/2006/main" w="47625">
              <a:solidFill>
                <a:srgbClr val="244A73"/>
              </a:solidFill>
            </a:ln>
          </c:spPr>
          <c:marker>
            <c:symbol val="circle"/>
            <c:size val="7"/>
            <c:spPr>
              <a:solidFill xmlns:a="http://schemas.openxmlformats.org/drawingml/2006/main">
                <a:srgbClr val="244A73"/>
              </a:solidFill>
            </c:spPr>
          </c:marker>
          <c:xVal>
            <c:numRef>
              <c:f>'Chart Data'!$A$2:$A$3</c:f>
              <c:numCache>
                <c:formatCode>General</c:formatCode>
                <c:ptCount val="2"/>
                <c:pt idx="0">
                  <c:v>79.86</c:v>
                </c:pt>
                <c:pt idx="1">
                  <c:v>138.56</c:v>
                </c:pt>
              </c:numCache>
            </c:numRef>
          </c:xVal>
          <c:yVal>
            <c:numRef>
              <c:f>'Chart Data'!$B$2:$B$3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yVal>
        </c:ser>
        <c:ser>
          <c:idx val="1"/>
          <c:order val="1"/>
          <c:tx>
            <c:v>Peer EV / revenue</c:v>
          </c:tx>
          <c:spPr>
            <a:solidFill xmlns:a="http://schemas.openxmlformats.org/drawingml/2006/main">
              <a:srgbClr val="588A68"/>
            </a:solidFill>
            <a:ln xmlns:a="http://schemas.openxmlformats.org/drawingml/2006/main" w="47625">
              <a:solidFill>
                <a:srgbClr val="588A68"/>
              </a:solidFill>
            </a:ln>
          </c:spPr>
          <c:marker>
            <c:symbol val="circle"/>
            <c:size val="7"/>
            <c:spPr>
              <a:solidFill xmlns:a="http://schemas.openxmlformats.org/drawingml/2006/main">
                <a:srgbClr val="588A68"/>
              </a:solidFill>
            </c:spPr>
          </c:marker>
          <c:xVal>
            <c:numRef>
              <c:f>'Chart Data'!$C$2:$C$3</c:f>
              <c:numCache>
                <c:formatCode>General</c:formatCode>
                <c:ptCount val="2"/>
                <c:pt idx="0">
                  <c:v>154.68</c:v>
                </c:pt>
                <c:pt idx="1">
                  <c:v>208.16</c:v>
                </c:pt>
              </c:numCache>
            </c:numRef>
          </c:xVal>
          <c:yVal>
            <c:numRef>
              <c:f>'Chart Data'!$D$2:$D$3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yVal>
        </c:ser>
        <c:ser>
          <c:idx val="2"/>
          <c:order val="2"/>
          <c:tx>
            <c:v>Peer EV / EBITDA</c:v>
          </c:tx>
          <c:spPr>
            <a:solidFill xmlns:a="http://schemas.openxmlformats.org/drawingml/2006/main">
              <a:srgbClr val="707070"/>
            </a:solidFill>
            <a:ln xmlns:a="http://schemas.openxmlformats.org/drawingml/2006/main" w="47625">
              <a:solidFill>
                <a:srgbClr val="707070"/>
              </a:solidFill>
            </a:ln>
          </c:spPr>
          <c:marker>
            <c:symbol val="circle"/>
            <c:size val="7"/>
            <c:spPr>
              <a:solidFill xmlns:a="http://schemas.openxmlformats.org/drawingml/2006/main">
                <a:srgbClr val="707070"/>
              </a:solidFill>
            </c:spPr>
          </c:marker>
          <c:xVal>
            <c:numRef>
              <c:f>'Chart Data'!$E$2:$E$3</c:f>
              <c:numCache>
                <c:formatCode>General</c:formatCode>
                <c:ptCount val="2"/>
                <c:pt idx="0">
                  <c:v>132.21</c:v>
                </c:pt>
                <c:pt idx="1">
                  <c:v>132.21</c:v>
                </c:pt>
              </c:numCache>
            </c:numRef>
          </c:xVal>
          <c:yVal>
            <c:numRef>
              <c:f>'Chart Data'!$F$2:$F$3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yVal>
        </c:ser>
        <c:ser>
          <c:idx val="3"/>
          <c:order val="3"/>
          <c:tx>
            <c:v>Observed price</c:v>
          </c:tx>
          <c:spPr>
            <a:ln xmlns:a="http://schemas.openxmlformats.org/drawingml/2006/main" w="9525">
              <a:solidFill>
                <a:srgbClr val="111111"/>
              </a:solidFill>
            </a:ln>
          </c:spPr>
          <c:marker>
            <c:symbol val="none"/>
          </c:marker>
          <c:xVal>
            <c:numRef>
              <c:f>'Chart Data'!$G$2:$G$3</c:f>
              <c:numCache>
                <c:formatCode>General</c:formatCode>
                <c:ptCount val="2"/>
                <c:pt idx="0">
                  <c:v>197.84</c:v>
                </c:pt>
                <c:pt idx="1">
                  <c:v>197.84</c:v>
                </c:pt>
              </c:numCache>
            </c:numRef>
          </c:xVal>
          <c:yVal>
            <c:numRef>
              <c:f>'Chart Data'!$H$2:$H$3</c:f>
              <c:numCache>
                <c:formatCode>General</c:formatCode>
                <c:ptCount val="2"/>
                <c:pt idx="0">
                  <c:v>0.5</c:v>
                </c:pt>
                <c:pt idx="1">
                  <c:v>3.5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4"/>
          <c:min val="0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</c:valAx>
      <c:valAx>
        <c:axId val="48650112"/>
        <c:scaling>
          <c:orientation val="minMax"/>
          <c:max val="230"/>
          <c:min val="0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Arial"/>
                    <a:ea typeface="Arial"/>
                    <a:cs typeface="Arial"/>
                  </a:rPr>
                  <a:t>USD per share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75">
              <a:latin typeface="Arial"/>
              <a:ea typeface="Arial"/>
              <a:cs typeface="Arial"/>
            </a:defRPr>
          </a:pPr>
        </a:p>
      </c:txPr>
    </c:legend>
    <c:plotVisOnly val="1"/>
    <c:dispBlanksAs val="gap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1649DC02-E144-414A-A2BC-542C41C5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AI Power Infrastructure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234A2A71-7535-4F01-8ED1-1F7A5E0F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659DA02-E4AF-40AE-B206-6E6A1F69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business">
            <a:extLst xmlns:a="http://schemas.openxmlformats.org/drawingml/2006/main">
              <a:ext uri="{FF2B5EF4-FFF2-40B4-BE49-F238E27FC236}">
                <a16:creationId xmlns:a16="http://schemas.microsoft.com/office/drawing/2014/main" id="{E7999E43-D2B5-46B7-9A5C-B2BA6E15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Electrical Equipment Supplier</a:t>
            </a:r>
          </a:p>
        </p:txBody>
      </p:sp>
      <p:sp>
        <p:nvSpPr>
          <p:cNvPr id="5" name="author">
            <a:extLst xmlns:a="http://schemas.openxmlformats.org/drawingml/2006/main">
              <a:ext uri="{FF2B5EF4-FFF2-40B4-BE49-F238E27FC236}">
                <a16:creationId xmlns:a16="http://schemas.microsoft.com/office/drawing/2014/main" id="{8F0564BA-A6E4-4833-8C34-D6C02FB10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Eshan Mukherjee</a:t>
            </a:r>
          </a:p>
          <a:p xmlns:a="http://schemas.openxmlformats.org/drawingml/2006/main">
            <a:pPr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 October 2026</a:t>
            </a:r>
          </a:p>
        </p:txBody>
      </p:sp>
      <p:sp>
        <p:nvSpPr>
          <p:cNvPr id="6" name="decision">
            <a:extLst xmlns:a="http://schemas.openxmlformats.org/drawingml/2006/main">
              <a:ext uri="{FF2B5EF4-FFF2-40B4-BE49-F238E27FC236}">
                <a16:creationId xmlns:a16="http://schemas.microsoft.com/office/drawing/2014/main" id="{F8DEA28B-AD8E-4544-8876-4DAD5A31A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10953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base DCF is USD 103.66 per share versus USD 197.84 observed. Maintain a watchlist case until stronger conversion economics or a lower price supports the required return.</a:t>
            </a:r>
          </a:p>
        </p:txBody>
      </p:sp>
      <p:sp>
        <p:nvSpPr>
          <p:cNvPr id="7" name="scope">
            <a:extLst xmlns:a="http://schemas.openxmlformats.org/drawingml/2006/main">
              <a:ext uri="{FF2B5EF4-FFF2-40B4-BE49-F238E27FC236}">
                <a16:creationId xmlns:a16="http://schemas.microsoft.com/office/drawing/2014/main" id="{EBAA4DA4-473F-4980-AFAD-61D90C7E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Independent portfolio sample. Transactions and financing structures are hypothetical.</a:t>
            </a:r>
          </a:p>
        </p:txBody>
      </p:sp>
    </p:spTree>
    <p:extLst>
      <p:ext uri="{BB962C8B-B14F-4D97-AF65-F5344CB8AC3E}">
        <p14:creationId xmlns:p14="http://schemas.microsoft.com/office/powerpoint/2010/main" val="20268462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">
            <a:extLst xmlns:a="http://schemas.openxmlformats.org/drawingml/2006/main">
              <a:ext uri="{FF2B5EF4-FFF2-40B4-BE49-F238E27FC236}">
                <a16:creationId xmlns:a16="http://schemas.microsoft.com/office/drawing/2014/main" id="{295D1DDC-F2DF-4ABF-AC04-016F6E5F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Business and financial overview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301BE43B-41E2-4581-8AC7-BC1250DA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88E3A92-C4F5-436B-9C87-68FEC141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overview label">
            <a:extLst xmlns:a="http://schemas.openxmlformats.org/drawingml/2006/main">
              <a:ext uri="{FF2B5EF4-FFF2-40B4-BE49-F238E27FC236}">
                <a16:creationId xmlns:a16="http://schemas.microsoft.com/office/drawing/2014/main" id="{7136F345-5CCD-48BC-A9BC-637F53AC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048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44A7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44A73"/>
                </a:solidFill>
                <a:latin typeface="Arial"/>
                <a:ea typeface="Arial"/>
                <a:cs typeface="Arial"/>
              </a:rPr>
              <a:t>Business overview</a:t>
            </a:r>
          </a:p>
        </p:txBody>
      </p:sp>
      <p:sp>
        <p:nvSpPr>
          <p:cNvPr id="5" name="business description">
            <a:extLst xmlns:a="http://schemas.openxmlformats.org/drawingml/2006/main">
              <a:ext uri="{FF2B5EF4-FFF2-40B4-BE49-F238E27FC236}">
                <a16:creationId xmlns:a16="http://schemas.microsoft.com/office/drawing/2014/main" id="{CC544CB4-ED32-4AFF-B283-D9DE9A0E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048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Electrical Equipment Supplier</a:t>
            </a:r>
          </a:p>
        </p:txBody>
      </p:sp>
      <p:sp>
        <p:nvSpPr>
          <p:cNvPr id="6" name="decision issue">
            <a:extLst xmlns:a="http://schemas.openxmlformats.org/drawingml/2006/main">
              <a:ext uri="{FF2B5EF4-FFF2-40B4-BE49-F238E27FC236}">
                <a16:creationId xmlns:a16="http://schemas.microsoft.com/office/drawing/2014/main" id="{849346CE-874D-4533-8605-6ACDEE46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50482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base DCF is USD 103.66 per share versus USD 197.84 observed. Maintain a watchlist case until stronger conversion economics or a lower price supports the required return.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286500" y="1695450"/>
          <a:ext xmlns:a="http://schemas.openxmlformats.org/drawingml/2006/main" cx="52959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24150"/>
                <a:gridCol w="1285875"/>
                <a:gridCol w="1285875"/>
              </a:tblGrid>
              <a:tr h="61912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USD millions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2024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2025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1,012.4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1,104.3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Operating income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178.8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217.9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Operating cash flow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108.7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167.9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Unrestricted cash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315.3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450.7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history_context">
            <a:extLst xmlns:a="http://schemas.openxmlformats.org/drawingml/2006/main">
              <a:ext uri="{FF2B5EF4-FFF2-40B4-BE49-F238E27FC236}">
                <a16:creationId xmlns:a16="http://schemas.microsoft.com/office/drawing/2014/main" id="{F4B87E71-76F7-465A-B4DA-5914F72E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191125"/>
            <a:ext cx="5295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Original fiscal periods. Restricted cash and other claims receive separate treatment.</a:t>
            </a:r>
          </a:p>
        </p:txBody>
      </p:sp>
    </p:spTree>
    <p:extLst>
      <p:ext uri="{BB962C8B-B14F-4D97-AF65-F5344CB8AC3E}">
        <p14:creationId xmlns:p14="http://schemas.microsoft.com/office/powerpoint/2010/main" val="1978737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B6E5424D-706D-41E3-A2A6-0D011BE6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Orders to revenue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9AA0B379-8C8D-4A08-9A4B-618F5923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7FE1000-91C8-413C-BB7D-424FA730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operating_mechanics">
            <a:extLst xmlns:a="http://schemas.openxmlformats.org/drawingml/2006/main">
              <a:ext uri="{FF2B5EF4-FFF2-40B4-BE49-F238E27FC236}">
                <a16:creationId xmlns:a16="http://schemas.microsoft.com/office/drawing/2014/main" id="{0AC9DC0D-99AC-49F3-A3CE-879DD77F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109728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operating forecast links delivered revenue to backlog conversion, in-period bookings and a capacity ceiling. Opening fiscal 2025 backlog is USD 1,400 million. The June 2026 disclosure reports USD 2,400 million backlog and approximately USD 1,900 million nine-month bookings. Conversion rates, future orders and capacity growth are analyst assumptions.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3905250"/>
          <a:ext xmlns:a="http://schemas.openxmlformats.org/drawingml/2006/main" cx="10972800" cy="1476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2324100"/>
                <a:gridCol w="2324100"/>
                <a:gridCol w="2324100"/>
              </a:tblGrid>
              <a:tr h="492125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2031 operating result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Upside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Downside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</a:tr>
              <a:tr h="4921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2,696.3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5,077.7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817.1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921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EBITDA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552.7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1,167.9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134.8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classification">
            <a:extLst xmlns:a="http://schemas.openxmlformats.org/drawingml/2006/main">
              <a:ext uri="{FF2B5EF4-FFF2-40B4-BE49-F238E27FC236}">
                <a16:creationId xmlns:a16="http://schemas.microsoft.com/office/drawing/2014/main" id="{42D65505-7014-41AB-A22D-991DFEAB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Reported history feeds analyst assumptions. Scenario comparisons are dated snapshots.</a:t>
            </a:r>
          </a:p>
        </p:txBody>
      </p:sp>
    </p:spTree>
    <p:extLst>
      <p:ext uri="{BB962C8B-B14F-4D97-AF65-F5344CB8AC3E}">
        <p14:creationId xmlns:p14="http://schemas.microsoft.com/office/powerpoint/2010/main" val="13311878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49BBBCDF-22AE-4323-BB31-F6ACE304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Operating outcomes depend on execution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7D146E18-A4F9-42E7-83C5-C368869A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E67B629E-4637-42E8-8E46-A9BAEEAA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714375" y="1571625"/>
          <a:ext xmlns:a="http://schemas.openxmlformats.org/drawingml/2006/main" cx="10572750" cy="3571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d41fb95199f4fa4"/>
          </a:graphicData>
        </a:graphic>
      </p:graphicFrame>
      <p:sp>
        <p:nvSpPr>
          <p:cNvPr id="5" name="chart_units">
            <a:extLst xmlns:a="http://schemas.openxmlformats.org/drawingml/2006/main">
              <a:ext uri="{FF2B5EF4-FFF2-40B4-BE49-F238E27FC236}">
                <a16:creationId xmlns:a16="http://schemas.microsoft.com/office/drawing/2014/main" id="{94276D71-76D2-4551-8EE6-AAD0CFBA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USD millions, rounded to one decimal. EBITDA includes recurring stock compensation as an operating cost.</a:t>
            </a:r>
          </a:p>
        </p:txBody>
      </p:sp>
    </p:spTree>
    <p:extLst>
      <p:ext uri="{BB962C8B-B14F-4D97-AF65-F5344CB8AC3E}">
        <p14:creationId xmlns:p14="http://schemas.microsoft.com/office/powerpoint/2010/main" val="17079909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625D7FF3-1E42-4767-B1E4-A43B38A5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Valuation ranges and observed price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720B6FF2-08F8-4CD2-9B40-A43BE7B3F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FCF7A0A6-8B9A-4110-B9DB-D9AC67D1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762000" y="1552575"/>
          <a:ext xmlns:a="http://schemas.openxmlformats.org/drawingml/2006/main" cx="10477500" cy="2571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b4ccbbff7aa4d9b"/>
          </a:graphicData>
        </a:graphic>
      </p:graphicFrame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4238625"/>
          <a:ext xmlns:a="http://schemas.openxmlformats.org/drawingml/2006/main" cx="10972800" cy="1476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572250"/>
                <a:gridCol w="2200275"/>
                <a:gridCol w="2200275"/>
              </a:tblGrid>
              <a:tr h="36909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Method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Low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High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</a:tr>
              <a:tr h="36909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DCF sensitivity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79.9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138.6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6909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Peer EV /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154.7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208.2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6909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Peer EV / EBITDA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132.2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132.2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ange qualification">
            <a:extLst xmlns:a="http://schemas.openxmlformats.org/drawingml/2006/main">
              <a:ext uri="{FF2B5EF4-FFF2-40B4-BE49-F238E27FC236}">
                <a16:creationId xmlns:a16="http://schemas.microsoft.com/office/drawing/2014/main" id="{D6A57967-5B42-4041-967C-69EEEC91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Observed close: USD 197.84. A single available peer appears as a point. DCF ranges vary discount rate and terminal growth in the base operating case.</a:t>
            </a:r>
          </a:p>
        </p:txBody>
      </p:sp>
    </p:spTree>
    <p:extLst>
      <p:ext uri="{BB962C8B-B14F-4D97-AF65-F5344CB8AC3E}">
        <p14:creationId xmlns:p14="http://schemas.microsoft.com/office/powerpoint/2010/main" val="17181592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4E42AAF0-65E0-4141-BBE0-EAD87A7A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Downside conditions change the decision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E1AAEF80-AB1F-4516-A0AE-84F69D2C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7B07200-7E87-4DFC-9FAB-B551B924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mechanics">
            <a:extLst xmlns:a="http://schemas.openxmlformats.org/drawingml/2006/main">
              <a:ext uri="{FF2B5EF4-FFF2-40B4-BE49-F238E27FC236}">
                <a16:creationId xmlns:a16="http://schemas.microsoft.com/office/drawing/2014/main" id="{53DB8F29-A6D8-43C9-AE49-D20685C6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109728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Compare the observed price with DCF per-share values and the implied-growth grid. The peer table uses electrical-equipment businesses with differences in size and product mix. A premium valuation requires faster durable cash-flow growth than the conservative base case.</a:t>
            </a:r>
          </a:p>
        </p:txBody>
      </p:sp>
      <p:sp>
        <p:nvSpPr>
          <p:cNvPr id="5" name="downside_finding">
            <a:extLst xmlns:a="http://schemas.openxmlformats.org/drawingml/2006/main">
              <a:ext uri="{FF2B5EF4-FFF2-40B4-BE49-F238E27FC236}">
                <a16:creationId xmlns:a16="http://schemas.microsoft.com/office/drawing/2014/main" id="{A972C54D-A81C-4DEB-BB4C-13F61C9A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109728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observed market price exceeds the base DCF value. Stronger funded cash-flow growth must support the premium.</a:t>
            </a:r>
          </a:p>
        </p:txBody>
      </p:sp>
      <p:sp>
        <p:nvSpPr>
          <p:cNvPr id="6" name="validation">
            <a:extLst xmlns:a="http://schemas.openxmlformats.org/drawingml/2006/main">
              <a:ext uri="{FF2B5EF4-FFF2-40B4-BE49-F238E27FC236}">
                <a16:creationId xmlns:a16="http://schemas.microsoft.com/office/drawing/2014/main" id="{A2DF8CF9-39E0-47FC-8D43-9088D74E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Balance sheets, cash and debt roll-forwards recalculated in native Excel across all three cases.</a:t>
            </a:r>
          </a:p>
        </p:txBody>
      </p:sp>
    </p:spTree>
    <p:extLst>
      <p:ext uri="{BB962C8B-B14F-4D97-AF65-F5344CB8AC3E}">
        <p14:creationId xmlns:p14="http://schemas.microsoft.com/office/powerpoint/2010/main" val="3661371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9A70D522-F8A1-4974-97C7-1D7D55D2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Risks and monitoring triggers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0FEEFA0E-AC93-47F0-9BF5-407F0F4B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BC869A26-4231-4055-A11B-5A0624CC0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61925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771525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Principal risk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Monitoring action</a:t>
                      </a:r>
                    </a:p>
                  </a:txBody>
                  <a:tcPr marL="91440" marR="91440" marT="45720" marB="45720">
                    <a:solidFill>
                      <a:srgbClr val="244A73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Large data-center orders create customer and timing concentration.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Quarterly: compare bookings, revenue and ending backlog.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Capacity expansion can constrain delivery and margins.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Track cancellations, progress payments and receivables.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Deposits can flatter near-term cash flow.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Monitor capacity commissioning and gross-margin normalization.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 premium multiple may already price in strong execution.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Reassess after a sustained book-to-bill below 1.0x.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294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C8905915-3DF5-4062-AC2C-BC7D28E8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Decision and next evidence</a:t>
            </a:r>
          </a:p>
        </p:txBody>
      </p:sp>
      <p:sp>
        <p:nvSpPr>
          <p:cNvPr id="2" name="title rule">
            <a:extLst xmlns:a="http://schemas.openxmlformats.org/drawingml/2006/main">
              <a:ext uri="{FF2B5EF4-FFF2-40B4-BE49-F238E27FC236}">
                <a16:creationId xmlns:a16="http://schemas.microsoft.com/office/drawing/2014/main" id="{C57087C9-5322-445A-92C9-7BDE5ED6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DD03195-EA46-40B9-8478-ACEBD178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98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8768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8768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conclusion">
            <a:extLst xmlns:a="http://schemas.openxmlformats.org/drawingml/2006/main">
              <a:ext uri="{FF2B5EF4-FFF2-40B4-BE49-F238E27FC236}">
                <a16:creationId xmlns:a16="http://schemas.microsoft.com/office/drawing/2014/main" id="{DC8591FC-BF5E-4655-84C8-422B41A6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9728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base DCF is USD 103.66 per share versus USD 197.84 observed. Maintain a watchlist case until stronger conversion economics or a lower price supports the required return.</a:t>
            </a:r>
          </a:p>
        </p:txBody>
      </p:sp>
      <p:sp>
        <p:nvSpPr>
          <p:cNvPr id="5" name="next_steps">
            <a:extLst xmlns:a="http://schemas.openxmlformats.org/drawingml/2006/main">
              <a:ext uri="{FF2B5EF4-FFF2-40B4-BE49-F238E27FC236}">
                <a16:creationId xmlns:a16="http://schemas.microsoft.com/office/drawing/2014/main" id="{7EA10F77-2D13-41A7-8635-C49593C80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10972800" cy="2171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Quarterly: compare bookings, revenue and ending backlog.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Track cancellations, progress payments and receivables.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Monitor capacity commissioning and gross-margin normalization.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Reassess after a sustained book-to-bill below 1.0x.</a:t>
            </a:r>
          </a:p>
        </p:txBody>
      </p:sp>
      <p:sp>
        <p:nvSpPr>
          <p:cNvPr id="6" name="scope">
            <a:extLst xmlns:a="http://schemas.openxmlformats.org/drawingml/2006/main">
              <a:ext uri="{FF2B5EF4-FFF2-40B4-BE49-F238E27FC236}">
                <a16:creationId xmlns:a16="http://schemas.microsoft.com/office/drawing/2014/main" id="{B45F75F8-87AC-4FA6-BADA-DB687FE1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Independent analysis. No executed deal or historical fund holding is asserted.</a:t>
            </a:r>
          </a:p>
        </p:txBody>
      </p:sp>
    </p:spTree>
    <p:extLst>
      <p:ext uri="{BB962C8B-B14F-4D97-AF65-F5344CB8AC3E}">
        <p14:creationId xmlns:p14="http://schemas.microsoft.com/office/powerpoint/2010/main" val="19821859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Eshan Mukherjee</dc:creator>
  <lastModifiedBy>Eshan Mukherjee</lastModifiedBy>
  <dc:title>Presentation</dc:title>
  <dcterms:created xsi:type="dcterms:W3CDTF">2026-10-06T22:12:54.7610000Z</dcterms:created>
  <dcterms:modified xsi:type="dcterms:W3CDTF">2026-10-06T22:12:54.7610000Z</dcterms:modified>
</coreProperties>
</file>