
<file path=[Content_Types].xml><?xml version="1.0" encoding="utf-8"?>
<Types xmlns="http://schemas.openxmlformats.org/package/2006/content-types">
  <Default Extension="xml" ContentType="application/vnd.openxmlformats-package.core-properties+xml"/>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slides/charts/chart1.xml" ContentType="application/vnd.openxmlformats-officedocument.drawingml.chart+xml"/>
  <Override PartName="/ppt/notesSlides/notesSlide4.xml" ContentType="application/vnd.openxmlformats-officedocument.presentationml.notesSlide+xml"/>
  <Override PartName="/ppt/slides/slide5.xml" ContentType="application/vnd.openxmlformats-officedocument.presentationml.slide+xml"/>
  <Override PartName="/ppt/slides/charts/chart2.xml" ContentType="application/vnd.openxmlformats-officedocument.drawingml.chart+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Default Extension="xlsx" ContentType="application/vnd.openxmlformats-officedocument.spreadsheetml.sheet"/>
</Types>
</file>

<file path=_rels/.rels>&#65279;<?xml version="1.0" encoding="utf-8"?><Relationships xmlns="http://schemas.openxmlformats.org/package/2006/relationships"><Relationship Type="http://schemas.openxmlformats.org/package/2006/relationships/metadata/core-properties" Target="/docProps/core.xml" Id="Rd2379ac83699460a" /><Relationship Type="http://schemas.openxmlformats.org/officeDocument/2006/relationships/extended-properties" Target="/docProps/app.xml" Id="R965e249deae247ae" /><Relationship Type="http://schemas.openxmlformats.org/officeDocument/2006/relationships/officeDocument" Target="/ppt/presentation.xml" Id="Rc54c41c30c8346f8" /></Relationships>
</file>

<file path=ppt/presentation.xml><?xml version="1.0" encoding="utf-8"?>
<p:presentation xmlns:p="http://schemas.openxmlformats.org/presentationml/2006/main">
  <p:sldMasterIdLst>
    <p:sldMasterId xmlns:r="http://schemas.openxmlformats.org/officeDocument/2006/relationships" id="2147483648" r:id="Rfd9d02ca0e8b46fe"/>
  </p:sldMasterIdLst>
  <p:notesMasterIdLst>
    <p:notesMasterId xmlns:r="http://schemas.openxmlformats.org/officeDocument/2006/relationships" r:id="R20c043f85f4448ad"/>
  </p:notesMasterIdLst>
  <p:sldIdLst>
    <p:sldId xmlns:r="http://schemas.openxmlformats.org/officeDocument/2006/relationships" id="256" r:id="R6cfe91a050884d70"/>
    <p:sldId xmlns:r="http://schemas.openxmlformats.org/officeDocument/2006/relationships" id="257" r:id="R12057fe64e0a437f"/>
    <p:sldId xmlns:r="http://schemas.openxmlformats.org/officeDocument/2006/relationships" id="258" r:id="Rbddac04d08bf47d1"/>
    <p:sldId xmlns:r="http://schemas.openxmlformats.org/officeDocument/2006/relationships" id="259" r:id="R0418ef57626a4689"/>
    <p:sldId xmlns:r="http://schemas.openxmlformats.org/officeDocument/2006/relationships" id="260" r:id="R48e8c27722cb4717"/>
    <p:sldId xmlns:r="http://schemas.openxmlformats.org/officeDocument/2006/relationships" id="261" r:id="R74f52a0acd454a8b"/>
    <p:sldId xmlns:r="http://schemas.openxmlformats.org/officeDocument/2006/relationships" id="262" r:id="R694c55124e274ce5"/>
    <p:sldId xmlns:r="http://schemas.openxmlformats.org/officeDocument/2006/relationships" id="263" r:id="Ra651ee881432485c"/>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a852648f9113488c" /><Relationship Type="http://schemas.openxmlformats.org/officeDocument/2006/relationships/slideMaster" Target="/ppt/slideMasters/slideMaster1.xml" Id="Rfd9d02ca0e8b46fe" /><Relationship Type="http://schemas.openxmlformats.org/officeDocument/2006/relationships/notesMaster" Target="/ppt/notesMasters/notesMaster1.xml" Id="R20c043f85f4448ad" /><Relationship Type="http://schemas.openxmlformats.org/officeDocument/2006/relationships/presProps" Target="/ppt/presProps.xml" Id="Ra430da325bc245c8" /><Relationship Type="http://schemas.openxmlformats.org/officeDocument/2006/relationships/tableStyles" Target="/ppt/tableStyles.xml" Id="Re7f6c1b748b443ba" /><Relationship Type="http://schemas.openxmlformats.org/officeDocument/2006/relationships/slide" Target="/ppt/slides/slide1.xml" Id="R6cfe91a050884d70" /><Relationship Type="http://schemas.openxmlformats.org/officeDocument/2006/relationships/slide" Target="/ppt/slides/slide2.xml" Id="R12057fe64e0a437f" /><Relationship Type="http://schemas.openxmlformats.org/officeDocument/2006/relationships/slide" Target="/ppt/slides/slide3.xml" Id="Rbddac04d08bf47d1" /><Relationship Type="http://schemas.openxmlformats.org/officeDocument/2006/relationships/slide" Target="/ppt/slides/slide4.xml" Id="R0418ef57626a4689" /><Relationship Type="http://schemas.openxmlformats.org/officeDocument/2006/relationships/slide" Target="/ppt/slides/slide5.xml" Id="R48e8c27722cb4717" /><Relationship Type="http://schemas.openxmlformats.org/officeDocument/2006/relationships/slide" Target="/ppt/slides/slide6.xml" Id="R74f52a0acd454a8b" /><Relationship Type="http://schemas.openxmlformats.org/officeDocument/2006/relationships/slide" Target="/ppt/slides/slide7.xml" Id="R694c55124e274ce5" /><Relationship Type="http://schemas.openxmlformats.org/officeDocument/2006/relationships/slide" Target="/ppt/slides/slide8.xml" Id="Ra651ee881432485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c3a037ad1f5e4421"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2e5a02aa90f74762" /><Relationship Type="http://schemas.openxmlformats.org/officeDocument/2006/relationships/notesMaster" Target="/ppt/notesMasters/notesMaster1.xml" Id="R0a006457caff4349" /></Relationships>
</file>

<file path=ppt/notesSlides/_rels/notesSlide2.xml.rels>&#65279;<?xml version="1.0" encoding="utf-8"?><Relationships xmlns="http://schemas.openxmlformats.org/package/2006/relationships"><Relationship Type="http://schemas.openxmlformats.org/officeDocument/2006/relationships/slide" Target="/ppt/slides/slide2.xml" Id="R5d9be96dc85c493b" /><Relationship Type="http://schemas.openxmlformats.org/officeDocument/2006/relationships/notesMaster" Target="/ppt/notesMasters/notesMaster1.xml" Id="R0ee4810d1f9d4c06" /></Relationships>
</file>

<file path=ppt/notesSlides/_rels/notesSlide3.xml.rels>&#65279;<?xml version="1.0" encoding="utf-8"?><Relationships xmlns="http://schemas.openxmlformats.org/package/2006/relationships"><Relationship Type="http://schemas.openxmlformats.org/officeDocument/2006/relationships/slide" Target="/ppt/slides/slide3.xml" Id="R74eb6b5190d94b36" /><Relationship Type="http://schemas.openxmlformats.org/officeDocument/2006/relationships/notesMaster" Target="/ppt/notesMasters/notesMaster1.xml" Id="R4b725ddbb97446b1" /></Relationships>
</file>

<file path=ppt/notesSlides/_rels/notesSlide4.xml.rels>&#65279;<?xml version="1.0" encoding="utf-8"?><Relationships xmlns="http://schemas.openxmlformats.org/package/2006/relationships"><Relationship Type="http://schemas.openxmlformats.org/officeDocument/2006/relationships/slide" Target="/ppt/slides/slide4.xml" Id="R06125a71cf594ce0" /><Relationship Type="http://schemas.openxmlformats.org/officeDocument/2006/relationships/notesMaster" Target="/ppt/notesMasters/notesMaster1.xml" Id="R4e362397b2fe44a7" /></Relationships>
</file>

<file path=ppt/notesSlides/_rels/notesSlide5.xml.rels>&#65279;<?xml version="1.0" encoding="utf-8"?><Relationships xmlns="http://schemas.openxmlformats.org/package/2006/relationships"><Relationship Type="http://schemas.openxmlformats.org/officeDocument/2006/relationships/slide" Target="/ppt/slides/slide5.xml" Id="R20bed641f9544975" /><Relationship Type="http://schemas.openxmlformats.org/officeDocument/2006/relationships/notesMaster" Target="/ppt/notesMasters/notesMaster1.xml" Id="R7b8e12d7f765485e" /></Relationships>
</file>

<file path=ppt/notesSlides/_rels/notesSlide6.xml.rels>&#65279;<?xml version="1.0" encoding="utf-8"?><Relationships xmlns="http://schemas.openxmlformats.org/package/2006/relationships"><Relationship Type="http://schemas.openxmlformats.org/officeDocument/2006/relationships/slide" Target="/ppt/slides/slide6.xml" Id="R3bdfb05c38cf4527" /><Relationship Type="http://schemas.openxmlformats.org/officeDocument/2006/relationships/notesMaster" Target="/ppt/notesMasters/notesMaster1.xml" Id="Ra03cd200e7324f3c" /></Relationships>
</file>

<file path=ppt/notesSlides/_rels/notesSlide7.xml.rels>&#65279;<?xml version="1.0" encoding="utf-8"?><Relationships xmlns="http://schemas.openxmlformats.org/package/2006/relationships"><Relationship Type="http://schemas.openxmlformats.org/officeDocument/2006/relationships/slide" Target="/ppt/slides/slide7.xml" Id="R9ed0947ae1a24a21" /><Relationship Type="http://schemas.openxmlformats.org/officeDocument/2006/relationships/notesMaster" Target="/ppt/notesMasters/notesMaster1.xml" Id="R3d65c1f45cd94eaf" /></Relationships>
</file>

<file path=ppt/notesSlides/_rels/notesSlide8.xml.rels>&#65279;<?xml version="1.0" encoding="utf-8"?><Relationships xmlns="http://schemas.openxmlformats.org/package/2006/relationships"><Relationship Type="http://schemas.openxmlformats.org/officeDocument/2006/relationships/slide" Target="/ppt/slides/slide8.xml" Id="R55078deefe094d14" /><Relationship Type="http://schemas.openxmlformats.org/officeDocument/2006/relationships/notesMaster" Target="/ppt/notesMasters/notesMaster1.xml" Id="R74c05cc17c7c43d5"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Eshan Mukherjee. Information cutoff 6 October 2026. Historical figures are reported; forecasts and transaction terms are illustrative.</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345476c6b61e402b"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0245e57f4ca84dfd" /><Relationship Type="http://schemas.openxmlformats.org/officeDocument/2006/relationships/slideLayout" Target="/ppt/slideLayouts/slideLayout1.xml" Id="R2cb64f1e525946b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2cb64f1e525946b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90a6768fa2604795" /><Relationship Type="http://schemas.openxmlformats.org/officeDocument/2006/relationships/notesSlide" Target="/ppt/notesSlides/notesSlide1.xml" Id="Rb699cb55efa34d25"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dc055e6c24b34666" /><Relationship Type="http://schemas.openxmlformats.org/officeDocument/2006/relationships/notesSlide" Target="/ppt/notesSlides/notesSlide2.xml" Id="R4762b39809b2406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b0de49af95a2433a" /><Relationship Type="http://schemas.openxmlformats.org/officeDocument/2006/relationships/notesSlide" Target="/ppt/notesSlides/notesSlide3.xml" Id="Re3797966e0ce417e"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a02dc4f3a432420f" /><Relationship Type="http://schemas.openxmlformats.org/officeDocument/2006/relationships/chart" Target="/ppt/slides/charts/chart1.xml" Id="R16b3c22bfdc8479b" /><Relationship Type="http://schemas.openxmlformats.org/officeDocument/2006/relationships/notesSlide" Target="/ppt/notesSlides/notesSlide4.xml" Id="R1c544f5459b4456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45794a8249294820" /><Relationship Type="http://schemas.openxmlformats.org/officeDocument/2006/relationships/chart" Target="/ppt/slides/charts/chart2.xml" Id="R6075e9fc161643a0" /><Relationship Type="http://schemas.openxmlformats.org/officeDocument/2006/relationships/notesSlide" Target="/ppt/notesSlides/notesSlide5.xml" Id="Re9b78693935b4368"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c3c1bf6458e94aa1" /><Relationship Type="http://schemas.openxmlformats.org/officeDocument/2006/relationships/notesSlide" Target="/ppt/notesSlides/notesSlide6.xml" Id="R6406ae62b1934b2e"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dea86da18f5040b6" /><Relationship Type="http://schemas.openxmlformats.org/officeDocument/2006/relationships/notesSlide" Target="/ppt/notesSlides/notesSlide7.xml" Id="R19ec3b7b3a374bd5"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5881b0763d044a95" /><Relationship Type="http://schemas.openxmlformats.org/officeDocument/2006/relationships/notesSlide" Target="/ppt/notesSlides/notesSlide8.xml" Id="R7a4d7a073ca64164" /></Relationships>
</file>

<file path=ppt/slides/charts/_rels/chart1.xml.rels><Relationships xmlns="http://schemas.openxmlformats.org/package/2006/relationships"><Relationship Id="rIdChartSnapshot1" Type="http://schemas.openxmlformats.org/officeDocument/2006/relationships/package" Target="../../embeddings/chart-data-snapshot-001.xlsx"/></Relationships>
</file>

<file path=ppt/slides/charts/_rels/chart2.xml.rels><Relationships xmlns="http://schemas.openxmlformats.org/package/2006/relationships"><Relationship Id="rIdChartSnapshot1" Type="http://schemas.openxmlformats.org/officeDocument/2006/relationships/package" Target="../../embeddings/chart-data-snapshot-002.xlsx"/></Relationships>
</file>

<file path=ppt/slides/charts/chart1.xml><?xml version="1.0" encoding="utf-8"?>
<c:chartSpace xmlns:c="http://schemas.openxmlformats.org/drawingml/2006/chart" xmlns:r="http://schemas.openxmlformats.org/officeDocument/2006/relationships">
  <c:lang val="en-US"/>
  <c:chart>
    <c:plotArea>
      <c:barChart>
        <c:barDir val="col"/>
        <c:grouping val="clustered"/>
        <c:varyColors val="0"/>
        <c:ser>
          <c:idx val="0"/>
          <c:order val="0"/>
          <c:tx>
            <c:v>2031 EBITDA</c:v>
          </c:tx>
          <c:spPr>
            <a:solidFill xmlns:a="http://schemas.openxmlformats.org/drawingml/2006/main">
              <a:srgbClr val="31688E"/>
            </a:solidFill>
          </c:spPr>
          <c:cat>
            <c:strRef>
              <c:f>'Chart Data'!$A$2:$A$4</c:f>
              <c:strCache>
                <c:ptCount val="3"/>
                <c:pt idx="0">
                  <c:v>Base</c:v>
                </c:pt>
                <c:pt idx="1">
                  <c:v>Upside</c:v>
                </c:pt>
                <c:pt idx="2">
                  <c:v>Downside</c:v>
                </c:pt>
              </c:strCache>
            </c:strRef>
          </c:cat>
          <c:val>
            <c:numRef>
              <c:f>'Chart Data'!$B$2:$B$4</c:f>
              <c:numCache>
                <c:formatCode>General</c:formatCode>
                <c:ptCount val="3"/>
                <c:pt idx="0">
                  <c:v>502.7</c:v>
                </c:pt>
                <c:pt idx="1">
                  <c:v>766.7</c:v>
                </c:pt>
                <c:pt idx="2">
                  <c:v>229.6</c:v>
                </c:pt>
              </c:numCache>
            </c:numRef>
          </c: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dLblPos val="outEnd"/>
          <c:showLegendKey val="0"/>
          <c:showVal val="1"/>
          <c:showCatName val="0"/>
          <c:showSerName val="0"/>
          <c:showPercent val="0"/>
          <c:showBubbleSize val="0"/>
          <c:showLeaderLines val="0"/>
        </c:dLbls>
        <c:axId val="48650112"/>
        <c:axId val="48672768"/>
      </c:barChart>
      <c:catAx>
        <c:axId val="48650112"/>
        <c:scaling>
          <c:orientation val="minMax"/>
        </c:scaling>
        <c:delete val="0"/>
        <c:axPos val="b"/>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catAx>
      <c:valAx>
        <c:axId val="48672768"/>
        <c:scaling>
          <c:orientation val="minMax"/>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crossBetween val="between"/>
      </c:valAx>
    </c:plotArea>
    <c:plotVisOnly val="1"/>
  </c:chart>
  <c:externalData r:id="rIdChartSnapshot1">
    <c:autoUpdate val="0"/>
  </c:externalData>
</c:chartSpace>
</file>

<file path=ppt/slides/charts/chart2.xml><?xml version="1.0" encoding="utf-8"?>
<c:chartSpace xmlns:c="http://schemas.openxmlformats.org/drawingml/2006/chart" xmlns:r="http://schemas.openxmlformats.org/officeDocument/2006/relationships">
  <c:lang val="en-US"/>
  <c:chart>
    <c:plotArea>
      <c:scatterChart>
        <c:scatterStyle val="lineMarker"/>
        <c:ser>
          <c:idx val="0"/>
          <c:order val="0"/>
          <c:tx>
            <c:v>DCF sensitivity</c:v>
          </c:tx>
          <c:spPr>
            <a:solidFill xmlns:a="http://schemas.openxmlformats.org/drawingml/2006/main">
              <a:srgbClr val="244A73"/>
            </a:solidFill>
            <a:ln xmlns:a="http://schemas.openxmlformats.org/drawingml/2006/main" w="47625">
              <a:solidFill>
                <a:srgbClr val="244A73"/>
              </a:solidFill>
            </a:ln>
          </c:spPr>
          <c:marker>
            <c:symbol val="circle"/>
            <c:size val="7"/>
            <c:spPr>
              <a:solidFill xmlns:a="http://schemas.openxmlformats.org/drawingml/2006/main">
                <a:srgbClr val="244A73"/>
              </a:solidFill>
            </c:spPr>
          </c:marker>
          <c:xVal>
            <c:numRef>
              <c:f>'Chart Data'!$A$2:$A$3</c:f>
              <c:numCache>
                <c:formatCode>General</c:formatCode>
                <c:ptCount val="2"/>
                <c:pt idx="0">
                  <c:v>11.56</c:v>
                </c:pt>
                <c:pt idx="1">
                  <c:v>15.06</c:v>
                </c:pt>
              </c:numCache>
            </c:numRef>
          </c:xVal>
          <c:yVal>
            <c:numRef>
              <c:f>'Chart Data'!$B$2:$B$3</c:f>
              <c:numCache>
                <c:formatCode>General</c:formatCode>
                <c:ptCount val="2"/>
                <c:pt idx="0">
                  <c:v>3</c:v>
                </c:pt>
                <c:pt idx="1">
                  <c:v>3</c:v>
                </c:pt>
              </c:numCache>
            </c:numRef>
          </c:yVal>
        </c:ser>
        <c:ser>
          <c:idx val="1"/>
          <c:order val="1"/>
          <c:tx>
            <c:v>Peer EV / revenue</c:v>
          </c:tx>
          <c:spPr>
            <a:solidFill xmlns:a="http://schemas.openxmlformats.org/drawingml/2006/main">
              <a:srgbClr val="588A68"/>
            </a:solidFill>
            <a:ln xmlns:a="http://schemas.openxmlformats.org/drawingml/2006/main" w="47625">
              <a:solidFill>
                <a:srgbClr val="588A68"/>
              </a:solidFill>
            </a:ln>
          </c:spPr>
          <c:marker>
            <c:symbol val="circle"/>
            <c:size val="7"/>
            <c:spPr>
              <a:solidFill xmlns:a="http://schemas.openxmlformats.org/drawingml/2006/main">
                <a:srgbClr val="588A68"/>
              </a:solidFill>
            </c:spPr>
          </c:marker>
          <c:xVal>
            <c:numRef>
              <c:f>'Chart Data'!$C$2:$C$3</c:f>
              <c:numCache>
                <c:formatCode>General</c:formatCode>
                <c:ptCount val="2"/>
                <c:pt idx="0">
                  <c:v>45.41</c:v>
                </c:pt>
                <c:pt idx="1">
                  <c:v>45.41</c:v>
                </c:pt>
              </c:numCache>
            </c:numRef>
          </c:xVal>
          <c:yVal>
            <c:numRef>
              <c:f>'Chart Data'!$D$2:$D$3</c:f>
              <c:numCache>
                <c:formatCode>General</c:formatCode>
                <c:ptCount val="2"/>
                <c:pt idx="0">
                  <c:v>2</c:v>
                </c:pt>
                <c:pt idx="1">
                  <c:v>2</c:v>
                </c:pt>
              </c:numCache>
            </c:numRef>
          </c:yVal>
        </c:ser>
        <c:ser>
          <c:idx val="2"/>
          <c:order val="2"/>
          <c:tx>
            <c:v>Peer EV / EBITDA</c:v>
          </c:tx>
          <c:spPr>
            <a:solidFill xmlns:a="http://schemas.openxmlformats.org/drawingml/2006/main">
              <a:srgbClr val="707070"/>
            </a:solidFill>
            <a:ln xmlns:a="http://schemas.openxmlformats.org/drawingml/2006/main" w="47625">
              <a:solidFill>
                <a:srgbClr val="707070"/>
              </a:solidFill>
            </a:ln>
          </c:spPr>
          <c:marker>
            <c:symbol val="circle"/>
            <c:size val="7"/>
            <c:spPr>
              <a:solidFill xmlns:a="http://schemas.openxmlformats.org/drawingml/2006/main">
                <a:srgbClr val="707070"/>
              </a:solidFill>
            </c:spPr>
          </c:marker>
          <c:xVal>
            <c:numRef>
              <c:f>'Chart Data'!$E$2:$E$3</c:f>
              <c:numCache>
                <c:formatCode>General</c:formatCode>
                <c:ptCount val="2"/>
                <c:pt idx="0">
                  <c:v>35.13</c:v>
                </c:pt>
                <c:pt idx="1">
                  <c:v>35.13</c:v>
                </c:pt>
              </c:numCache>
            </c:numRef>
          </c:xVal>
          <c:yVal>
            <c:numRef>
              <c:f>'Chart Data'!$F$2:$F$3</c:f>
              <c:numCache>
                <c:formatCode>General</c:formatCode>
                <c:ptCount val="2"/>
                <c:pt idx="0">
                  <c:v>1</c:v>
                </c:pt>
                <c:pt idx="1">
                  <c:v>1</c:v>
                </c:pt>
              </c:numCache>
            </c:numRef>
          </c:yVal>
        </c:ser>
        <c:ser>
          <c:idx val="3"/>
          <c:order val="3"/>
          <c:tx>
            <c:v>Observed price</c:v>
          </c:tx>
          <c:spPr>
            <a:ln xmlns:a="http://schemas.openxmlformats.org/drawingml/2006/main" w="9525">
              <a:solidFill>
                <a:srgbClr val="111111"/>
              </a:solidFill>
            </a:ln>
          </c:spPr>
          <c:marker>
            <c:symbol val="none"/>
          </c:marker>
          <c:xVal>
            <c:numRef>
              <c:f>'Chart Data'!$G$2:$G$3</c:f>
              <c:numCache>
                <c:formatCode>General</c:formatCode>
                <c:ptCount val="2"/>
                <c:pt idx="0">
                  <c:v>42.02</c:v>
                </c:pt>
                <c:pt idx="1">
                  <c:v>42.02</c:v>
                </c:pt>
              </c:numCache>
            </c:numRef>
          </c:xVal>
          <c:yVal>
            <c:numRef>
              <c:f>'Chart Data'!$H$2:$H$3</c:f>
              <c:numCache>
                <c:formatCode>General</c:formatCode>
                <c:ptCount val="2"/>
                <c:pt idx="0">
                  <c:v>0.5</c:v>
                </c:pt>
                <c:pt idx="1">
                  <c:v>3.5</c:v>
                </c:pt>
              </c:numCache>
            </c:numRef>
          </c:yVal>
        </c:ser>
        <c:dLbls>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showLegendKey val="0"/>
          <c:showVal val="0"/>
          <c:showCatName val="0"/>
          <c:showSerName val="0"/>
          <c:showPercent val="0"/>
          <c:showBubbleSize val="0"/>
          <c:showLeaderLines val="0"/>
        </c:dLbls>
        <c:axId val="48650112"/>
        <c:axId val="48672768"/>
      </c:scatterChart>
      <c:valAx>
        <c:axId val="48672768"/>
        <c:scaling>
          <c:orientation val="minMax"/>
          <c:max val="4"/>
          <c:min val="0"/>
        </c:scaling>
        <c:delete val="1"/>
        <c:axPos val="l"/>
        <c:numFmt formatCode="General"/>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50112"/>
      </c:valAx>
      <c:valAx>
        <c:axId val="48650112"/>
        <c:scaling>
          <c:orientation val="minMax"/>
          <c:max val="50"/>
          <c:min val="0"/>
        </c:scaling>
        <c:delete val="0"/>
        <c:axPos val="b"/>
        <c:title>
          <c:tx>
            <c:rich>
              <a:bodyPr xmlns:a="http://schemas.openxmlformats.org/drawingml/2006/main"/>
              <a:lstStyle xmlns:a="http://schemas.openxmlformats.org/drawingml/2006/main"/>
              <a:p xmlns:a="http://schemas.openxmlformats.org/drawingml/2006/main">
                <a:r>
                  <a:rPr>
                    <a:latin typeface="Arial"/>
                    <a:ea typeface="Arial"/>
                    <a:cs typeface="Arial"/>
                  </a:rPr>
                  <a:t>USD per share</a:t>
                </a:r>
              </a:p>
            </c:rich>
          </c:tx>
          <c:overlay val="0"/>
          <c:txPr>
            <a:bodyPr xmlns:a="http://schemas.openxmlformats.org/drawingml/2006/main" anchorCtr="1"/>
            <a:lstStyle xmlns:a="http://schemas.openxmlformats.org/drawingml/2006/main"/>
            <a:p xmlns:a="http://schemas.openxmlformats.org/drawingml/2006/main">
              <a:pPr>
                <a:defRPr>
                  <a:latin typeface="Arial"/>
                  <a:ea typeface="Arial"/>
                  <a:cs typeface="Arial"/>
                </a:defRPr>
              </a:pPr>
            </a:p>
          </c:txPr>
        </c:title>
        <c:numFmt formatCode="0.0"/>
        <c:majorTickMark val="none"/>
        <c:minorTickMark val="none"/>
        <c:spPr>
          <a:ln xmlns:a="http://schemas.openxmlformats.org/drawingml/2006/main" w="9525">
            <a:solidFill>
              <a:srgbClr val="D4D4D4"/>
            </a:solidFill>
            <a:prstDash val="solid"/>
          </a:ln>
        </c:spPr>
        <c:txPr>
          <a:bodyPr xmlns:a="http://schemas.openxmlformats.org/drawingml/2006/main" anchorCtr="1"/>
          <a:lstStyle xmlns:a="http://schemas.openxmlformats.org/drawingml/2006/main"/>
          <a:p xmlns:a="http://schemas.openxmlformats.org/drawingml/2006/main">
            <a:pPr>
              <a:defRPr>
                <a:solidFill>
                  <a:srgbClr val="666666"/>
                </a:solidFill>
                <a:latin typeface="Arial"/>
                <a:ea typeface="Arial"/>
                <a:cs typeface="Arial"/>
              </a:defRPr>
            </a:pPr>
          </a:p>
        </c:txPr>
        <c:crossAx val="48672768"/>
      </c:valAx>
    </c:plotArea>
    <c:legend>
      <c:legendPos val="b"/>
      <c:overlay val="0"/>
      <c:txPr>
        <a:bodyPr xmlns:a="http://schemas.openxmlformats.org/drawingml/2006/main" anchorCtr="1"/>
        <a:lstStyle xmlns:a="http://schemas.openxmlformats.org/drawingml/2006/main"/>
        <a:p xmlns:a="http://schemas.openxmlformats.org/drawingml/2006/main">
          <a:pPr>
            <a:defRPr sz="1275">
              <a:latin typeface="Arial"/>
              <a:ea typeface="Arial"/>
              <a:cs typeface="Arial"/>
            </a:defRPr>
          </a:pPr>
        </a:p>
      </c:txPr>
    </c:legend>
    <c:plotVisOnly val="1"/>
    <c:dispBlanksAs val="gap"/>
  </c:chart>
  <c:externalData r:id="rIdChartSnapshot1">
    <c:autoUpdate val="0"/>
  </c:externalData>
</c:chartSpace>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8" name="title">
            <a:extLst xmlns:a="http://schemas.openxmlformats.org/drawingml/2006/main">
              <a:ext uri="{FF2B5EF4-FFF2-40B4-BE49-F238E27FC236}">
                <a16:creationId xmlns:a16="http://schemas.microsoft.com/office/drawing/2014/main" id="{C0DC1234-A60B-4318-AE91-93282D9EDE96}"/>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Defense Autonomy</a:t>
            </a:r>
          </a:p>
        </p:txBody>
      </p:sp>
      <p:sp>
        <p:nvSpPr>
          <p:cNvPr id="2" name="title rule">
            <a:extLst xmlns:a="http://schemas.openxmlformats.org/drawingml/2006/main">
              <a:ext uri="{FF2B5EF4-FFF2-40B4-BE49-F238E27FC236}">
                <a16:creationId xmlns:a16="http://schemas.microsoft.com/office/drawing/2014/main" id="{26D290B5-F072-4FB5-8C38-0C4C7147BE84}"/>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551E741A-2A51-44A6-ADED-F693A7BD0CF7}"/>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01</a:t>
            </a:r>
          </a:p>
        </p:txBody>
      </p:sp>
      <p:sp>
        <p:nvSpPr>
          <p:cNvPr id="4" name="business">
            <a:extLst xmlns:a="http://schemas.openxmlformats.org/drawingml/2006/main">
              <a:ext uri="{FF2B5EF4-FFF2-40B4-BE49-F238E27FC236}">
                <a16:creationId xmlns:a16="http://schemas.microsoft.com/office/drawing/2014/main" id="{8033D16C-8A18-43EE-A35B-C80BBCDE36AA}"/>
              </a:ext>
            </a:extLst>
          </p:cNvPr>
          <p:cNvSpPr>
            <a:spLocks xmlns:a="http://schemas.openxmlformats.org/drawingml/2006/main" noGrp="1"/>
          </p:cNvSpPr>
          <p:nvPr/>
        </p:nvSpPr>
        <p:spPr>
          <a:xfrm xmlns:a="http://schemas.openxmlformats.org/drawingml/2006/main">
            <a:off x="609600" y="1571625"/>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325" b="0">
                <a:solidFill>
                  <a:srgbClr val="000000"/>
                </a:solidFill>
                <a:latin typeface="Arial"/>
                <a:ea typeface="Arial"/>
                <a:cs typeface="Arial"/>
              </a:defRPr>
            </a:pPr>
            <a:r>
              <a:rPr sz="2325" b="0">
                <a:solidFill>
                  <a:srgbClr val="000000"/>
                </a:solidFill>
                <a:latin typeface="Arial"/>
                <a:ea typeface="Arial"/>
                <a:cs typeface="Arial"/>
              </a:rPr>
              <a:t>Defense Technology Supplier</a:t>
            </a:r>
          </a:p>
        </p:txBody>
      </p:sp>
      <p:sp>
        <p:nvSpPr>
          <p:cNvPr id="5" name="author">
            <a:extLst xmlns:a="http://schemas.openxmlformats.org/drawingml/2006/main">
              <a:ext uri="{FF2B5EF4-FFF2-40B4-BE49-F238E27FC236}">
                <a16:creationId xmlns:a16="http://schemas.microsoft.com/office/drawing/2014/main" id="{B7E219E9-1BC2-435B-8FA0-774F40C6332A}"/>
              </a:ext>
            </a:extLst>
          </p:cNvPr>
          <p:cNvSpPr>
            <a:spLocks xmlns:a="http://schemas.openxmlformats.org/drawingml/2006/main" noGrp="1"/>
          </p:cNvSpPr>
          <p:nvPr/>
        </p:nvSpPr>
        <p:spPr>
          <a:xfrm xmlns:a="http://schemas.openxmlformats.org/drawingml/2006/main">
            <a:off x="609600" y="2381250"/>
            <a:ext cx="5238750" cy="8096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Eshan Mukherjee</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6 October 2026</a:t>
            </a:r>
          </a:p>
        </p:txBody>
      </p:sp>
      <p:sp>
        <p:nvSpPr>
          <p:cNvPr id="6" name="decision">
            <a:extLst xmlns:a="http://schemas.openxmlformats.org/drawingml/2006/main">
              <a:ext uri="{FF2B5EF4-FFF2-40B4-BE49-F238E27FC236}">
                <a16:creationId xmlns:a16="http://schemas.microsoft.com/office/drawing/2014/main" id="{FDCA5255-E7BB-4FE9-8112-2579B8C08441}"/>
              </a:ext>
            </a:extLst>
          </p:cNvPr>
          <p:cNvSpPr>
            <a:spLocks xmlns:a="http://schemas.openxmlformats.org/drawingml/2006/main" noGrp="1"/>
          </p:cNvSpPr>
          <p:nvPr/>
        </p:nvSpPr>
        <p:spPr>
          <a:xfrm xmlns:a="http://schemas.openxmlformats.org/drawingml/2006/main">
            <a:off x="609600" y="3476625"/>
            <a:ext cx="10953750" cy="1619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025" b="1">
                <a:solidFill>
                  <a:srgbClr val="000000"/>
                </a:solidFill>
                <a:latin typeface="Arial"/>
                <a:ea typeface="Arial"/>
                <a:cs typeface="Arial"/>
              </a:defRPr>
            </a:pPr>
            <a:r>
              <a:rPr sz="2025" b="1">
                <a:solidFill>
                  <a:srgbClr val="000000"/>
                </a:solidFill>
                <a:latin typeface="Arial"/>
                <a:ea typeface="Arial"/>
                <a:cs typeface="Arial"/>
              </a:rPr>
              <a:t>The base DCF is USD 13.03 per share versus USD 42.02 observed. Current assumptions do not support the price. Revisit on funded production awards and demonstrated cash conversion.</a:t>
            </a:r>
          </a:p>
        </p:txBody>
      </p:sp>
      <p:sp>
        <p:nvSpPr>
          <p:cNvPr id="7" name="scope">
            <a:extLst xmlns:a="http://schemas.openxmlformats.org/drawingml/2006/main">
              <a:ext uri="{FF2B5EF4-FFF2-40B4-BE49-F238E27FC236}">
                <a16:creationId xmlns:a16="http://schemas.microsoft.com/office/drawing/2014/main" id="{CE8B3EC4-CC42-4DED-92C1-6D42DEC5F963}"/>
              </a:ext>
            </a:extLst>
          </p:cNvPr>
          <p:cNvSpPr>
            <a:spLocks xmlns:a="http://schemas.openxmlformats.org/drawingml/2006/main" noGrp="1"/>
          </p:cNvSpPr>
          <p:nvPr/>
        </p:nvSpPr>
        <p:spPr>
          <a:xfrm xmlns:a="http://schemas.openxmlformats.org/drawingml/2006/main">
            <a:off x="609600" y="5505450"/>
            <a:ext cx="10953750"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425" b="0">
                <a:solidFill>
                  <a:srgbClr val="526170"/>
                </a:solidFill>
                <a:latin typeface="Arial"/>
                <a:ea typeface="Arial"/>
                <a:cs typeface="Arial"/>
              </a:defRPr>
            </a:pPr>
            <a:r>
              <a:rPr sz="1425" b="0">
                <a:solidFill>
                  <a:srgbClr val="526170"/>
                </a:solidFill>
                <a:latin typeface="Arial"/>
                <a:ea typeface="Arial"/>
                <a:cs typeface="Arial"/>
              </a:rPr>
              <a:t>Independent portfolio sample. Transactions and financing structures are hypothetical.</a:t>
            </a:r>
          </a:p>
        </p:txBody>
      </p:sp>
    </p:spTree>
    <p:extLst>
      <p:ext uri="{BB962C8B-B14F-4D97-AF65-F5344CB8AC3E}">
        <p14:creationId xmlns:p14="http://schemas.microsoft.com/office/powerpoint/2010/main" val="1216762179"/>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9" name="title">
            <a:extLst xmlns:a="http://schemas.openxmlformats.org/drawingml/2006/main">
              <a:ext uri="{FF2B5EF4-FFF2-40B4-BE49-F238E27FC236}">
                <a16:creationId xmlns:a16="http://schemas.microsoft.com/office/drawing/2014/main" id="{B99A42C2-045F-477D-94D5-F25D096A6322}"/>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Business and financial overview</a:t>
            </a:r>
          </a:p>
        </p:txBody>
      </p:sp>
      <p:sp>
        <p:nvSpPr>
          <p:cNvPr id="2" name="title rule">
            <a:extLst xmlns:a="http://schemas.openxmlformats.org/drawingml/2006/main">
              <a:ext uri="{FF2B5EF4-FFF2-40B4-BE49-F238E27FC236}">
                <a16:creationId xmlns:a16="http://schemas.microsoft.com/office/drawing/2014/main" id="{0E887252-CDD6-4675-B251-4106BD301FD9}"/>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05BB0E34-9495-45BE-8309-ACAA1F5EE422}"/>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02</a:t>
            </a:r>
          </a:p>
        </p:txBody>
      </p:sp>
      <p:sp>
        <p:nvSpPr>
          <p:cNvPr id="4" name="overview label">
            <a:extLst xmlns:a="http://schemas.openxmlformats.org/drawingml/2006/main">
              <a:ext uri="{FF2B5EF4-FFF2-40B4-BE49-F238E27FC236}">
                <a16:creationId xmlns:a16="http://schemas.microsoft.com/office/drawing/2014/main" id="{D0EE4696-A749-4BF8-BF5B-D699D2C344E8}"/>
              </a:ext>
            </a:extLst>
          </p:cNvPr>
          <p:cNvSpPr>
            <a:spLocks xmlns:a="http://schemas.openxmlformats.org/drawingml/2006/main" noGrp="1"/>
          </p:cNvSpPr>
          <p:nvPr/>
        </p:nvSpPr>
        <p:spPr>
          <a:xfrm xmlns:a="http://schemas.openxmlformats.org/drawingml/2006/main">
            <a:off x="609600" y="1676400"/>
            <a:ext cx="504825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244A73"/>
                </a:solidFill>
                <a:latin typeface="Arial"/>
                <a:ea typeface="Arial"/>
                <a:cs typeface="Arial"/>
              </a:defRPr>
            </a:pPr>
            <a:r>
              <a:rPr sz="1875" b="1">
                <a:solidFill>
                  <a:srgbClr val="244A73"/>
                </a:solidFill>
                <a:latin typeface="Arial"/>
                <a:ea typeface="Arial"/>
                <a:cs typeface="Arial"/>
              </a:rPr>
              <a:t>Business overview</a:t>
            </a:r>
          </a:p>
        </p:txBody>
      </p:sp>
      <p:sp>
        <p:nvSpPr>
          <p:cNvPr id="5" name="business description">
            <a:extLst xmlns:a="http://schemas.openxmlformats.org/drawingml/2006/main">
              <a:ext uri="{FF2B5EF4-FFF2-40B4-BE49-F238E27FC236}">
                <a16:creationId xmlns:a16="http://schemas.microsoft.com/office/drawing/2014/main" id="{41A5AAA7-7DE0-4918-820C-5181B3060142}"/>
              </a:ext>
            </a:extLst>
          </p:cNvPr>
          <p:cNvSpPr>
            <a:spLocks xmlns:a="http://schemas.openxmlformats.org/drawingml/2006/main" noGrp="1"/>
          </p:cNvSpPr>
          <p:nvPr/>
        </p:nvSpPr>
        <p:spPr>
          <a:xfrm xmlns:a="http://schemas.openxmlformats.org/drawingml/2006/main">
            <a:off x="609600" y="2266950"/>
            <a:ext cx="5048250" cy="857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1">
                <a:solidFill>
                  <a:srgbClr val="000000"/>
                </a:solidFill>
                <a:latin typeface="Arial"/>
                <a:ea typeface="Arial"/>
                <a:cs typeface="Arial"/>
              </a:defRPr>
            </a:pPr>
            <a:r>
              <a:rPr sz="1875" b="1">
                <a:solidFill>
                  <a:srgbClr val="000000"/>
                </a:solidFill>
                <a:latin typeface="Arial"/>
                <a:ea typeface="Arial"/>
                <a:cs typeface="Arial"/>
              </a:rPr>
              <a:t>Defense Technology Supplier</a:t>
            </a:r>
          </a:p>
        </p:txBody>
      </p:sp>
      <p:sp>
        <p:nvSpPr>
          <p:cNvPr id="6" name="decision issue">
            <a:extLst xmlns:a="http://schemas.openxmlformats.org/drawingml/2006/main">
              <a:ext uri="{FF2B5EF4-FFF2-40B4-BE49-F238E27FC236}">
                <a16:creationId xmlns:a16="http://schemas.microsoft.com/office/drawing/2014/main" id="{DB32F26D-B5D8-4458-BA37-581DA41DEDA0}"/>
              </a:ext>
            </a:extLst>
          </p:cNvPr>
          <p:cNvSpPr>
            <a:spLocks xmlns:a="http://schemas.openxmlformats.org/drawingml/2006/main" noGrp="1"/>
          </p:cNvSpPr>
          <p:nvPr/>
        </p:nvSpPr>
        <p:spPr>
          <a:xfrm xmlns:a="http://schemas.openxmlformats.org/drawingml/2006/main">
            <a:off x="609600" y="3381375"/>
            <a:ext cx="5048250" cy="18478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650" b="0">
                <a:solidFill>
                  <a:srgbClr val="000000"/>
                </a:solidFill>
                <a:latin typeface="Arial"/>
                <a:ea typeface="Arial"/>
                <a:cs typeface="Arial"/>
              </a:defRPr>
            </a:pPr>
            <a:r>
              <a:rPr sz="1650" b="0">
                <a:solidFill>
                  <a:srgbClr val="000000"/>
                </a:solidFill>
                <a:latin typeface="Arial"/>
                <a:ea typeface="Arial"/>
                <a:cs typeface="Arial"/>
              </a:rPr>
              <a:t>The base DCF is USD 13.03 per share versus USD 42.02 observed. Current assumptions do not support the price. Revisit on funded production awards and demonstrated cash conversion.</a:t>
            </a:r>
          </a:p>
        </p:txBody>
      </p:sp>
      <p:graphicFrame>
        <p:nvGraphicFramePr>
          <p:cNvPr id="15" name=""/>
          <p:cNvGraphicFramePr/>
          <p:nvPr/>
        </p:nvGraphicFramePr>
        <p:xfrm>
          <a:off xmlns:a="http://schemas.openxmlformats.org/drawingml/2006/main" x="6286500" y="1695450"/>
          <a:ext xmlns:a="http://schemas.openxmlformats.org/drawingml/2006/main" cx="5295900" cy="3095625"/>
        </p:xfrm>
        <a:graphic xmlns:a="http://schemas.openxmlformats.org/drawingml/2006/main">
          <a:graphicData uri="http://schemas.openxmlformats.org/drawingml/2006/table">
            <a:tbl>
              <a:tblPr/>
              <a:tblGrid>
                <a:gridCol w="2724150"/>
                <a:gridCol w="1285875"/>
                <a:gridCol w="1285875"/>
              </a:tblGrid>
              <a:tr h="619125">
                <a:tc>
                  <a:txBody>
                    <a:bodyPr/>
                    <a:lstStyle/>
                    <a:p>
                      <a:r>
                        <a:rPr sz="1350" b="1">
                          <a:solidFill>
                            <a:srgbClr val="FFFFFF"/>
                          </a:solidFill>
                          <a:latin typeface="Arial"/>
                          <a:ea typeface="Arial"/>
                          <a:cs typeface="Arial"/>
                        </a:rPr>
                        <a:t>USD millions</a:t>
                      </a:r>
                    </a:p>
                  </a:txBody>
                  <a:tcPr marL="91440" marR="91440" marT="45720" marB="45720">
                    <a:solidFill>
                      <a:srgbClr val="244A73"/>
                    </a:solidFill>
                  </a:tcPr>
                </a:tc>
                <a:tc>
                  <a:txBody>
                    <a:bodyPr/>
                    <a:lstStyle/>
                    <a:p>
                      <a:r>
                        <a:rPr sz="1350" b="1">
                          <a:solidFill>
                            <a:srgbClr val="FFFFFF"/>
                          </a:solidFill>
                          <a:latin typeface="Arial"/>
                          <a:ea typeface="Arial"/>
                          <a:cs typeface="Arial"/>
                        </a:rPr>
                        <a:t>2024</a:t>
                      </a:r>
                    </a:p>
                  </a:txBody>
                  <a:tcPr marL="91440" marR="91440" marT="45720" marB="45720">
                    <a:solidFill>
                      <a:srgbClr val="244A73"/>
                    </a:solidFill>
                  </a:tcPr>
                </a:tc>
                <a:tc>
                  <a:txBody>
                    <a:bodyPr/>
                    <a:lstStyle/>
                    <a:p>
                      <a:r>
                        <a:rPr sz="1350" b="1">
                          <a:solidFill>
                            <a:srgbClr val="FFFFFF"/>
                          </a:solidFill>
                          <a:latin typeface="Arial"/>
                          <a:ea typeface="Arial"/>
                          <a:cs typeface="Arial"/>
                        </a:rPr>
                        <a:t>2025</a:t>
                      </a:r>
                    </a:p>
                  </a:txBody>
                  <a:tcPr marL="91440" marR="91440" marT="45720" marB="45720">
                    <a:solidFill>
                      <a:srgbClr val="244A73"/>
                    </a:solidFill>
                  </a:tcPr>
                </a:tc>
              </a:tr>
              <a:tr h="619125">
                <a:tc>
                  <a:txBody>
                    <a:bodyPr/>
                    <a:lstStyle/>
                    <a:p>
                      <a:r>
                        <a:rPr sz="1350" b="0">
                          <a:solidFill>
                            <a:srgbClr val="000000"/>
                          </a:solidFill>
                          <a:latin typeface="Arial"/>
                          <a:ea typeface="Arial"/>
                          <a:cs typeface="Arial"/>
                        </a:rPr>
                        <a:t>Revenue</a:t>
                      </a:r>
                    </a:p>
                  </a:txBody>
                  <a:tcPr marL="91440" marR="91440" marT="45720" marB="45720">
                    <a:solidFill>
                      <a:srgbClr val="FFFFFF"/>
                    </a:solidFill>
                  </a:tcPr>
                </a:tc>
                <a:tc>
                  <a:txBody>
                    <a:bodyPr/>
                    <a:lstStyle/>
                    <a:p>
                      <a:r>
                        <a:rPr sz="1350" b="0">
                          <a:solidFill>
                            <a:srgbClr val="000000"/>
                          </a:solidFill>
                          <a:latin typeface="Arial"/>
                          <a:ea typeface="Arial"/>
                          <a:cs typeface="Arial"/>
                        </a:rPr>
                        <a:t>1,136.3</a:t>
                      </a:r>
                    </a:p>
                  </a:txBody>
                  <a:tcPr marL="91440" marR="91440" marT="45720" marB="45720">
                    <a:solidFill>
                      <a:srgbClr val="FFFFFF"/>
                    </a:solidFill>
                  </a:tcPr>
                </a:tc>
                <a:tc>
                  <a:txBody>
                    <a:bodyPr/>
                    <a:lstStyle/>
                    <a:p>
                      <a:r>
                        <a:rPr sz="1350" b="0">
                          <a:solidFill>
                            <a:srgbClr val="000000"/>
                          </a:solidFill>
                          <a:latin typeface="Arial"/>
                          <a:ea typeface="Arial"/>
                          <a:cs typeface="Arial"/>
                        </a:rPr>
                        <a:t>1,346.8</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Operating income</a:t>
                      </a:r>
                    </a:p>
                  </a:txBody>
                  <a:tcPr marL="91440" marR="91440" marT="45720" marB="45720">
                    <a:solidFill>
                      <a:srgbClr val="FFFFFF"/>
                    </a:solidFill>
                  </a:tcPr>
                </a:tc>
                <a:tc>
                  <a:txBody>
                    <a:bodyPr/>
                    <a:lstStyle/>
                    <a:p>
                      <a:r>
                        <a:rPr sz="1350" b="0">
                          <a:solidFill>
                            <a:srgbClr val="000000"/>
                          </a:solidFill>
                          <a:latin typeface="Arial"/>
                          <a:ea typeface="Arial"/>
                          <a:cs typeface="Arial"/>
                        </a:rPr>
                        <a:t>29.0</a:t>
                      </a:r>
                    </a:p>
                  </a:txBody>
                  <a:tcPr marL="91440" marR="91440" marT="45720" marB="45720">
                    <a:solidFill>
                      <a:srgbClr val="FFFFFF"/>
                    </a:solidFill>
                  </a:tcPr>
                </a:tc>
                <a:tc>
                  <a:txBody>
                    <a:bodyPr/>
                    <a:lstStyle/>
                    <a:p>
                      <a:r>
                        <a:rPr sz="1350" b="0">
                          <a:solidFill>
                            <a:srgbClr val="000000"/>
                          </a:solidFill>
                          <a:latin typeface="Arial"/>
                          <a:ea typeface="Arial"/>
                          <a:cs typeface="Arial"/>
                        </a:rPr>
                        <a:t>25.6</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Operating cash flow</a:t>
                      </a:r>
                    </a:p>
                  </a:txBody>
                  <a:tcPr marL="91440" marR="91440" marT="45720" marB="45720">
                    <a:solidFill>
                      <a:srgbClr val="FFFFFF"/>
                    </a:solidFill>
                  </a:tcPr>
                </a:tc>
                <a:tc>
                  <a:txBody>
                    <a:bodyPr/>
                    <a:lstStyle/>
                    <a:p>
                      <a:r>
                        <a:rPr sz="1350" b="0">
                          <a:solidFill>
                            <a:srgbClr val="000000"/>
                          </a:solidFill>
                          <a:latin typeface="Arial"/>
                          <a:ea typeface="Arial"/>
                          <a:cs typeface="Arial"/>
                        </a:rPr>
                        <a:t>49.7</a:t>
                      </a:r>
                    </a:p>
                  </a:txBody>
                  <a:tcPr marL="91440" marR="91440" marT="45720" marB="45720">
                    <a:solidFill>
                      <a:srgbClr val="FFFFFF"/>
                    </a:solidFill>
                  </a:tcPr>
                </a:tc>
                <a:tc>
                  <a:txBody>
                    <a:bodyPr/>
                    <a:lstStyle/>
                    <a:p>
                      <a:r>
                        <a:rPr sz="1350" b="0">
                          <a:solidFill>
                            <a:srgbClr val="000000"/>
                          </a:solidFill>
                          <a:latin typeface="Arial"/>
                          <a:ea typeface="Arial"/>
                          <a:cs typeface="Arial"/>
                        </a:rPr>
                        <a:t>-42.1</a:t>
                      </a:r>
                    </a:p>
                  </a:txBody>
                  <a:tcPr marL="91440" marR="91440" marT="45720" marB="45720">
                    <a:solidFill>
                      <a:srgbClr val="FFFFFF"/>
                    </a:solidFill>
                  </a:tcPr>
                </a:tc>
              </a:tr>
              <a:tr h="619125">
                <a:tc>
                  <a:txBody>
                    <a:bodyPr/>
                    <a:lstStyle/>
                    <a:p>
                      <a:r>
                        <a:rPr sz="1350" b="0">
                          <a:solidFill>
                            <a:srgbClr val="000000"/>
                          </a:solidFill>
                          <a:latin typeface="Arial"/>
                          <a:ea typeface="Arial"/>
                          <a:cs typeface="Arial"/>
                        </a:rPr>
                        <a:t>Unrestricted cash</a:t>
                      </a:r>
                    </a:p>
                  </a:txBody>
                  <a:tcPr marL="91440" marR="91440" marT="45720" marB="45720">
                    <a:solidFill>
                      <a:srgbClr val="FFFFFF"/>
                    </a:solidFill>
                  </a:tcPr>
                </a:tc>
                <a:tc>
                  <a:txBody>
                    <a:bodyPr/>
                    <a:lstStyle/>
                    <a:p>
                      <a:r>
                        <a:rPr sz="1350" b="0">
                          <a:solidFill>
                            <a:srgbClr val="000000"/>
                          </a:solidFill>
                          <a:latin typeface="Arial"/>
                          <a:ea typeface="Arial"/>
                          <a:cs typeface="Arial"/>
                        </a:rPr>
                        <a:t>329.3</a:t>
                      </a:r>
                    </a:p>
                  </a:txBody>
                  <a:tcPr marL="91440" marR="91440" marT="45720" marB="45720">
                    <a:solidFill>
                      <a:srgbClr val="FFFFFF"/>
                    </a:solidFill>
                  </a:tcPr>
                </a:tc>
                <a:tc>
                  <a:txBody>
                    <a:bodyPr/>
                    <a:lstStyle/>
                    <a:p>
                      <a:r>
                        <a:rPr sz="1350" b="0">
                          <a:solidFill>
                            <a:srgbClr val="000000"/>
                          </a:solidFill>
                          <a:latin typeface="Arial"/>
                          <a:ea typeface="Arial"/>
                          <a:cs typeface="Arial"/>
                        </a:rPr>
                        <a:t>560.6</a:t>
                      </a:r>
                    </a:p>
                  </a:txBody>
                  <a:tcPr marL="91440" marR="91440" marT="45720" marB="45720">
                    <a:solidFill>
                      <a:srgbClr val="FFFFFF"/>
                    </a:solidFill>
                  </a:tcPr>
                </a:tc>
              </a:tr>
            </a:tbl>
          </a:graphicData>
        </a:graphic>
      </p:graphicFrame>
      <p:sp>
        <p:nvSpPr>
          <p:cNvPr id="8" name="history_context">
            <a:extLst xmlns:a="http://schemas.openxmlformats.org/drawingml/2006/main">
              <a:ext uri="{FF2B5EF4-FFF2-40B4-BE49-F238E27FC236}">
                <a16:creationId xmlns:a16="http://schemas.microsoft.com/office/drawing/2014/main" id="{7D796C99-E829-4710-B4CF-5D34B159A7BD}"/>
              </a:ext>
            </a:extLst>
          </p:cNvPr>
          <p:cNvSpPr>
            <a:spLocks xmlns:a="http://schemas.openxmlformats.org/drawingml/2006/main" noGrp="1"/>
          </p:cNvSpPr>
          <p:nvPr/>
        </p:nvSpPr>
        <p:spPr>
          <a:xfrm xmlns:a="http://schemas.openxmlformats.org/drawingml/2006/main">
            <a:off x="6286500" y="5191125"/>
            <a:ext cx="5295900" cy="666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000000"/>
                </a:solidFill>
                <a:latin typeface="Arial"/>
                <a:ea typeface="Arial"/>
                <a:cs typeface="Arial"/>
              </a:defRPr>
            </a:pPr>
            <a:r>
              <a:rPr sz="1500" b="0">
                <a:solidFill>
                  <a:srgbClr val="000000"/>
                </a:solidFill>
                <a:latin typeface="Arial"/>
                <a:ea typeface="Arial"/>
                <a:cs typeface="Arial"/>
              </a:rPr>
              <a:t>Original fiscal periods. Restricted cash and other claims receive separate treatment.</a:t>
            </a:r>
          </a:p>
        </p:txBody>
      </p:sp>
    </p:spTree>
    <p:extLst>
      <p:ext uri="{BB962C8B-B14F-4D97-AF65-F5344CB8AC3E}">
        <p14:creationId xmlns:p14="http://schemas.microsoft.com/office/powerpoint/2010/main" val="994554891"/>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2180DB73-1A26-4824-A684-673EA7923505}"/>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Segments and procurement</a:t>
            </a:r>
          </a:p>
        </p:txBody>
      </p:sp>
      <p:sp>
        <p:nvSpPr>
          <p:cNvPr id="2" name="title rule">
            <a:extLst xmlns:a="http://schemas.openxmlformats.org/drawingml/2006/main">
              <a:ext uri="{FF2B5EF4-FFF2-40B4-BE49-F238E27FC236}">
                <a16:creationId xmlns:a16="http://schemas.microsoft.com/office/drawing/2014/main" id="{ADCFC3F4-483A-4F81-85BE-A65F01073FA7}"/>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B042212A-0462-428E-8267-53D2DAFDAAE5}"/>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03</a:t>
            </a:r>
          </a:p>
        </p:txBody>
      </p:sp>
      <p:sp>
        <p:nvSpPr>
          <p:cNvPr id="4" name="operating_mechanics">
            <a:extLst xmlns:a="http://schemas.openxmlformats.org/drawingml/2006/main">
              <a:ext uri="{FF2B5EF4-FFF2-40B4-BE49-F238E27FC236}">
                <a16:creationId xmlns:a16="http://schemas.microsoft.com/office/drawing/2014/main" id="{7D847FA2-214A-402B-8838-9069479E94F7}"/>
              </a:ext>
            </a:extLst>
          </p:cNvPr>
          <p:cNvSpPr>
            <a:spLocks xmlns:a="http://schemas.openxmlformats.org/drawingml/2006/main" noGrp="1"/>
          </p:cNvSpPr>
          <p:nvPr/>
        </p:nvSpPr>
        <p:spPr>
          <a:xfrm xmlns:a="http://schemas.openxmlformats.org/drawingml/2006/main">
            <a:off x="609600" y="1619250"/>
            <a:ext cx="10972800" cy="1809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00000"/>
                </a:solidFill>
                <a:latin typeface="Arial"/>
                <a:ea typeface="Arial"/>
                <a:cs typeface="Arial"/>
              </a:defRPr>
            </a:pPr>
            <a:r>
              <a:rPr sz="1875" b="0">
                <a:solidFill>
                  <a:srgbClr val="000000"/>
                </a:solidFill>
                <a:latin typeface="Arial"/>
                <a:ea typeface="Arial"/>
                <a:cs typeface="Arial"/>
              </a:rPr>
              <a:t>The forecast begins with 2025 reported systems revenue of USD 1,054.8 million and uncrewed-systems revenue of USD 292.0 million. Separate segment growth assumptions feed the total. Funded and unfunded backlog conversion buckets are explicitly analyst scenarios, not reported totals.</a:t>
            </a:r>
          </a:p>
        </p:txBody>
      </p:sp>
      <p:graphicFrame>
        <p:nvGraphicFramePr>
          <p:cNvPr id="11" name=""/>
          <p:cNvGraphicFramePr/>
          <p:nvPr/>
        </p:nvGraphicFramePr>
        <p:xfrm>
          <a:off xmlns:a="http://schemas.openxmlformats.org/drawingml/2006/main" x="609600" y="3905250"/>
          <a:ext xmlns:a="http://schemas.openxmlformats.org/drawingml/2006/main" cx="10972800" cy="1476375"/>
        </p:xfrm>
        <a:graphic xmlns:a="http://schemas.openxmlformats.org/drawingml/2006/main">
          <a:graphicData uri="http://schemas.openxmlformats.org/drawingml/2006/table">
            <a:tbl>
              <a:tblPr/>
              <a:tblGrid>
                <a:gridCol w="4000500"/>
                <a:gridCol w="2324100"/>
                <a:gridCol w="2324100"/>
                <a:gridCol w="2324100"/>
              </a:tblGrid>
              <a:tr h="492125">
                <a:tc>
                  <a:txBody>
                    <a:bodyPr/>
                    <a:lstStyle/>
                    <a:p>
                      <a:r>
                        <a:rPr sz="1500" b="1">
                          <a:solidFill>
                            <a:srgbClr val="FFFFFF"/>
                          </a:solidFill>
                          <a:latin typeface="Arial"/>
                          <a:ea typeface="Arial"/>
                          <a:cs typeface="Arial"/>
                        </a:rPr>
                        <a:t>2031 operating result</a:t>
                      </a:r>
                    </a:p>
                  </a:txBody>
                  <a:tcPr marL="91440" marR="91440" marT="45720" marB="45720">
                    <a:solidFill>
                      <a:srgbClr val="244A73"/>
                    </a:solidFill>
                  </a:tcPr>
                </a:tc>
                <a:tc>
                  <a:txBody>
                    <a:bodyPr/>
                    <a:lstStyle/>
                    <a:p>
                      <a:r>
                        <a:rPr sz="1500" b="1">
                          <a:solidFill>
                            <a:srgbClr val="FFFFFF"/>
                          </a:solidFill>
                          <a:latin typeface="Arial"/>
                          <a:ea typeface="Arial"/>
                          <a:cs typeface="Arial"/>
                        </a:rPr>
                        <a:t>Base</a:t>
                      </a:r>
                    </a:p>
                  </a:txBody>
                  <a:tcPr marL="91440" marR="91440" marT="45720" marB="45720">
                    <a:solidFill>
                      <a:srgbClr val="244A73"/>
                    </a:solidFill>
                  </a:tcPr>
                </a:tc>
                <a:tc>
                  <a:txBody>
                    <a:bodyPr/>
                    <a:lstStyle/>
                    <a:p>
                      <a:r>
                        <a:rPr sz="1500" b="1">
                          <a:solidFill>
                            <a:srgbClr val="FFFFFF"/>
                          </a:solidFill>
                          <a:latin typeface="Arial"/>
                          <a:ea typeface="Arial"/>
                          <a:cs typeface="Arial"/>
                        </a:rPr>
                        <a:t>Upside</a:t>
                      </a:r>
                    </a:p>
                  </a:txBody>
                  <a:tcPr marL="91440" marR="91440" marT="45720" marB="45720">
                    <a:solidFill>
                      <a:srgbClr val="244A73"/>
                    </a:solidFill>
                  </a:tcPr>
                </a:tc>
                <a:tc>
                  <a:txBody>
                    <a:bodyPr/>
                    <a:lstStyle/>
                    <a:p>
                      <a:r>
                        <a:rPr sz="1500" b="1">
                          <a:solidFill>
                            <a:srgbClr val="FFFFFF"/>
                          </a:solidFill>
                          <a:latin typeface="Arial"/>
                          <a:ea typeface="Arial"/>
                          <a:cs typeface="Arial"/>
                        </a:rPr>
                        <a:t>Downside</a:t>
                      </a:r>
                    </a:p>
                  </a:txBody>
                  <a:tcPr marL="91440" marR="91440" marT="45720" marB="45720">
                    <a:solidFill>
                      <a:srgbClr val="244A73"/>
                    </a:solidFill>
                  </a:tcPr>
                </a:tc>
              </a:tr>
              <a:tr h="492125">
                <a:tc>
                  <a:txBody>
                    <a:bodyPr/>
                    <a:lstStyle/>
                    <a:p>
                      <a:r>
                        <a:rPr sz="1575" b="0">
                          <a:solidFill>
                            <a:srgbClr val="000000"/>
                          </a:solidFill>
                          <a:latin typeface="Arial"/>
                          <a:ea typeface="Arial"/>
                          <a:cs typeface="Arial"/>
                        </a:rPr>
                        <a:t>Revenue</a:t>
                      </a:r>
                    </a:p>
                  </a:txBody>
                  <a:tcPr marL="91440" marR="91440" marT="45720" marB="45720">
                    <a:solidFill>
                      <a:srgbClr val="FFFFFF"/>
                    </a:solidFill>
                  </a:tcPr>
                </a:tc>
                <a:tc>
                  <a:txBody>
                    <a:bodyPr/>
                    <a:lstStyle/>
                    <a:p>
                      <a:r>
                        <a:rPr sz="1575" b="0">
                          <a:solidFill>
                            <a:srgbClr val="000000"/>
                          </a:solidFill>
                          <a:latin typeface="Arial"/>
                          <a:ea typeface="Arial"/>
                          <a:cs typeface="Arial"/>
                        </a:rPr>
                        <a:t>3,867.0</a:t>
                      </a:r>
                    </a:p>
                  </a:txBody>
                  <a:tcPr marL="91440" marR="91440" marT="45720" marB="45720">
                    <a:solidFill>
                      <a:srgbClr val="FFFFFF"/>
                    </a:solidFill>
                  </a:tcPr>
                </a:tc>
                <a:tc>
                  <a:txBody>
                    <a:bodyPr/>
                    <a:lstStyle/>
                    <a:p>
                      <a:r>
                        <a:rPr sz="1575" b="0">
                          <a:solidFill>
                            <a:srgbClr val="000000"/>
                          </a:solidFill>
                          <a:latin typeface="Arial"/>
                          <a:ea typeface="Arial"/>
                          <a:cs typeface="Arial"/>
                        </a:rPr>
                        <a:t>4,946.4</a:t>
                      </a:r>
                    </a:p>
                  </a:txBody>
                  <a:tcPr marL="91440" marR="91440" marT="45720" marB="45720">
                    <a:solidFill>
                      <a:srgbClr val="FFFFFF"/>
                    </a:solidFill>
                  </a:tcPr>
                </a:tc>
                <a:tc>
                  <a:txBody>
                    <a:bodyPr/>
                    <a:lstStyle/>
                    <a:p>
                      <a:r>
                        <a:rPr sz="1575" b="0">
                          <a:solidFill>
                            <a:srgbClr val="000000"/>
                          </a:solidFill>
                          <a:latin typeface="Arial"/>
                          <a:ea typeface="Arial"/>
                          <a:cs typeface="Arial"/>
                        </a:rPr>
                        <a:t>2,550.6</a:t>
                      </a:r>
                    </a:p>
                  </a:txBody>
                  <a:tcPr marL="91440" marR="91440" marT="45720" marB="45720">
                    <a:solidFill>
                      <a:srgbClr val="FFFFFF"/>
                    </a:solidFill>
                  </a:tcPr>
                </a:tc>
              </a:tr>
              <a:tr h="492125">
                <a:tc>
                  <a:txBody>
                    <a:bodyPr/>
                    <a:lstStyle/>
                    <a:p>
                      <a:r>
                        <a:rPr sz="1575" b="0">
                          <a:solidFill>
                            <a:srgbClr val="000000"/>
                          </a:solidFill>
                          <a:latin typeface="Arial"/>
                          <a:ea typeface="Arial"/>
                          <a:cs typeface="Arial"/>
                        </a:rPr>
                        <a:t>EBITDA</a:t>
                      </a:r>
                    </a:p>
                  </a:txBody>
                  <a:tcPr marL="91440" marR="91440" marT="45720" marB="45720">
                    <a:solidFill>
                      <a:srgbClr val="FFFFFF"/>
                    </a:solidFill>
                  </a:tcPr>
                </a:tc>
                <a:tc>
                  <a:txBody>
                    <a:bodyPr/>
                    <a:lstStyle/>
                    <a:p>
                      <a:r>
                        <a:rPr sz="1575" b="0">
                          <a:solidFill>
                            <a:srgbClr val="000000"/>
                          </a:solidFill>
                          <a:latin typeface="Arial"/>
                          <a:ea typeface="Arial"/>
                          <a:cs typeface="Arial"/>
                        </a:rPr>
                        <a:t>502.7</a:t>
                      </a:r>
                    </a:p>
                  </a:txBody>
                  <a:tcPr marL="91440" marR="91440" marT="45720" marB="45720">
                    <a:solidFill>
                      <a:srgbClr val="FFFFFF"/>
                    </a:solidFill>
                  </a:tcPr>
                </a:tc>
                <a:tc>
                  <a:txBody>
                    <a:bodyPr/>
                    <a:lstStyle/>
                    <a:p>
                      <a:r>
                        <a:rPr sz="1575" b="0">
                          <a:solidFill>
                            <a:srgbClr val="000000"/>
                          </a:solidFill>
                          <a:latin typeface="Arial"/>
                          <a:ea typeface="Arial"/>
                          <a:cs typeface="Arial"/>
                        </a:rPr>
                        <a:t>766.7</a:t>
                      </a:r>
                    </a:p>
                  </a:txBody>
                  <a:tcPr marL="91440" marR="91440" marT="45720" marB="45720">
                    <a:solidFill>
                      <a:srgbClr val="FFFFFF"/>
                    </a:solidFill>
                  </a:tcPr>
                </a:tc>
                <a:tc>
                  <a:txBody>
                    <a:bodyPr/>
                    <a:lstStyle/>
                    <a:p>
                      <a:r>
                        <a:rPr sz="1575" b="0">
                          <a:solidFill>
                            <a:srgbClr val="000000"/>
                          </a:solidFill>
                          <a:latin typeface="Arial"/>
                          <a:ea typeface="Arial"/>
                          <a:cs typeface="Arial"/>
                        </a:rPr>
                        <a:t>229.6</a:t>
                      </a:r>
                    </a:p>
                  </a:txBody>
                  <a:tcPr marL="91440" marR="91440" marT="45720" marB="45720">
                    <a:solidFill>
                      <a:srgbClr val="FFFFFF"/>
                    </a:solidFill>
                  </a:tcPr>
                </a:tc>
              </a:tr>
            </a:tbl>
          </a:graphicData>
        </a:graphic>
      </p:graphicFrame>
      <p:sp>
        <p:nvSpPr>
          <p:cNvPr id="6" name="classification">
            <a:extLst xmlns:a="http://schemas.openxmlformats.org/drawingml/2006/main">
              <a:ext uri="{FF2B5EF4-FFF2-40B4-BE49-F238E27FC236}">
                <a16:creationId xmlns:a16="http://schemas.microsoft.com/office/drawing/2014/main" id="{9F7D9FFC-5196-41A0-A023-7107BB8A3009}"/>
              </a:ext>
            </a:extLst>
          </p:cNvPr>
          <p:cNvSpPr>
            <a:spLocks xmlns:a="http://schemas.openxmlformats.org/drawingml/2006/main" noGrp="1"/>
          </p:cNvSpPr>
          <p:nvPr/>
        </p:nvSpPr>
        <p:spPr>
          <a:xfrm xmlns:a="http://schemas.openxmlformats.org/drawingml/2006/main">
            <a:off x="609600" y="5676900"/>
            <a:ext cx="10972800" cy="333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170"/>
                </a:solidFill>
                <a:latin typeface="Arial"/>
                <a:ea typeface="Arial"/>
                <a:cs typeface="Arial"/>
              </a:defRPr>
            </a:pPr>
            <a:r>
              <a:rPr sz="1350" b="0">
                <a:solidFill>
                  <a:srgbClr val="526170"/>
                </a:solidFill>
                <a:latin typeface="Arial"/>
                <a:ea typeface="Arial"/>
                <a:cs typeface="Arial"/>
              </a:rPr>
              <a:t>Reported history feeds analyst assumptions. Scenario comparisons are dated snapshots.</a:t>
            </a:r>
          </a:p>
        </p:txBody>
      </p:sp>
    </p:spTree>
    <p:extLst>
      <p:ext uri="{BB962C8B-B14F-4D97-AF65-F5344CB8AC3E}">
        <p14:creationId xmlns:p14="http://schemas.microsoft.com/office/powerpoint/2010/main" val="958416021"/>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title">
            <a:extLst xmlns:a="http://schemas.openxmlformats.org/drawingml/2006/main">
              <a:ext uri="{FF2B5EF4-FFF2-40B4-BE49-F238E27FC236}">
                <a16:creationId xmlns:a16="http://schemas.microsoft.com/office/drawing/2014/main" id="{00D2A8AC-3F07-4A70-9946-600B2CBD006A}"/>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Operating outcomes depend on execution</a:t>
            </a:r>
          </a:p>
        </p:txBody>
      </p:sp>
      <p:sp>
        <p:nvSpPr>
          <p:cNvPr id="2" name="title rule">
            <a:extLst xmlns:a="http://schemas.openxmlformats.org/drawingml/2006/main">
              <a:ext uri="{FF2B5EF4-FFF2-40B4-BE49-F238E27FC236}">
                <a16:creationId xmlns:a16="http://schemas.microsoft.com/office/drawing/2014/main" id="{3ED117D5-DFD7-478F-ACF3-6A905D72FED7}"/>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F1BA0E72-F8B3-4187-B971-9EBAB0905C10}"/>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04</a:t>
            </a:r>
          </a:p>
        </p:txBody>
      </p:sp>
      <p:graphicFrame>
        <p:nvGraphicFramePr>
          <p:cNvPr id="9" name="Chart"/>
          <p:cNvGraphicFramePr/>
          <p:nvPr/>
        </p:nvGraphicFramePr>
        <p:xfrm>
          <a:off xmlns:a="http://schemas.openxmlformats.org/drawingml/2006/main" x="714375" y="1571625"/>
          <a:ext xmlns:a="http://schemas.openxmlformats.org/drawingml/2006/main" cx="10572750" cy="3571875"/>
        </p:xfrm>
        <a:graphic xmlns:a="http://schemas.openxmlformats.org/drawingml/2006/main">
          <a:graphicData uri="http://schemas.openxmlformats.org/drawingml/2006/chart">
            <c:chart xmlns:r="http://schemas.openxmlformats.org/officeDocument/2006/relationships" xmlns:c="http://schemas.openxmlformats.org/drawingml/2006/chart" r:id="R16b3c22bfdc8479b"/>
          </a:graphicData>
        </a:graphic>
      </p:graphicFrame>
      <p:sp>
        <p:nvSpPr>
          <p:cNvPr id="5" name="chart_units">
            <a:extLst xmlns:a="http://schemas.openxmlformats.org/drawingml/2006/main">
              <a:ext uri="{FF2B5EF4-FFF2-40B4-BE49-F238E27FC236}">
                <a16:creationId xmlns:a16="http://schemas.microsoft.com/office/drawing/2014/main" id="{9F5005CF-3A25-4A03-93F8-B0B79254DEFA}"/>
              </a:ext>
            </a:extLst>
          </p:cNvPr>
          <p:cNvSpPr>
            <a:spLocks xmlns:a="http://schemas.openxmlformats.org/drawingml/2006/main" noGrp="1"/>
          </p:cNvSpPr>
          <p:nvPr/>
        </p:nvSpPr>
        <p:spPr>
          <a:xfrm xmlns:a="http://schemas.openxmlformats.org/drawingml/2006/main">
            <a:off x="609600" y="5476875"/>
            <a:ext cx="10972800" cy="5524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26170"/>
                </a:solidFill>
                <a:latin typeface="Arial"/>
                <a:ea typeface="Arial"/>
                <a:cs typeface="Arial"/>
              </a:defRPr>
            </a:pPr>
            <a:r>
              <a:rPr sz="1500" b="0">
                <a:solidFill>
                  <a:srgbClr val="526170"/>
                </a:solidFill>
                <a:latin typeface="Arial"/>
                <a:ea typeface="Arial"/>
                <a:cs typeface="Arial"/>
              </a:rPr>
              <a:t>USD millions, rounded to one decimal. EBITDA includes recurring stock compensation as an operating cost.</a:t>
            </a:r>
          </a:p>
        </p:txBody>
      </p:sp>
    </p:spTree>
    <p:extLst>
      <p:ext uri="{BB962C8B-B14F-4D97-AF65-F5344CB8AC3E}">
        <p14:creationId xmlns:p14="http://schemas.microsoft.com/office/powerpoint/2010/main" val="24768975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73F33471-2CE9-4681-B1F4-0E4D7EC3E210}"/>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Valuation ranges and observed price</a:t>
            </a:r>
          </a:p>
        </p:txBody>
      </p:sp>
      <p:sp>
        <p:nvSpPr>
          <p:cNvPr id="2" name="title rule">
            <a:extLst xmlns:a="http://schemas.openxmlformats.org/drawingml/2006/main">
              <a:ext uri="{FF2B5EF4-FFF2-40B4-BE49-F238E27FC236}">
                <a16:creationId xmlns:a16="http://schemas.microsoft.com/office/drawing/2014/main" id="{383E96C9-7AF8-4200-83EE-3A4DEF97245F}"/>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DEC302C8-A0A6-4CA7-A4D8-31FEA845783A}"/>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05</a:t>
            </a:r>
          </a:p>
        </p:txBody>
      </p:sp>
      <p:graphicFrame>
        <p:nvGraphicFramePr>
          <p:cNvPr id="10" name="Chart"/>
          <p:cNvGraphicFramePr/>
          <p:nvPr/>
        </p:nvGraphicFramePr>
        <p:xfrm>
          <a:off xmlns:a="http://schemas.openxmlformats.org/drawingml/2006/main" x="762000" y="1552575"/>
          <a:ext xmlns:a="http://schemas.openxmlformats.org/drawingml/2006/main" cx="10477500" cy="2571750"/>
        </p:xfrm>
        <a:graphic xmlns:a="http://schemas.openxmlformats.org/drawingml/2006/main">
          <a:graphicData uri="http://schemas.openxmlformats.org/drawingml/2006/chart">
            <c:chart xmlns:r="http://schemas.openxmlformats.org/officeDocument/2006/relationships" xmlns:c="http://schemas.openxmlformats.org/drawingml/2006/chart" r:id="R6075e9fc161643a0"/>
          </a:graphicData>
        </a:graphic>
      </p:graphicFrame>
      <p:graphicFrame>
        <p:nvGraphicFramePr>
          <p:cNvPr id="11" name=""/>
          <p:cNvGraphicFramePr/>
          <p:nvPr/>
        </p:nvGraphicFramePr>
        <p:xfrm>
          <a:off xmlns:a="http://schemas.openxmlformats.org/drawingml/2006/main" x="609600" y="4238625"/>
          <a:ext xmlns:a="http://schemas.openxmlformats.org/drawingml/2006/main" cx="10972800" cy="1476375"/>
        </p:xfrm>
        <a:graphic xmlns:a="http://schemas.openxmlformats.org/drawingml/2006/main">
          <a:graphicData uri="http://schemas.openxmlformats.org/drawingml/2006/table">
            <a:tbl>
              <a:tblPr/>
              <a:tblGrid>
                <a:gridCol w="6572250"/>
                <a:gridCol w="2200275"/>
                <a:gridCol w="2200275"/>
              </a:tblGrid>
              <a:tr h="369094">
                <a:tc>
                  <a:txBody>
                    <a:bodyPr/>
                    <a:lstStyle/>
                    <a:p>
                      <a:r>
                        <a:rPr sz="1500" b="1">
                          <a:solidFill>
                            <a:srgbClr val="FFFFFF"/>
                          </a:solidFill>
                          <a:latin typeface="Arial"/>
                          <a:ea typeface="Arial"/>
                          <a:cs typeface="Arial"/>
                        </a:rPr>
                        <a:t>Method</a:t>
                      </a:r>
                    </a:p>
                  </a:txBody>
                  <a:tcPr marL="91440" marR="91440" marT="45720" marB="45720">
                    <a:solidFill>
                      <a:srgbClr val="244A73"/>
                    </a:solidFill>
                  </a:tcPr>
                </a:tc>
                <a:tc>
                  <a:txBody>
                    <a:bodyPr/>
                    <a:lstStyle/>
                    <a:p>
                      <a:r>
                        <a:rPr sz="1500" b="1">
                          <a:solidFill>
                            <a:srgbClr val="FFFFFF"/>
                          </a:solidFill>
                          <a:latin typeface="Arial"/>
                          <a:ea typeface="Arial"/>
                          <a:cs typeface="Arial"/>
                        </a:rPr>
                        <a:t>Low</a:t>
                      </a:r>
                    </a:p>
                  </a:txBody>
                  <a:tcPr marL="91440" marR="91440" marT="45720" marB="45720">
                    <a:solidFill>
                      <a:srgbClr val="244A73"/>
                    </a:solidFill>
                  </a:tcPr>
                </a:tc>
                <a:tc>
                  <a:txBody>
                    <a:bodyPr/>
                    <a:lstStyle/>
                    <a:p>
                      <a:r>
                        <a:rPr sz="1500" b="1">
                          <a:solidFill>
                            <a:srgbClr val="FFFFFF"/>
                          </a:solidFill>
                          <a:latin typeface="Arial"/>
                          <a:ea typeface="Arial"/>
                          <a:cs typeface="Arial"/>
                        </a:rPr>
                        <a:t>High</a:t>
                      </a:r>
                    </a:p>
                  </a:txBody>
                  <a:tcPr marL="91440" marR="91440" marT="45720" marB="45720">
                    <a:solidFill>
                      <a:srgbClr val="244A73"/>
                    </a:solidFill>
                  </a:tcPr>
                </a:tc>
              </a:tr>
              <a:tr h="369094">
                <a:tc>
                  <a:txBody>
                    <a:bodyPr/>
                    <a:lstStyle/>
                    <a:p>
                      <a:r>
                        <a:rPr sz="1575" b="0">
                          <a:solidFill>
                            <a:srgbClr val="000000"/>
                          </a:solidFill>
                          <a:latin typeface="Arial"/>
                          <a:ea typeface="Arial"/>
                          <a:cs typeface="Arial"/>
                        </a:rPr>
                        <a:t>DCF sensitivity</a:t>
                      </a:r>
                    </a:p>
                  </a:txBody>
                  <a:tcPr marL="91440" marR="91440" marT="45720" marB="45720">
                    <a:solidFill>
                      <a:srgbClr val="FFFFFF"/>
                    </a:solidFill>
                  </a:tcPr>
                </a:tc>
                <a:tc>
                  <a:txBody>
                    <a:bodyPr/>
                    <a:lstStyle/>
                    <a:p>
                      <a:r>
                        <a:rPr sz="1575" b="0">
                          <a:solidFill>
                            <a:srgbClr val="000000"/>
                          </a:solidFill>
                          <a:latin typeface="Arial"/>
                          <a:ea typeface="Arial"/>
                          <a:cs typeface="Arial"/>
                        </a:rPr>
                        <a:t>11.6</a:t>
                      </a:r>
                    </a:p>
                  </a:txBody>
                  <a:tcPr marL="91440" marR="91440" marT="45720" marB="45720">
                    <a:solidFill>
                      <a:srgbClr val="FFFFFF"/>
                    </a:solidFill>
                  </a:tcPr>
                </a:tc>
                <a:tc>
                  <a:txBody>
                    <a:bodyPr/>
                    <a:lstStyle/>
                    <a:p>
                      <a:r>
                        <a:rPr sz="1575" b="0">
                          <a:solidFill>
                            <a:srgbClr val="000000"/>
                          </a:solidFill>
                          <a:latin typeface="Arial"/>
                          <a:ea typeface="Arial"/>
                          <a:cs typeface="Arial"/>
                        </a:rPr>
                        <a:t>15.1</a:t>
                      </a:r>
                    </a:p>
                  </a:txBody>
                  <a:tcPr marL="91440" marR="91440" marT="45720" marB="45720">
                    <a:solidFill>
                      <a:srgbClr val="FFFFFF"/>
                    </a:solidFill>
                  </a:tcPr>
                </a:tc>
              </a:tr>
              <a:tr h="369094">
                <a:tc>
                  <a:txBody>
                    <a:bodyPr/>
                    <a:lstStyle/>
                    <a:p>
                      <a:r>
                        <a:rPr sz="1575" b="0">
                          <a:solidFill>
                            <a:srgbClr val="000000"/>
                          </a:solidFill>
                          <a:latin typeface="Arial"/>
                          <a:ea typeface="Arial"/>
                          <a:cs typeface="Arial"/>
                        </a:rPr>
                        <a:t>Peer EV / revenue</a:t>
                      </a:r>
                    </a:p>
                  </a:txBody>
                  <a:tcPr marL="91440" marR="91440" marT="45720" marB="45720">
                    <a:solidFill>
                      <a:srgbClr val="FFFFFF"/>
                    </a:solidFill>
                  </a:tcPr>
                </a:tc>
                <a:tc>
                  <a:txBody>
                    <a:bodyPr/>
                    <a:lstStyle/>
                    <a:p>
                      <a:r>
                        <a:rPr sz="1575" b="0">
                          <a:solidFill>
                            <a:srgbClr val="000000"/>
                          </a:solidFill>
                          <a:latin typeface="Arial"/>
                          <a:ea typeface="Arial"/>
                          <a:cs typeface="Arial"/>
                        </a:rPr>
                        <a:t>45.4</a:t>
                      </a:r>
                    </a:p>
                  </a:txBody>
                  <a:tcPr marL="91440" marR="91440" marT="45720" marB="45720">
                    <a:solidFill>
                      <a:srgbClr val="FFFFFF"/>
                    </a:solidFill>
                  </a:tcPr>
                </a:tc>
                <a:tc>
                  <a:txBody>
                    <a:bodyPr/>
                    <a:lstStyle/>
                    <a:p>
                      <a:r>
                        <a:rPr sz="1575" b="0">
                          <a:solidFill>
                            <a:srgbClr val="000000"/>
                          </a:solidFill>
                          <a:latin typeface="Arial"/>
                          <a:ea typeface="Arial"/>
                          <a:cs typeface="Arial"/>
                        </a:rPr>
                        <a:t>45.4</a:t>
                      </a:r>
                    </a:p>
                  </a:txBody>
                  <a:tcPr marL="91440" marR="91440" marT="45720" marB="45720">
                    <a:solidFill>
                      <a:srgbClr val="FFFFFF"/>
                    </a:solidFill>
                  </a:tcPr>
                </a:tc>
              </a:tr>
              <a:tr h="369094">
                <a:tc>
                  <a:txBody>
                    <a:bodyPr/>
                    <a:lstStyle/>
                    <a:p>
                      <a:r>
                        <a:rPr sz="1575" b="0">
                          <a:solidFill>
                            <a:srgbClr val="000000"/>
                          </a:solidFill>
                          <a:latin typeface="Arial"/>
                          <a:ea typeface="Arial"/>
                          <a:cs typeface="Arial"/>
                        </a:rPr>
                        <a:t>Peer EV / EBITDA</a:t>
                      </a:r>
                    </a:p>
                  </a:txBody>
                  <a:tcPr marL="91440" marR="91440" marT="45720" marB="45720">
                    <a:solidFill>
                      <a:srgbClr val="FFFFFF"/>
                    </a:solidFill>
                  </a:tcPr>
                </a:tc>
                <a:tc>
                  <a:txBody>
                    <a:bodyPr/>
                    <a:lstStyle/>
                    <a:p>
                      <a:r>
                        <a:rPr sz="1575" b="0">
                          <a:solidFill>
                            <a:srgbClr val="000000"/>
                          </a:solidFill>
                          <a:latin typeface="Arial"/>
                          <a:ea typeface="Arial"/>
                          <a:cs typeface="Arial"/>
                        </a:rPr>
                        <a:t>35.1</a:t>
                      </a:r>
                    </a:p>
                  </a:txBody>
                  <a:tcPr marL="91440" marR="91440" marT="45720" marB="45720">
                    <a:solidFill>
                      <a:srgbClr val="FFFFFF"/>
                    </a:solidFill>
                  </a:tcPr>
                </a:tc>
                <a:tc>
                  <a:txBody>
                    <a:bodyPr/>
                    <a:lstStyle/>
                    <a:p>
                      <a:r>
                        <a:rPr sz="1575" b="0">
                          <a:solidFill>
                            <a:srgbClr val="000000"/>
                          </a:solidFill>
                          <a:latin typeface="Arial"/>
                          <a:ea typeface="Arial"/>
                          <a:cs typeface="Arial"/>
                        </a:rPr>
                        <a:t>35.1</a:t>
                      </a:r>
                    </a:p>
                  </a:txBody>
                  <a:tcPr marL="91440" marR="91440" marT="45720" marB="45720">
                    <a:solidFill>
                      <a:srgbClr val="FFFFFF"/>
                    </a:solidFill>
                  </a:tcPr>
                </a:tc>
              </a:tr>
            </a:tbl>
          </a:graphicData>
        </a:graphic>
      </p:graphicFrame>
      <p:sp>
        <p:nvSpPr>
          <p:cNvPr id="6" name="range qualification">
            <a:extLst xmlns:a="http://schemas.openxmlformats.org/drawingml/2006/main">
              <a:ext uri="{FF2B5EF4-FFF2-40B4-BE49-F238E27FC236}">
                <a16:creationId xmlns:a16="http://schemas.microsoft.com/office/drawing/2014/main" id="{2CAA220D-B0A5-4FDD-99CD-9C1EA3BA6BA7}"/>
              </a:ext>
            </a:extLst>
          </p:cNvPr>
          <p:cNvSpPr>
            <a:spLocks xmlns:a="http://schemas.openxmlformats.org/drawingml/2006/main" noGrp="1"/>
          </p:cNvSpPr>
          <p:nvPr/>
        </p:nvSpPr>
        <p:spPr>
          <a:xfrm xmlns:a="http://schemas.openxmlformats.org/drawingml/2006/main">
            <a:off x="609600" y="5810250"/>
            <a:ext cx="10572750" cy="4095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170"/>
                </a:solidFill>
                <a:latin typeface="Arial"/>
                <a:ea typeface="Arial"/>
                <a:cs typeface="Arial"/>
              </a:defRPr>
            </a:pPr>
            <a:r>
              <a:rPr sz="1350" b="0">
                <a:solidFill>
                  <a:srgbClr val="526170"/>
                </a:solidFill>
                <a:latin typeface="Arial"/>
                <a:ea typeface="Arial"/>
                <a:cs typeface="Arial"/>
              </a:rPr>
              <a:t>Observed close: USD 42.02. A single available peer appears as a point. DCF ranges vary discount rate and terminal growth in the base operating case.</a:t>
            </a:r>
          </a:p>
        </p:txBody>
      </p:sp>
    </p:spTree>
    <p:extLst>
      <p:ext uri="{BB962C8B-B14F-4D97-AF65-F5344CB8AC3E}">
        <p14:creationId xmlns:p14="http://schemas.microsoft.com/office/powerpoint/2010/main" val="1002727191"/>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7B04A353-F12E-4600-9655-856FD0CBA298}"/>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Downside conditions change the decision</a:t>
            </a:r>
          </a:p>
        </p:txBody>
      </p:sp>
      <p:sp>
        <p:nvSpPr>
          <p:cNvPr id="2" name="title rule">
            <a:extLst xmlns:a="http://schemas.openxmlformats.org/drawingml/2006/main">
              <a:ext uri="{FF2B5EF4-FFF2-40B4-BE49-F238E27FC236}">
                <a16:creationId xmlns:a16="http://schemas.microsoft.com/office/drawing/2014/main" id="{11442CF2-ADEB-4326-8963-1AC950F03529}"/>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F46A344B-CEF6-43A9-A255-FDDB375D40A0}"/>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06</a:t>
            </a:r>
          </a:p>
        </p:txBody>
      </p:sp>
      <p:sp>
        <p:nvSpPr>
          <p:cNvPr id="4" name="mechanics">
            <a:extLst xmlns:a="http://schemas.openxmlformats.org/drawingml/2006/main">
              <a:ext uri="{FF2B5EF4-FFF2-40B4-BE49-F238E27FC236}">
                <a16:creationId xmlns:a16="http://schemas.microsoft.com/office/drawing/2014/main" id="{79CB3E09-9B27-4304-954B-322D48A6176E}"/>
              </a:ext>
            </a:extLst>
          </p:cNvPr>
          <p:cNvSpPr>
            <a:spLocks xmlns:a="http://schemas.openxmlformats.org/drawingml/2006/main" noGrp="1"/>
          </p:cNvSpPr>
          <p:nvPr/>
        </p:nvSpPr>
        <p:spPr>
          <a:xfrm xmlns:a="http://schemas.openxmlformats.org/drawingml/2006/main">
            <a:off x="609600" y="1619250"/>
            <a:ext cx="10972800" cy="1476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75" b="0">
                <a:solidFill>
                  <a:srgbClr val="000000"/>
                </a:solidFill>
                <a:latin typeface="Arial"/>
                <a:ea typeface="Arial"/>
                <a:cs typeface="Arial"/>
              </a:defRPr>
            </a:pPr>
            <a:r>
              <a:rPr sz="1875" b="0">
                <a:solidFill>
                  <a:srgbClr val="000000"/>
                </a:solidFill>
                <a:latin typeface="Arial"/>
                <a:ea typeface="Arial"/>
                <a:cs typeface="Arial"/>
              </a:rPr>
              <a:t>Reported contracts can be delayed, reduced or terminated. Valuation support requires evidence that autonomy programs convert into funded production and improving margins. The downside tests lower operating growth, weaker margins and greater investment intensity.</a:t>
            </a:r>
          </a:p>
        </p:txBody>
      </p:sp>
      <p:sp>
        <p:nvSpPr>
          <p:cNvPr id="5" name="downside_finding">
            <a:extLst xmlns:a="http://schemas.openxmlformats.org/drawingml/2006/main">
              <a:ext uri="{FF2B5EF4-FFF2-40B4-BE49-F238E27FC236}">
                <a16:creationId xmlns:a16="http://schemas.microsoft.com/office/drawing/2014/main" id="{777DD69C-D2FB-4ECB-B713-5E6301E02F12}"/>
              </a:ext>
            </a:extLst>
          </p:cNvPr>
          <p:cNvSpPr>
            <a:spLocks xmlns:a="http://schemas.openxmlformats.org/drawingml/2006/main" noGrp="1"/>
          </p:cNvSpPr>
          <p:nvPr/>
        </p:nvSpPr>
        <p:spPr>
          <a:xfrm xmlns:a="http://schemas.openxmlformats.org/drawingml/2006/main">
            <a:off x="609600" y="3600450"/>
            <a:ext cx="10972800" cy="1381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Arial"/>
                <a:ea typeface="Arial"/>
                <a:cs typeface="Arial"/>
              </a:defRPr>
            </a:pPr>
            <a:r>
              <a:rPr sz="2250" b="1">
                <a:solidFill>
                  <a:srgbClr val="000000"/>
                </a:solidFill>
                <a:latin typeface="Arial"/>
                <a:ea typeface="Arial"/>
                <a:cs typeface="Arial"/>
              </a:rPr>
              <a:t>The observed market price exceeds the base DCF value. Stronger funded cash-flow growth must support the premium.</a:t>
            </a:r>
          </a:p>
        </p:txBody>
      </p:sp>
      <p:sp>
        <p:nvSpPr>
          <p:cNvPr id="6" name="validation">
            <a:extLst xmlns:a="http://schemas.openxmlformats.org/drawingml/2006/main">
              <a:ext uri="{FF2B5EF4-FFF2-40B4-BE49-F238E27FC236}">
                <a16:creationId xmlns:a16="http://schemas.microsoft.com/office/drawing/2014/main" id="{29115753-3DB7-4930-886B-44C3BE48BAC9}"/>
              </a:ext>
            </a:extLst>
          </p:cNvPr>
          <p:cNvSpPr>
            <a:spLocks xmlns:a="http://schemas.openxmlformats.org/drawingml/2006/main" noGrp="1"/>
          </p:cNvSpPr>
          <p:nvPr/>
        </p:nvSpPr>
        <p:spPr>
          <a:xfrm xmlns:a="http://schemas.openxmlformats.org/drawingml/2006/main">
            <a:off x="609600" y="5505450"/>
            <a:ext cx="109728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500" b="0">
                <a:solidFill>
                  <a:srgbClr val="526170"/>
                </a:solidFill>
                <a:latin typeface="Arial"/>
                <a:ea typeface="Arial"/>
                <a:cs typeface="Arial"/>
              </a:defRPr>
            </a:pPr>
            <a:r>
              <a:rPr sz="1500" b="0">
                <a:solidFill>
                  <a:srgbClr val="526170"/>
                </a:solidFill>
                <a:latin typeface="Arial"/>
                <a:ea typeface="Arial"/>
                <a:cs typeface="Arial"/>
              </a:rPr>
              <a:t>Balance sheets, cash and debt roll-forwards recalculated in native Excel across all three cases.</a:t>
            </a:r>
          </a:p>
        </p:txBody>
      </p:sp>
    </p:spTree>
    <p:extLst>
      <p:ext uri="{BB962C8B-B14F-4D97-AF65-F5344CB8AC3E}">
        <p14:creationId xmlns:p14="http://schemas.microsoft.com/office/powerpoint/2010/main" val="1654319534"/>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title">
            <a:extLst xmlns:a="http://schemas.openxmlformats.org/drawingml/2006/main">
              <a:ext uri="{FF2B5EF4-FFF2-40B4-BE49-F238E27FC236}">
                <a16:creationId xmlns:a16="http://schemas.microsoft.com/office/drawing/2014/main" id="{ECA5EE43-3321-4398-8D97-3EFB85A10E48}"/>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Risks and monitoring triggers</a:t>
            </a:r>
          </a:p>
        </p:txBody>
      </p:sp>
      <p:sp>
        <p:nvSpPr>
          <p:cNvPr id="2" name="title rule">
            <a:extLst xmlns:a="http://schemas.openxmlformats.org/drawingml/2006/main">
              <a:ext uri="{FF2B5EF4-FFF2-40B4-BE49-F238E27FC236}">
                <a16:creationId xmlns:a16="http://schemas.microsoft.com/office/drawing/2014/main" id="{D26ECEDA-446B-48C2-AF56-B99B64F6330A}"/>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7B2AD9A1-6D52-40F5-B560-F65F639B03E1}"/>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07</a:t>
            </a:r>
          </a:p>
        </p:txBody>
      </p:sp>
      <p:graphicFrame>
        <p:nvGraphicFramePr>
          <p:cNvPr id="8" name=""/>
          <p:cNvGraphicFramePr/>
          <p:nvPr/>
        </p:nvGraphicFramePr>
        <p:xfrm>
          <a:off xmlns:a="http://schemas.openxmlformats.org/drawingml/2006/main" x="609600" y="1619250"/>
          <a:ext xmlns:a="http://schemas.openxmlformats.org/drawingml/2006/main" cx="10972800" cy="3857625"/>
        </p:xfrm>
        <a:graphic xmlns:a="http://schemas.openxmlformats.org/drawingml/2006/main">
          <a:graphicData uri="http://schemas.openxmlformats.org/drawingml/2006/table">
            <a:tbl>
              <a:tblPr/>
              <a:tblGrid>
                <a:gridCol w="5486400"/>
                <a:gridCol w="5486400"/>
              </a:tblGrid>
              <a:tr h="771525">
                <a:tc>
                  <a:txBody>
                    <a:bodyPr/>
                    <a:lstStyle/>
                    <a:p>
                      <a:r>
                        <a:rPr sz="1500" b="1">
                          <a:solidFill>
                            <a:srgbClr val="FFFFFF"/>
                          </a:solidFill>
                          <a:latin typeface="Arial"/>
                          <a:ea typeface="Arial"/>
                          <a:cs typeface="Arial"/>
                        </a:rPr>
                        <a:t>Principal risk</a:t>
                      </a:r>
                    </a:p>
                  </a:txBody>
                  <a:tcPr marL="91440" marR="91440" marT="45720" marB="45720">
                    <a:solidFill>
                      <a:srgbClr val="244A73"/>
                    </a:solidFill>
                  </a:tcPr>
                </a:tc>
                <a:tc>
                  <a:txBody>
                    <a:bodyPr/>
                    <a:lstStyle/>
                    <a:p>
                      <a:r>
                        <a:rPr sz="1500" b="1">
                          <a:solidFill>
                            <a:srgbClr val="FFFFFF"/>
                          </a:solidFill>
                          <a:latin typeface="Arial"/>
                          <a:ea typeface="Arial"/>
                          <a:cs typeface="Arial"/>
                        </a:rPr>
                        <a:t>Monitoring action</a:t>
                      </a:r>
                    </a:p>
                  </a:txBody>
                  <a:tcPr marL="91440" marR="91440" marT="45720" marB="45720">
                    <a:solidFill>
                      <a:srgbClr val="244A73"/>
                    </a:solidFill>
                  </a:tcPr>
                </a:tc>
              </a:tr>
              <a:tr h="771525">
                <a:tc>
                  <a:txBody>
                    <a:bodyPr/>
                    <a:lstStyle/>
                    <a:p>
                      <a:r>
                        <a:rPr sz="1575" b="0">
                          <a:solidFill>
                            <a:srgbClr val="000000"/>
                          </a:solidFill>
                          <a:latin typeface="Arial"/>
                          <a:ea typeface="Arial"/>
                          <a:cs typeface="Arial"/>
                        </a:rPr>
                        <a:t>Unfunded backlog is exposed to appropriations and contract timing.</a:t>
                      </a:r>
                    </a:p>
                  </a:txBody>
                  <a:tcPr marL="91440" marR="91440" marT="45720" marB="45720">
                    <a:solidFill>
                      <a:srgbClr val="FFFFFF"/>
                    </a:solidFill>
                  </a:tcPr>
                </a:tc>
                <a:tc>
                  <a:txBody>
                    <a:bodyPr/>
                    <a:lstStyle/>
                    <a:p>
                      <a:r>
                        <a:rPr sz="1575" b="0">
                          <a:solidFill>
                            <a:srgbClr val="000000"/>
                          </a:solidFill>
                          <a:latin typeface="Arial"/>
                          <a:ea typeface="Arial"/>
                          <a:cs typeface="Arial"/>
                        </a:rPr>
                        <a:t>Track funded awards, deliveries and government appropriations.</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Production investment precedes cash recovery.</a:t>
                      </a:r>
                    </a:p>
                  </a:txBody>
                  <a:tcPr marL="91440" marR="91440" marT="45720" marB="45720">
                    <a:solidFill>
                      <a:srgbClr val="FFFFFF"/>
                    </a:solidFill>
                  </a:tcPr>
                </a:tc>
                <a:tc>
                  <a:txBody>
                    <a:bodyPr/>
                    <a:lstStyle/>
                    <a:p>
                      <a:r>
                        <a:rPr sz="1575" b="0">
                          <a:solidFill>
                            <a:srgbClr val="000000"/>
                          </a:solidFill>
                          <a:latin typeface="Arial"/>
                          <a:ea typeface="Arial"/>
                          <a:cs typeface="Arial"/>
                        </a:rPr>
                        <a:t>Reconcile segment margins with capacity utilization.</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Stock compensation and equity financing dilute per-share outcomes.</a:t>
                      </a:r>
                    </a:p>
                  </a:txBody>
                  <a:tcPr marL="91440" marR="91440" marT="45720" marB="45720">
                    <a:solidFill>
                      <a:srgbClr val="FFFFFF"/>
                    </a:solidFill>
                  </a:tcPr>
                </a:tc>
                <a:tc>
                  <a:txBody>
                    <a:bodyPr/>
                    <a:lstStyle/>
                    <a:p>
                      <a:r>
                        <a:rPr sz="1575" b="0">
                          <a:solidFill>
                            <a:srgbClr val="000000"/>
                          </a:solidFill>
                          <a:latin typeface="Arial"/>
                          <a:ea typeface="Arial"/>
                          <a:cs typeface="Arial"/>
                        </a:rPr>
                        <a:t>Monitor capex and receivables against cash generation.</a:t>
                      </a:r>
                    </a:p>
                  </a:txBody>
                  <a:tcPr marL="91440" marR="91440" marT="45720" marB="45720">
                    <a:solidFill>
                      <a:srgbClr val="FFFFFF"/>
                    </a:solidFill>
                  </a:tcPr>
                </a:tc>
              </a:tr>
              <a:tr h="771525">
                <a:tc>
                  <a:txBody>
                    <a:bodyPr/>
                    <a:lstStyle/>
                    <a:p>
                      <a:r>
                        <a:rPr sz="1575" b="0">
                          <a:solidFill>
                            <a:srgbClr val="000000"/>
                          </a:solidFill>
                          <a:latin typeface="Arial"/>
                          <a:ea typeface="Arial"/>
                          <a:cs typeface="Arial"/>
                        </a:rPr>
                        <a:t>Program concentration creates binary procurement risk.</a:t>
                      </a:r>
                    </a:p>
                  </a:txBody>
                  <a:tcPr marL="91440" marR="91440" marT="45720" marB="45720">
                    <a:solidFill>
                      <a:srgbClr val="FFFFFF"/>
                    </a:solidFill>
                  </a:tcPr>
                </a:tc>
                <a:tc>
                  <a:txBody>
                    <a:bodyPr/>
                    <a:lstStyle/>
                    <a:p>
                      <a:r>
                        <a:rPr sz="1575" b="0">
                          <a:solidFill>
                            <a:srgbClr val="000000"/>
                          </a:solidFill>
                          <a:latin typeface="Arial"/>
                          <a:ea typeface="Arial"/>
                          <a:cs typeface="Arial"/>
                        </a:rPr>
                        <a:t>Break the thesis if funded conversion and margins miss for two quarters.</a:t>
                      </a:r>
                    </a:p>
                  </a:txBody>
                  <a:tcPr marL="91440" marR="91440" marT="45720" marB="45720">
                    <a:solidFill>
                      <a:srgbClr val="FFFFFF"/>
                    </a:solidFill>
                  </a:tcPr>
                </a:tc>
              </a:tr>
            </a:tbl>
          </a:graphicData>
        </a:graphic>
      </p:graphicFrame>
    </p:spTree>
    <p:extLst>
      <p:ext uri="{BB962C8B-B14F-4D97-AF65-F5344CB8AC3E}">
        <p14:creationId xmlns:p14="http://schemas.microsoft.com/office/powerpoint/2010/main" val="1902383951"/>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7" name="title">
            <a:extLst xmlns:a="http://schemas.openxmlformats.org/drawingml/2006/main">
              <a:ext uri="{FF2B5EF4-FFF2-40B4-BE49-F238E27FC236}">
                <a16:creationId xmlns:a16="http://schemas.microsoft.com/office/drawing/2014/main" id="{B9BDEEB1-A117-4A2D-A04A-B1CBAE7CB6F5}"/>
              </a:ext>
            </a:extLst>
          </p:cNvPr>
          <p:cNvSpPr>
            <a:spLocks xmlns:a="http://schemas.openxmlformats.org/drawingml/2006/main" noGrp="1"/>
          </p:cNvSpPr>
          <p:nvPr/>
        </p:nvSpPr>
        <p:spPr>
          <a:xfrm xmlns:a="http://schemas.openxmlformats.org/drawingml/2006/main">
            <a:off x="609600" y="400050"/>
            <a:ext cx="10972800" cy="8763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850" b="1">
                <a:solidFill>
                  <a:srgbClr val="000000"/>
                </a:solidFill>
                <a:latin typeface="Times New Roman"/>
                <a:ea typeface="Times New Roman"/>
                <a:cs typeface="Times New Roman"/>
              </a:defRPr>
            </a:pPr>
            <a:r>
              <a:rPr sz="2850" b="1">
                <a:solidFill>
                  <a:srgbClr val="000000"/>
                </a:solidFill>
                <a:latin typeface="Times New Roman"/>
                <a:ea typeface="Times New Roman"/>
                <a:cs typeface="Times New Roman"/>
              </a:rPr>
              <a:t>Decision and next evidence</a:t>
            </a:r>
          </a:p>
        </p:txBody>
      </p:sp>
      <p:sp>
        <p:nvSpPr>
          <p:cNvPr id="2" name="title rule">
            <a:extLst xmlns:a="http://schemas.openxmlformats.org/drawingml/2006/main">
              <a:ext uri="{FF2B5EF4-FFF2-40B4-BE49-F238E27FC236}">
                <a16:creationId xmlns:a16="http://schemas.microsoft.com/office/drawing/2014/main" id="{922A73FD-8707-479B-A62E-DEC18AF9FD07}"/>
              </a:ext>
            </a:extLst>
          </p:cNvPr>
          <p:cNvSpPr>
            <a:spLocks xmlns:a="http://schemas.openxmlformats.org/drawingml/2006/main" noGrp="1"/>
          </p:cNvSpPr>
          <p:nvPr/>
        </p:nvSpPr>
        <p:spPr>
          <a:xfrm xmlns:a="http://schemas.openxmlformats.org/drawingml/2006/main">
            <a:off x="609600" y="1304925"/>
            <a:ext cx="10972800" cy="9525"/>
          </a:xfrm>
          <a:prstGeom xmlns:a="http://schemas.openxmlformats.org/drawingml/2006/main" prst="rect">
            <a:avLst/>
          </a:prstGeom>
          <a:solidFill xmlns:a="http://schemas.openxmlformats.org/drawingml/2006/main">
            <a:srgbClr val="333333"/>
          </a:solidFill>
          <a:ln xmlns:a="http://schemas.openxmlformats.org/drawingml/2006/main" w="0">
            <a:noFill/>
          </a:ln>
        </p:spPr>
      </p:sp>
      <p:sp>
        <p:nvSpPr>
          <p:cNvPr id="3" name="page">
            <a:extLst xmlns:a="http://schemas.openxmlformats.org/drawingml/2006/main">
              <a:ext uri="{FF2B5EF4-FFF2-40B4-BE49-F238E27FC236}">
                <a16:creationId xmlns:a16="http://schemas.microsoft.com/office/drawing/2014/main" id="{84DDF702-F39E-414B-9447-6B6677712170}"/>
              </a:ext>
            </a:extLst>
          </p:cNvPr>
          <p:cNvSpPr>
            <a:spLocks xmlns:a="http://schemas.openxmlformats.org/drawingml/2006/main" noGrp="1"/>
          </p:cNvSpPr>
          <p:nvPr/>
        </p:nvSpPr>
        <p:spPr>
          <a:xfrm xmlns:a="http://schemas.openxmlformats.org/drawingml/2006/main">
            <a:off x="10810875" y="6219825"/>
            <a:ext cx="619125"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275" b="0">
                <a:solidFill>
                  <a:srgbClr val="687684"/>
                </a:solidFill>
                <a:latin typeface="Arial"/>
                <a:ea typeface="Arial"/>
                <a:cs typeface="Arial"/>
              </a:defRPr>
            </a:pPr>
            <a:r>
              <a:rPr sz="1275" b="0">
                <a:solidFill>
                  <a:srgbClr val="687684"/>
                </a:solidFill>
                <a:latin typeface="Arial"/>
                <a:ea typeface="Arial"/>
                <a:cs typeface="Arial"/>
              </a:rPr>
              <a:t>08</a:t>
            </a:r>
          </a:p>
        </p:txBody>
      </p:sp>
      <p:sp>
        <p:nvSpPr>
          <p:cNvPr id="4" name="conclusion">
            <a:extLst xmlns:a="http://schemas.openxmlformats.org/drawingml/2006/main">
              <a:ext uri="{FF2B5EF4-FFF2-40B4-BE49-F238E27FC236}">
                <a16:creationId xmlns:a16="http://schemas.microsoft.com/office/drawing/2014/main" id="{83F69B85-0D4A-4504-83D9-EB82D79006C7}"/>
              </a:ext>
            </a:extLst>
          </p:cNvPr>
          <p:cNvSpPr>
            <a:spLocks xmlns:a="http://schemas.openxmlformats.org/drawingml/2006/main" noGrp="1"/>
          </p:cNvSpPr>
          <p:nvPr/>
        </p:nvSpPr>
        <p:spPr>
          <a:xfrm xmlns:a="http://schemas.openxmlformats.org/drawingml/2006/main">
            <a:off x="609600" y="1581150"/>
            <a:ext cx="10972800" cy="1524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2250" b="1">
                <a:solidFill>
                  <a:srgbClr val="000000"/>
                </a:solidFill>
                <a:latin typeface="Arial"/>
                <a:ea typeface="Arial"/>
                <a:cs typeface="Arial"/>
              </a:defRPr>
            </a:pPr>
            <a:r>
              <a:rPr sz="2250" b="1">
                <a:solidFill>
                  <a:srgbClr val="000000"/>
                </a:solidFill>
                <a:latin typeface="Arial"/>
                <a:ea typeface="Arial"/>
                <a:cs typeface="Arial"/>
              </a:rPr>
              <a:t>The base DCF is USD 13.03 per share versus USD 42.02 observed. Current assumptions do not support the price. Revisit on funded production awards and demonstrated cash conversion.</a:t>
            </a:r>
          </a:p>
        </p:txBody>
      </p:sp>
      <p:sp>
        <p:nvSpPr>
          <p:cNvPr id="5" name="next_steps">
            <a:extLst xmlns:a="http://schemas.openxmlformats.org/drawingml/2006/main">
              <a:ext uri="{FF2B5EF4-FFF2-40B4-BE49-F238E27FC236}">
                <a16:creationId xmlns:a16="http://schemas.microsoft.com/office/drawing/2014/main" id="{8C93C7BE-B348-46A9-9A7A-30C09DB0C0F7}"/>
              </a:ext>
            </a:extLst>
          </p:cNvPr>
          <p:cNvSpPr>
            <a:spLocks xmlns:a="http://schemas.openxmlformats.org/drawingml/2006/main" noGrp="1"/>
          </p:cNvSpPr>
          <p:nvPr/>
        </p:nvSpPr>
        <p:spPr>
          <a:xfrm xmlns:a="http://schemas.openxmlformats.org/drawingml/2006/main">
            <a:off x="609600" y="3476625"/>
            <a:ext cx="10972800" cy="2171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Track funded awards, deliveries and government appropriations.</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Reconcile segment margins with capacity utilization.</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Monitor capex and receivables against cash generation.</a:t>
            </a:r>
          </a:p>
          <a:p xmlns:a="http://schemas.openxmlformats.org/drawingml/2006/main">
            <a:r>
              <a:t/>
            </a:r>
          </a:p>
          <a:p xmlns:a="http://schemas.openxmlformats.org/drawingml/2006/main">
            <a:pPr>
              <a:defRPr sz="1800" b="0">
                <a:solidFill>
                  <a:srgbClr val="000000"/>
                </a:solidFill>
                <a:latin typeface="Arial"/>
                <a:ea typeface="Arial"/>
                <a:cs typeface="Arial"/>
              </a:defRPr>
            </a:pPr>
            <a:r>
              <a:rPr sz="1800" b="0">
                <a:solidFill>
                  <a:srgbClr val="000000"/>
                </a:solidFill>
                <a:latin typeface="Arial"/>
                <a:ea typeface="Arial"/>
                <a:cs typeface="Arial"/>
              </a:rPr>
              <a:t>Break the thesis if funded conversion and margins miss for two quarters.</a:t>
            </a:r>
          </a:p>
        </p:txBody>
      </p:sp>
      <p:sp>
        <p:nvSpPr>
          <p:cNvPr id="6" name="scope">
            <a:extLst xmlns:a="http://schemas.openxmlformats.org/drawingml/2006/main">
              <a:ext uri="{FF2B5EF4-FFF2-40B4-BE49-F238E27FC236}">
                <a16:creationId xmlns:a16="http://schemas.microsoft.com/office/drawing/2014/main" id="{F60CAE42-CEBD-4658-BD4A-8E43E9575250}"/>
              </a:ext>
            </a:extLst>
          </p:cNvPr>
          <p:cNvSpPr>
            <a:spLocks xmlns:a="http://schemas.openxmlformats.org/drawingml/2006/main" noGrp="1"/>
          </p:cNvSpPr>
          <p:nvPr/>
        </p:nvSpPr>
        <p:spPr>
          <a:xfrm xmlns:a="http://schemas.openxmlformats.org/drawingml/2006/main">
            <a:off x="609600" y="6067425"/>
            <a:ext cx="102870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a:noAutofit/>
          </a:bodyPr>
          <a:lstStyle xmlns:a="http://schemas.openxmlformats.org/drawingml/2006/main"/>
          <a:p xmlns:a="http://schemas.openxmlformats.org/drawingml/2006/main">
            <a:pPr>
              <a:defRPr sz="1350" b="0">
                <a:solidFill>
                  <a:srgbClr val="526170"/>
                </a:solidFill>
                <a:latin typeface="Arial"/>
                <a:ea typeface="Arial"/>
                <a:cs typeface="Arial"/>
              </a:defRPr>
            </a:pPr>
            <a:r>
              <a:rPr sz="1350" b="0">
                <a:solidFill>
                  <a:srgbClr val="526170"/>
                </a:solidFill>
                <a:latin typeface="Arial"/>
                <a:ea typeface="Arial"/>
                <a:cs typeface="Arial"/>
              </a:rPr>
              <a:t>Independent analysis. No executed deal or historical fund holding is asserted.</a:t>
            </a:r>
          </a:p>
        </p:txBody>
      </p:sp>
    </p:spTree>
    <p:extLst>
      <p:ext uri="{BB962C8B-B14F-4D97-AF65-F5344CB8AC3E}">
        <p14:creationId xmlns:p14="http://schemas.microsoft.com/office/powerpoint/2010/main" val="1464580951"/>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Calibri Light"/>
        <a:ea typeface="Calibri Light"/>
        <a:cs typeface="Calibri Light"/>
      </a:majorFont>
      <a:minorFont>
        <a:latin typeface="Calibri"/>
        <a:ea typeface="Calibri"/>
        <a:cs typeface="Calibri"/>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Eshan Mukherjee</dc:creator>
  <lastModifiedBy>Eshan Mukherjee</lastModifiedBy>
  <dc:title>Presentation</dc:title>
  <dcterms:created xsi:type="dcterms:W3CDTF">2026-10-06T22:13:01.3790000Z</dcterms:created>
  <dcterms:modified xsi:type="dcterms:W3CDTF">2026-10-06T22:13:01.3790000Z</dcterms:modified>
</coreProperties>
</file>