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Lst>
  <p:sldSz cx="9144000" cy="6858000" type="screen4x3"/>
  <p:notesSz cx="9144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E9F0D2-DDCA-4609-271A-33960CB43B1D}" v="1" dt="2025-12-03T21:24:40.497"/>
    <p1510:client id="{C653E2EB-74B2-FD00-20B3-C5249FA13D41}" v="11" dt="2025-12-03T22:01:58.476"/>
    <p1510:client id="{FE647123-4685-F87F-512A-4D39B67CEB9F}" v="11" dt="2025-12-03T03:54:13.08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1234" y="67"/>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228501" y="3031801"/>
            <a:ext cx="8675370" cy="16510"/>
          </a:xfrm>
          <a:custGeom>
            <a:avLst/>
            <a:gdLst/>
            <a:ahLst/>
            <a:cxnLst/>
            <a:rect l="l" t="t" r="r" b="b"/>
            <a:pathLst>
              <a:path w="8675370" h="16510">
                <a:moveTo>
                  <a:pt x="0" y="16199"/>
                </a:moveTo>
                <a:lnTo>
                  <a:pt x="8674800" y="0"/>
                </a:lnTo>
              </a:path>
            </a:pathLst>
          </a:custGeom>
          <a:ln w="22224">
            <a:solidFill>
              <a:srgbClr val="461400"/>
            </a:solidFill>
          </a:ln>
        </p:spPr>
        <p:txBody>
          <a:bodyPr wrap="square" lIns="0" tIns="0" rIns="0" bIns="0" rtlCol="0"/>
          <a:lstStyle/>
          <a:p>
            <a:endParaRPr/>
          </a:p>
        </p:txBody>
      </p:sp>
      <p:pic>
        <p:nvPicPr>
          <p:cNvPr id="17" name="bg object 17"/>
          <p:cNvPicPr/>
          <p:nvPr/>
        </p:nvPicPr>
        <p:blipFill>
          <a:blip r:embed="rId2" cstate="print"/>
          <a:stretch>
            <a:fillRect/>
          </a:stretch>
        </p:blipFill>
        <p:spPr>
          <a:xfrm>
            <a:off x="578200" y="1652427"/>
            <a:ext cx="2881374" cy="547248"/>
          </a:xfrm>
          <a:prstGeom prst="rect">
            <a:avLst/>
          </a:prstGeom>
        </p:spPr>
      </p:pic>
      <p:sp>
        <p:nvSpPr>
          <p:cNvPr id="2" name="Holder 2"/>
          <p:cNvSpPr>
            <a:spLocks noGrp="1"/>
          </p:cNvSpPr>
          <p:nvPr>
            <p:ph type="ctrTitle"/>
          </p:nvPr>
        </p:nvSpPr>
        <p:spPr>
          <a:xfrm>
            <a:off x="565499" y="2614755"/>
            <a:ext cx="3654425" cy="375919"/>
          </a:xfrm>
          <a:prstGeom prst="rect">
            <a:avLst/>
          </a:prstGeom>
        </p:spPr>
        <p:txBody>
          <a:bodyPr wrap="square" lIns="0" tIns="0" rIns="0" bIns="0">
            <a:spAutoFit/>
          </a:bodyPr>
          <a:lstStyle>
            <a:lvl1pPr>
              <a:defRPr sz="1800" b="1" i="0">
                <a:solidFill>
                  <a:srgbClr val="461400"/>
                </a:solidFill>
                <a:latin typeface="Calibri"/>
                <a:cs typeface="Calibri"/>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10/7/2026</a:t>
            </a:fld>
            <a:endParaRPr lang="en-US"/>
          </a:p>
        </p:txBody>
      </p:sp>
      <p:sp>
        <p:nvSpPr>
          <p:cNvPr id="6" name="Holder 6"/>
          <p:cNvSpPr>
            <a:spLocks noGrp="1"/>
          </p:cNvSpPr>
          <p:nvPr>
            <p:ph type="sldNum" sz="quarter" idx="7"/>
          </p:nvPr>
        </p:nvSpPr>
        <p:spPr/>
        <p:txBody>
          <a:bodyPr lIns="0" tIns="0" rIns="0" bIns="0"/>
          <a:lstStyle>
            <a:lvl1pPr>
              <a:defRPr sz="1200" b="1" i="0">
                <a:solidFill>
                  <a:srgbClr val="4C144C"/>
                </a:solidFill>
                <a:latin typeface="Calibri"/>
                <a:cs typeface="Calibri"/>
              </a:defRPr>
            </a:lvl1pPr>
          </a:lstStyle>
          <a:p>
            <a:pPr marL="38100">
              <a:lnSpc>
                <a:spcPts val="1240"/>
              </a:lnSpc>
            </a:pPr>
            <a:fld id="{81D60167-4931-47E6-BA6A-407CBD079E47}" type="slidenum">
              <a:rPr spc="-25" dirty="0"/>
              <a:t>‹#›</a:t>
            </a:fld>
            <a:endParaRPr spc="-25"/>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46140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10/7/2026</a:t>
            </a:fld>
            <a:endParaRPr lang="en-US"/>
          </a:p>
        </p:txBody>
      </p:sp>
      <p:sp>
        <p:nvSpPr>
          <p:cNvPr id="6" name="Holder 6"/>
          <p:cNvSpPr>
            <a:spLocks noGrp="1"/>
          </p:cNvSpPr>
          <p:nvPr>
            <p:ph type="sldNum" sz="quarter" idx="7"/>
          </p:nvPr>
        </p:nvSpPr>
        <p:spPr/>
        <p:txBody>
          <a:bodyPr lIns="0" tIns="0" rIns="0" bIns="0"/>
          <a:lstStyle>
            <a:lvl1pPr>
              <a:defRPr sz="1200" b="1" i="0">
                <a:solidFill>
                  <a:srgbClr val="4C144C"/>
                </a:solidFill>
                <a:latin typeface="Calibri"/>
                <a:cs typeface="Calibri"/>
              </a:defRPr>
            </a:lvl1pPr>
          </a:lstStyle>
          <a:p>
            <a:pPr marL="38100">
              <a:lnSpc>
                <a:spcPts val="1240"/>
              </a:lnSpc>
            </a:pPr>
            <a:fld id="{81D60167-4931-47E6-BA6A-407CBD079E47}" type="slidenum">
              <a:rPr spc="-25" dirty="0"/>
              <a:t>‹#›</a:t>
            </a:fld>
            <a:endParaRPr spc="-25"/>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533400"/>
            <a:ext cx="9144000" cy="0"/>
          </a:xfrm>
          <a:custGeom>
            <a:avLst/>
            <a:gdLst/>
            <a:ahLst/>
            <a:cxnLst/>
            <a:rect l="l" t="t" r="r" b="b"/>
            <a:pathLst>
              <a:path w="9144000">
                <a:moveTo>
                  <a:pt x="0" y="0"/>
                </a:moveTo>
                <a:lnTo>
                  <a:pt x="9143999" y="0"/>
                </a:lnTo>
              </a:path>
            </a:pathLst>
          </a:custGeom>
          <a:ln w="19049">
            <a:solidFill>
              <a:srgbClr val="461400"/>
            </a:solidFill>
          </a:ln>
        </p:spPr>
        <p:txBody>
          <a:bodyPr wrap="square" lIns="0" tIns="0" rIns="0" bIns="0" rtlCol="0"/>
          <a:lstStyle/>
          <a:p>
            <a:endParaRPr/>
          </a:p>
        </p:txBody>
      </p:sp>
      <p:sp>
        <p:nvSpPr>
          <p:cNvPr id="17" name="bg object 17"/>
          <p:cNvSpPr/>
          <p:nvPr/>
        </p:nvSpPr>
        <p:spPr>
          <a:xfrm>
            <a:off x="0" y="6324600"/>
            <a:ext cx="9144000" cy="0"/>
          </a:xfrm>
          <a:custGeom>
            <a:avLst/>
            <a:gdLst/>
            <a:ahLst/>
            <a:cxnLst/>
            <a:rect l="l" t="t" r="r" b="b"/>
            <a:pathLst>
              <a:path w="9144000">
                <a:moveTo>
                  <a:pt x="0" y="0"/>
                </a:moveTo>
                <a:lnTo>
                  <a:pt x="9143999" y="0"/>
                </a:lnTo>
              </a:path>
            </a:pathLst>
          </a:custGeom>
          <a:ln w="19049">
            <a:solidFill>
              <a:srgbClr val="461400"/>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800" b="1" i="0">
                <a:solidFill>
                  <a:srgbClr val="461400"/>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613203" y="1492226"/>
            <a:ext cx="3707765" cy="3569970"/>
          </a:xfrm>
          <a:prstGeom prst="rect">
            <a:avLst/>
          </a:prstGeom>
        </p:spPr>
        <p:txBody>
          <a:bodyPr wrap="square" lIns="0" tIns="0" rIns="0" bIns="0">
            <a:spAutoFit/>
          </a:bodyPr>
          <a:lstStyle>
            <a:lvl1pPr>
              <a:defRPr b="0" i="0">
                <a:solidFill>
                  <a:schemeClr val="tx1"/>
                </a:solidFil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10/7/2026</a:t>
            </a:fld>
            <a:endParaRPr lang="en-US"/>
          </a:p>
        </p:txBody>
      </p:sp>
      <p:sp>
        <p:nvSpPr>
          <p:cNvPr id="7" name="Holder 7"/>
          <p:cNvSpPr>
            <a:spLocks noGrp="1"/>
          </p:cNvSpPr>
          <p:nvPr>
            <p:ph type="sldNum" sz="quarter" idx="7"/>
          </p:nvPr>
        </p:nvSpPr>
        <p:spPr/>
        <p:txBody>
          <a:bodyPr lIns="0" tIns="0" rIns="0" bIns="0"/>
          <a:lstStyle>
            <a:lvl1pPr>
              <a:defRPr sz="1200" b="1" i="0">
                <a:solidFill>
                  <a:srgbClr val="4C144C"/>
                </a:solidFill>
                <a:latin typeface="Calibri"/>
                <a:cs typeface="Calibri"/>
              </a:defRPr>
            </a:lvl1pPr>
          </a:lstStyle>
          <a:p>
            <a:pPr marL="38100">
              <a:lnSpc>
                <a:spcPts val="1240"/>
              </a:lnSpc>
            </a:pPr>
            <a:fld id="{81D60167-4931-47E6-BA6A-407CBD079E47}" type="slidenum">
              <a:rPr spc="-25" dirty="0"/>
              <a:t>‹#›</a:t>
            </a:fld>
            <a:endParaRPr spc="-25"/>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46140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10/7/2026</a:t>
            </a:fld>
            <a:endParaRPr lang="en-US"/>
          </a:p>
        </p:txBody>
      </p:sp>
      <p:sp>
        <p:nvSpPr>
          <p:cNvPr id="5" name="Holder 5"/>
          <p:cNvSpPr>
            <a:spLocks noGrp="1"/>
          </p:cNvSpPr>
          <p:nvPr>
            <p:ph type="sldNum" sz="quarter" idx="7"/>
          </p:nvPr>
        </p:nvSpPr>
        <p:spPr/>
        <p:txBody>
          <a:bodyPr lIns="0" tIns="0" rIns="0" bIns="0"/>
          <a:lstStyle>
            <a:lvl1pPr>
              <a:defRPr sz="1200" b="1" i="0">
                <a:solidFill>
                  <a:srgbClr val="4C144C"/>
                </a:solidFill>
                <a:latin typeface="Calibri"/>
                <a:cs typeface="Calibri"/>
              </a:defRPr>
            </a:lvl1pPr>
          </a:lstStyle>
          <a:p>
            <a:pPr marL="38100">
              <a:lnSpc>
                <a:spcPts val="1240"/>
              </a:lnSpc>
            </a:pPr>
            <a:fld id="{81D60167-4931-47E6-BA6A-407CBD079E47}" type="slidenum">
              <a:rPr spc="-25" dirty="0"/>
              <a:t>‹#›</a:t>
            </a:fld>
            <a:endParaRPr spc="-25"/>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10/7/2026</a:t>
            </a:fld>
            <a:endParaRPr lang="en-US"/>
          </a:p>
        </p:txBody>
      </p:sp>
      <p:sp>
        <p:nvSpPr>
          <p:cNvPr id="4" name="Holder 4"/>
          <p:cNvSpPr>
            <a:spLocks noGrp="1"/>
          </p:cNvSpPr>
          <p:nvPr>
            <p:ph type="sldNum" sz="quarter" idx="7"/>
          </p:nvPr>
        </p:nvSpPr>
        <p:spPr/>
        <p:txBody>
          <a:bodyPr lIns="0" tIns="0" rIns="0" bIns="0"/>
          <a:lstStyle>
            <a:lvl1pPr>
              <a:defRPr sz="1200" b="1" i="0">
                <a:solidFill>
                  <a:srgbClr val="4C144C"/>
                </a:solidFill>
                <a:latin typeface="Calibri"/>
                <a:cs typeface="Calibri"/>
              </a:defRPr>
            </a:lvl1pPr>
          </a:lstStyle>
          <a:p>
            <a:pPr marL="38100">
              <a:lnSpc>
                <a:spcPts val="1240"/>
              </a:lnSpc>
            </a:pPr>
            <a:fld id="{81D60167-4931-47E6-BA6A-407CBD079E47}" type="slidenum">
              <a:rPr spc="-25" dirty="0"/>
              <a:t>‹#›</a:t>
            </a:fld>
            <a:endParaRPr spc="-25"/>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533400"/>
            <a:ext cx="9144000" cy="0"/>
          </a:xfrm>
          <a:custGeom>
            <a:avLst/>
            <a:gdLst/>
            <a:ahLst/>
            <a:cxnLst/>
            <a:rect l="l" t="t" r="r" b="b"/>
            <a:pathLst>
              <a:path w="9144000">
                <a:moveTo>
                  <a:pt x="0" y="0"/>
                </a:moveTo>
                <a:lnTo>
                  <a:pt x="9143999" y="0"/>
                </a:lnTo>
              </a:path>
            </a:pathLst>
          </a:custGeom>
          <a:ln w="19049">
            <a:solidFill>
              <a:srgbClr val="461400"/>
            </a:solidFill>
          </a:ln>
        </p:spPr>
        <p:txBody>
          <a:bodyPr wrap="square" lIns="0" tIns="0" rIns="0" bIns="0" rtlCol="0"/>
          <a:lstStyle/>
          <a:p>
            <a:endParaRPr/>
          </a:p>
        </p:txBody>
      </p:sp>
      <p:sp>
        <p:nvSpPr>
          <p:cNvPr id="17" name="bg object 17"/>
          <p:cNvSpPr/>
          <p:nvPr/>
        </p:nvSpPr>
        <p:spPr>
          <a:xfrm>
            <a:off x="0" y="6324600"/>
            <a:ext cx="9144000" cy="0"/>
          </a:xfrm>
          <a:custGeom>
            <a:avLst/>
            <a:gdLst/>
            <a:ahLst/>
            <a:cxnLst/>
            <a:rect l="l" t="t" r="r" b="b"/>
            <a:pathLst>
              <a:path w="9144000">
                <a:moveTo>
                  <a:pt x="0" y="0"/>
                </a:moveTo>
                <a:lnTo>
                  <a:pt x="9143999" y="0"/>
                </a:lnTo>
              </a:path>
            </a:pathLst>
          </a:custGeom>
          <a:ln w="19049">
            <a:solidFill>
              <a:srgbClr val="461400"/>
            </a:solidFill>
          </a:ln>
        </p:spPr>
        <p:txBody>
          <a:bodyPr wrap="square" lIns="0" tIns="0" rIns="0" bIns="0" rtlCol="0"/>
          <a:lstStyle/>
          <a:p>
            <a:endParaRPr/>
          </a:p>
        </p:txBody>
      </p:sp>
      <p:pic>
        <p:nvPicPr>
          <p:cNvPr id="18" name="bg object 18"/>
          <p:cNvPicPr/>
          <p:nvPr/>
        </p:nvPicPr>
        <p:blipFill>
          <a:blip r:embed="rId7" cstate="print"/>
          <a:stretch>
            <a:fillRect/>
          </a:stretch>
        </p:blipFill>
        <p:spPr>
          <a:xfrm>
            <a:off x="7097449" y="6421504"/>
            <a:ext cx="1848725" cy="351120"/>
          </a:xfrm>
          <a:prstGeom prst="rect">
            <a:avLst/>
          </a:prstGeom>
        </p:spPr>
      </p:pic>
      <p:pic>
        <p:nvPicPr>
          <p:cNvPr id="19" name="bg object 19"/>
          <p:cNvPicPr/>
          <p:nvPr/>
        </p:nvPicPr>
        <p:blipFill>
          <a:blip r:embed="rId8" cstate="print"/>
          <a:stretch>
            <a:fillRect/>
          </a:stretch>
        </p:blipFill>
        <p:spPr>
          <a:xfrm>
            <a:off x="7142491" y="126124"/>
            <a:ext cx="1853337" cy="274199"/>
          </a:xfrm>
          <a:prstGeom prst="rect">
            <a:avLst/>
          </a:prstGeom>
        </p:spPr>
      </p:pic>
      <p:sp>
        <p:nvSpPr>
          <p:cNvPr id="2" name="Holder 2"/>
          <p:cNvSpPr>
            <a:spLocks noGrp="1"/>
          </p:cNvSpPr>
          <p:nvPr>
            <p:ph type="title"/>
          </p:nvPr>
        </p:nvSpPr>
        <p:spPr>
          <a:xfrm>
            <a:off x="-12700" y="78405"/>
            <a:ext cx="5064675" cy="444060"/>
          </a:xfrm>
          <a:prstGeom prst="rect">
            <a:avLst/>
          </a:prstGeom>
        </p:spPr>
        <p:txBody>
          <a:bodyPr wrap="square" lIns="0" tIns="0" rIns="0" bIns="0">
            <a:spAutoFit/>
          </a:bodyPr>
          <a:lstStyle>
            <a:lvl1pPr>
              <a:defRPr sz="1800" b="1" i="0">
                <a:solidFill>
                  <a:srgbClr val="461400"/>
                </a:solidFill>
                <a:latin typeface="Calibri"/>
                <a:cs typeface="Calibri"/>
              </a:defRPr>
            </a:lvl1pPr>
          </a:lstStyle>
          <a:p>
            <a:endParaRPr/>
          </a:p>
        </p:txBody>
      </p:sp>
      <p:sp>
        <p:nvSpPr>
          <p:cNvPr id="3" name="Holder 3"/>
          <p:cNvSpPr>
            <a:spLocks noGrp="1"/>
          </p:cNvSpPr>
          <p:nvPr>
            <p:ph type="body" idx="1"/>
          </p:nvPr>
        </p:nvSpPr>
        <p:spPr>
          <a:xfrm>
            <a:off x="98974" y="3270799"/>
            <a:ext cx="4413250" cy="249618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10/7/2026</a:t>
            </a:fld>
            <a:endParaRPr lang="en-US"/>
          </a:p>
        </p:txBody>
      </p:sp>
      <p:sp>
        <p:nvSpPr>
          <p:cNvPr id="6" name="Holder 6"/>
          <p:cNvSpPr>
            <a:spLocks noGrp="1"/>
          </p:cNvSpPr>
          <p:nvPr>
            <p:ph type="sldNum" sz="quarter" idx="7"/>
          </p:nvPr>
        </p:nvSpPr>
        <p:spPr>
          <a:xfrm>
            <a:off x="4456658" y="6519104"/>
            <a:ext cx="243204" cy="177800"/>
          </a:xfrm>
          <a:prstGeom prst="rect">
            <a:avLst/>
          </a:prstGeom>
        </p:spPr>
        <p:txBody>
          <a:bodyPr wrap="square" lIns="0" tIns="0" rIns="0" bIns="0">
            <a:spAutoFit/>
          </a:bodyPr>
          <a:lstStyle>
            <a:lvl1pPr>
              <a:defRPr sz="1200" b="1" i="0">
                <a:solidFill>
                  <a:srgbClr val="4C144C"/>
                </a:solidFill>
                <a:latin typeface="Calibri"/>
                <a:cs typeface="Calibri"/>
              </a:defRPr>
            </a:lvl1pPr>
          </a:lstStyle>
          <a:p>
            <a:pPr marL="38100">
              <a:lnSpc>
                <a:spcPts val="1240"/>
              </a:lnSpc>
            </a:pPr>
            <a:fld id="{81D60167-4931-47E6-BA6A-407CBD079E47}" type="slidenum">
              <a:rPr spc="-25" dirty="0"/>
              <a:t>‹#›</a:t>
            </a:fld>
            <a:endParaRPr spc="-25"/>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16.pn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48.png"/><Relationship Id="rId7" Type="http://schemas.openxmlformats.org/officeDocument/2006/relationships/image" Target="../media/image57.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image" Target="../media/image49.png"/><Relationship Id="rId9" Type="http://schemas.openxmlformats.org/officeDocument/2006/relationships/image" Target="../media/image5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ctrTitle"/>
          </p:nvPr>
        </p:nvSpPr>
        <p:spPr>
          <a:xfrm>
            <a:off x="438912" y="2148840"/>
            <a:ext cx="7955280" cy="731520"/>
          </a:xfrm>
          <a:prstGeom prst="rect">
            <a:avLst/>
          </a:prstGeom>
        </p:spPr>
        <p:txBody>
          <a:bodyPr vert="horz" wrap="square" lIns="0" tIns="0" rIns="0" bIns="0" rtlCol="0">
            <a:normAutofit/>
          </a:bodyPr>
          <a:lstStyle/>
          <a:p>
            <a:pPr marL="12700">
              <a:lnSpc>
                <a:spcPct val="100000"/>
              </a:lnSpc>
              <a:spcBef>
                <a:spcPts val="100"/>
              </a:spcBef>
            </a:pPr>
            <a:r>
              <a:rPr lang="en-US" sz="2200" b="1" dirty="0">
                <a:solidFill>
                  <a:srgbClr val="482010"/>
                </a:solidFill>
                <a:latin typeface="Times New Roman"/>
              </a:rPr>
              <a:t>Restaurant Chain Acquires
Salad Restaurant Chain</a:t>
            </a:r>
            <a:endParaRPr sz="2300" dirty="0"/>
          </a:p>
        </p:txBody>
      </p:sp>
      <p:sp>
        <p:nvSpPr>
          <p:cNvPr id="3" name="object 3"/>
          <p:cNvSpPr txBox="1"/>
          <p:nvPr/>
        </p:nvSpPr>
        <p:spPr>
          <a:xfrm>
            <a:off x="438912" y="3182112"/>
            <a:ext cx="7772400" cy="411480"/>
          </a:xfrm>
          <a:prstGeom prst="rect">
            <a:avLst/>
          </a:prstGeom>
        </p:spPr>
        <p:txBody>
          <a:bodyPr vert="horz" wrap="square" lIns="0" tIns="0" rIns="0" bIns="0" rtlCol="0">
            <a:normAutofit/>
          </a:bodyPr>
          <a:lstStyle/>
          <a:p>
            <a:pPr marL="12700">
              <a:lnSpc>
                <a:spcPct val="100000"/>
              </a:lnSpc>
              <a:spcBef>
                <a:spcPts val="100"/>
              </a:spcBef>
            </a:pPr>
            <a:r>
              <a:rPr sz="1600" i="1">
                <a:latin typeface="Calibri"/>
                <a:cs typeface="Calibri"/>
              </a:rPr>
              <a:t>A New Generation of Taste</a:t>
            </a:r>
            <a:endParaRPr sz="1800">
              <a:latin typeface="Calibri"/>
              <a:cs typeface="Calibri"/>
            </a:endParaRPr>
          </a:p>
        </p:txBody>
      </p:sp>
      <p:sp>
        <p:nvSpPr>
          <p:cNvPr id="4" name="object 4"/>
          <p:cNvSpPr txBox="1"/>
          <p:nvPr/>
        </p:nvSpPr>
        <p:spPr>
          <a:xfrm>
            <a:off x="565499" y="6333837"/>
            <a:ext cx="1029969" cy="238760"/>
          </a:xfrm>
          <a:prstGeom prst="rect">
            <a:avLst/>
          </a:prstGeom>
        </p:spPr>
        <p:txBody>
          <a:bodyPr vert="horz" wrap="square" lIns="0" tIns="12700" rIns="0" bIns="0" rtlCol="0">
            <a:normAutofit/>
          </a:bodyPr>
          <a:lstStyle/>
          <a:p>
            <a:pPr marL="12700">
              <a:lnSpc>
                <a:spcPct val="100000"/>
              </a:lnSpc>
              <a:spcBef>
                <a:spcPts val="100"/>
              </a:spcBef>
            </a:pPr>
            <a:r>
              <a:rPr sz="1400">
                <a:solidFill>
                  <a:srgbClr val="0A2535"/>
                </a:solidFill>
                <a:latin typeface="Calibri"/>
                <a:cs typeface="Calibri"/>
              </a:rPr>
              <a:t>April</a:t>
            </a:r>
            <a:r>
              <a:rPr sz="1400" spc="-45">
                <a:solidFill>
                  <a:srgbClr val="0A2535"/>
                </a:solidFill>
                <a:latin typeface="Calibri"/>
                <a:cs typeface="Calibri"/>
              </a:rPr>
              <a:t> </a:t>
            </a:r>
            <a:r>
              <a:rPr sz="1400">
                <a:solidFill>
                  <a:srgbClr val="0A2535"/>
                </a:solidFill>
                <a:latin typeface="Calibri"/>
                <a:cs typeface="Calibri"/>
              </a:rPr>
              <a:t>23,</a:t>
            </a:r>
            <a:r>
              <a:rPr sz="1400" spc="-40">
                <a:solidFill>
                  <a:srgbClr val="0A2535"/>
                </a:solidFill>
                <a:latin typeface="Calibri"/>
                <a:cs typeface="Calibri"/>
              </a:rPr>
              <a:t> </a:t>
            </a:r>
            <a:r>
              <a:rPr sz="1400" spc="-20">
                <a:solidFill>
                  <a:srgbClr val="0A2535"/>
                </a:solidFill>
                <a:latin typeface="Calibri"/>
                <a:cs typeface="Calibri"/>
              </a:rPr>
              <a:t>2024</a:t>
            </a:r>
            <a:endParaRPr sz="1400">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custGeom>
            <a:avLst/>
            <a:gdLst/>
            <a:ahLst/>
            <a:cxnLst/>
            <a:rect l="l" t="t" r="r" b="b"/>
            <a:pathLst>
              <a:path w="9144000" h="6858000">
                <a:moveTo>
                  <a:pt x="9143999" y="6857999"/>
                </a:moveTo>
                <a:lnTo>
                  <a:pt x="0" y="6857999"/>
                </a:lnTo>
                <a:lnTo>
                  <a:pt x="0" y="0"/>
                </a:lnTo>
                <a:lnTo>
                  <a:pt x="9143999" y="0"/>
                </a:lnTo>
                <a:lnTo>
                  <a:pt x="9143999" y="6857999"/>
                </a:lnTo>
                <a:close/>
              </a:path>
            </a:pathLst>
          </a:custGeom>
          <a:solidFill>
            <a:srgbClr val="751111"/>
          </a:solidFill>
        </p:spPr>
        <p:txBody>
          <a:bodyPr wrap="square" lIns="0" tIns="0" rIns="0" bIns="0" rtlCol="0"/>
          <a:lstStyle/>
          <a:p>
            <a:endParaRPr/>
          </a:p>
        </p:txBody>
      </p:sp>
      <p:sp>
        <p:nvSpPr>
          <p:cNvPr id="3" name="object 3"/>
          <p:cNvSpPr txBox="1"/>
          <p:nvPr/>
        </p:nvSpPr>
        <p:spPr>
          <a:xfrm>
            <a:off x="4533379" y="6531804"/>
            <a:ext cx="77470" cy="152400"/>
          </a:xfrm>
          <a:prstGeom prst="rect">
            <a:avLst/>
          </a:prstGeom>
        </p:spPr>
        <p:txBody>
          <a:bodyPr vert="horz" wrap="square" lIns="0" tIns="0" rIns="0" bIns="0" rtlCol="0">
            <a:normAutofit/>
          </a:bodyPr>
          <a:lstStyle/>
          <a:p>
            <a:pPr>
              <a:lnSpc>
                <a:spcPts val="1140"/>
              </a:lnSpc>
            </a:pPr>
            <a:r>
              <a:rPr sz="1200" b="1" spc="-60">
                <a:solidFill>
                  <a:srgbClr val="4C144C"/>
                </a:solidFill>
                <a:latin typeface="Calibri"/>
                <a:cs typeface="Calibri"/>
              </a:rPr>
              <a:t>2</a:t>
            </a:r>
            <a:endParaRPr sz="1200">
              <a:latin typeface="Calibri"/>
              <a:cs typeface="Calibri"/>
            </a:endParaRPr>
          </a:p>
        </p:txBody>
      </p:sp>
      <p:pic>
        <p:nvPicPr>
          <p:cNvPr id="4" name="object 4"/>
          <p:cNvPicPr/>
          <p:nvPr/>
        </p:nvPicPr>
        <p:blipFill>
          <a:blip r:embed="rId2" cstate="print"/>
          <a:stretch>
            <a:fillRect/>
          </a:stretch>
        </p:blipFill>
        <p:spPr>
          <a:xfrm>
            <a:off x="7097449" y="6406874"/>
            <a:ext cx="1848725" cy="365750"/>
          </a:xfrm>
          <a:prstGeom prst="rect">
            <a:avLst/>
          </a:prstGeom>
        </p:spPr>
      </p:pic>
      <p:grpSp>
        <p:nvGrpSpPr>
          <p:cNvPr id="5" name="object 5"/>
          <p:cNvGrpSpPr/>
          <p:nvPr/>
        </p:nvGrpSpPr>
        <p:grpSpPr>
          <a:xfrm>
            <a:off x="0" y="0"/>
            <a:ext cx="9144000" cy="795020"/>
            <a:chOff x="0" y="0"/>
            <a:chExt cx="9144000" cy="795020"/>
          </a:xfrm>
        </p:grpSpPr>
        <p:pic>
          <p:nvPicPr>
            <p:cNvPr id="6" name="object 6"/>
            <p:cNvPicPr/>
            <p:nvPr/>
          </p:nvPicPr>
          <p:blipFill>
            <a:blip r:embed="rId3" cstate="print"/>
            <a:stretch>
              <a:fillRect/>
            </a:stretch>
          </p:blipFill>
          <p:spPr>
            <a:xfrm>
              <a:off x="7142491" y="126124"/>
              <a:ext cx="1853337" cy="274199"/>
            </a:xfrm>
            <a:prstGeom prst="rect">
              <a:avLst/>
            </a:prstGeom>
          </p:spPr>
        </p:pic>
        <p:sp>
          <p:nvSpPr>
            <p:cNvPr id="7" name="object 7"/>
            <p:cNvSpPr/>
            <p:nvPr/>
          </p:nvSpPr>
          <p:spPr>
            <a:xfrm>
              <a:off x="0" y="0"/>
              <a:ext cx="9144000" cy="789940"/>
            </a:xfrm>
            <a:custGeom>
              <a:avLst/>
              <a:gdLst/>
              <a:ahLst/>
              <a:cxnLst/>
              <a:rect l="l" t="t" r="r" b="b"/>
              <a:pathLst>
                <a:path w="9144000" h="789940">
                  <a:moveTo>
                    <a:pt x="9143999" y="789824"/>
                  </a:moveTo>
                  <a:lnTo>
                    <a:pt x="0" y="789824"/>
                  </a:lnTo>
                  <a:lnTo>
                    <a:pt x="0" y="0"/>
                  </a:lnTo>
                  <a:lnTo>
                    <a:pt x="9143999" y="0"/>
                  </a:lnTo>
                  <a:lnTo>
                    <a:pt x="9143999" y="789824"/>
                  </a:lnTo>
                  <a:close/>
                </a:path>
              </a:pathLst>
            </a:custGeom>
            <a:solidFill>
              <a:srgbClr val="751111"/>
            </a:solidFill>
          </p:spPr>
          <p:txBody>
            <a:bodyPr wrap="square" lIns="0" tIns="0" rIns="0" bIns="0" rtlCol="0"/>
            <a:lstStyle/>
            <a:p>
              <a:endParaRPr/>
            </a:p>
          </p:txBody>
        </p:sp>
        <p:sp>
          <p:nvSpPr>
            <p:cNvPr id="8" name="object 8"/>
            <p:cNvSpPr/>
            <p:nvPr/>
          </p:nvSpPr>
          <p:spPr>
            <a:xfrm>
              <a:off x="0" y="789824"/>
              <a:ext cx="9144000" cy="0"/>
            </a:xfrm>
            <a:custGeom>
              <a:avLst/>
              <a:gdLst/>
              <a:ahLst/>
              <a:cxnLst/>
              <a:rect l="l" t="t" r="r" b="b"/>
              <a:pathLst>
                <a:path w="9144000">
                  <a:moveTo>
                    <a:pt x="9143999" y="0"/>
                  </a:moveTo>
                  <a:lnTo>
                    <a:pt x="0" y="0"/>
                  </a:lnTo>
                </a:path>
              </a:pathLst>
            </a:custGeom>
            <a:ln w="9524">
              <a:solidFill>
                <a:srgbClr val="FFFFFF"/>
              </a:solidFill>
            </a:ln>
          </p:spPr>
          <p:txBody>
            <a:bodyPr wrap="square" lIns="0" tIns="0" rIns="0" bIns="0" rtlCol="0"/>
            <a:lstStyle/>
            <a:p>
              <a:endParaRPr/>
            </a:p>
          </p:txBody>
        </p:sp>
      </p:grpSp>
      <p:sp>
        <p:nvSpPr>
          <p:cNvPr id="9" name="object 9"/>
          <p:cNvSpPr txBox="1"/>
          <p:nvPr/>
        </p:nvSpPr>
        <p:spPr>
          <a:xfrm>
            <a:off x="594360" y="1371600"/>
            <a:ext cx="7680960" cy="4389120"/>
          </a:xfrm>
          <a:prstGeom prst="rect">
            <a:avLst/>
          </a:prstGeom>
        </p:spPr>
        <p:txBody>
          <a:bodyPr vert="horz" wrap="square" lIns="0" tIns="0" rIns="0" bIns="0" rtlCol="0">
            <a:normAutofit/>
          </a:bodyPr>
          <a:lstStyle/>
          <a:p>
            <a:pPr>
              <a:buNone/>
              <a:spcAft>
                <a:spcPts val="900"/>
              </a:spcAft>
            </a:pPr>
            <a:r>
              <a:rPr sz="1600" b="0">
                <a:solidFill>
                  <a:srgbClr val="ECDDD8"/>
                </a:solidFill>
                <a:latin typeface="Arial"/>
              </a:rPr>
              <a:t>I.  Transaction Highlights</a:t>
            </a:r>
          </a:p>
          <a:p>
            <a:pPr>
              <a:buNone/>
              <a:spcAft>
                <a:spcPts val="900"/>
              </a:spcAft>
            </a:pPr>
            <a:r>
              <a:rPr sz="1600" b="0">
                <a:solidFill>
                  <a:srgbClr val="ECDDD8"/>
                </a:solidFill>
                <a:latin typeface="Arial"/>
              </a:rPr>
              <a:t>II.  Company Backgrounds</a:t>
            </a:r>
          </a:p>
          <a:p>
            <a:pPr>
              <a:buNone/>
              <a:spcAft>
                <a:spcPts val="900"/>
              </a:spcAft>
            </a:pPr>
            <a:r>
              <a:rPr sz="1600" b="0">
                <a:solidFill>
                  <a:srgbClr val="ECDDD8"/>
                </a:solidFill>
                <a:latin typeface="Arial"/>
              </a:rPr>
              <a:t>III.  Strategic Rationale</a:t>
            </a:r>
          </a:p>
          <a:p>
            <a:pPr>
              <a:buNone/>
              <a:spcAft>
                <a:spcPts val="900"/>
              </a:spcAft>
            </a:pPr>
            <a:r>
              <a:rPr sz="1600" b="0">
                <a:solidFill>
                  <a:srgbClr val="ECDDD8"/>
                </a:solidFill>
                <a:latin typeface="Arial"/>
              </a:rPr>
              <a:t>IV.  Value Creation</a:t>
            </a:r>
          </a:p>
          <a:p>
            <a:pPr>
              <a:buNone/>
              <a:spcAft>
                <a:spcPts val="900"/>
              </a:spcAft>
            </a:pPr>
            <a:r>
              <a:rPr sz="1600" b="0">
                <a:solidFill>
                  <a:srgbClr val="ECDDD8"/>
                </a:solidFill>
                <a:latin typeface="Arial"/>
              </a:rPr>
              <a:t>V.  Financial Impact</a:t>
            </a:r>
          </a:p>
          <a:p>
            <a:pPr>
              <a:buNone/>
              <a:spcAft>
                <a:spcPts val="900"/>
              </a:spcAft>
            </a:pPr>
            <a:r>
              <a:rPr sz="1600" b="0">
                <a:solidFill>
                  <a:srgbClr val="ECDDD8"/>
                </a:solidFill>
                <a:latin typeface="Arial"/>
              </a:rPr>
              <a:t>VI.  Risks</a:t>
            </a:r>
          </a:p>
          <a:p>
            <a:pPr>
              <a:buNone/>
              <a:spcAft>
                <a:spcPts val="900"/>
              </a:spcAft>
            </a:pPr>
            <a:r>
              <a:rPr sz="1600" b="0">
                <a:solidFill>
                  <a:srgbClr val="ECDDD8"/>
                </a:solidFill>
                <a:latin typeface="Arial"/>
              </a:rPr>
              <a:t>VII.  Antitrust</a:t>
            </a:r>
          </a:p>
          <a:p>
            <a:pPr>
              <a:buNone/>
              <a:spcAft>
                <a:spcPts val="900"/>
              </a:spcAft>
            </a:pPr>
            <a:r>
              <a:rPr sz="1600" b="0">
                <a:solidFill>
                  <a:srgbClr val="ECDDD8"/>
                </a:solidFill>
                <a:latin typeface="Arial"/>
              </a:rPr>
              <a:t>VIII.  Approach Strategy</a:t>
            </a:r>
          </a:p>
        </p:txBody>
      </p:sp>
      <p:grpSp>
        <p:nvGrpSpPr>
          <p:cNvPr id="10" name="object 10"/>
          <p:cNvGrpSpPr/>
          <p:nvPr/>
        </p:nvGrpSpPr>
        <p:grpSpPr>
          <a:xfrm>
            <a:off x="0" y="6013837"/>
            <a:ext cx="9144000" cy="848994"/>
            <a:chOff x="0" y="6013837"/>
            <a:chExt cx="9144000" cy="848994"/>
          </a:xfrm>
        </p:grpSpPr>
        <p:sp>
          <p:nvSpPr>
            <p:cNvPr id="11" name="object 11"/>
            <p:cNvSpPr/>
            <p:nvPr/>
          </p:nvSpPr>
          <p:spPr>
            <a:xfrm>
              <a:off x="0" y="6018600"/>
              <a:ext cx="9144000" cy="839469"/>
            </a:xfrm>
            <a:custGeom>
              <a:avLst/>
              <a:gdLst/>
              <a:ahLst/>
              <a:cxnLst/>
              <a:rect l="l" t="t" r="r" b="b"/>
              <a:pathLst>
                <a:path w="9144000" h="839470">
                  <a:moveTo>
                    <a:pt x="0" y="839399"/>
                  </a:moveTo>
                  <a:lnTo>
                    <a:pt x="0" y="0"/>
                  </a:lnTo>
                  <a:lnTo>
                    <a:pt x="9143999" y="0"/>
                  </a:lnTo>
                  <a:lnTo>
                    <a:pt x="9143999" y="839399"/>
                  </a:lnTo>
                  <a:lnTo>
                    <a:pt x="0" y="839399"/>
                  </a:lnTo>
                  <a:close/>
                </a:path>
              </a:pathLst>
            </a:custGeom>
            <a:solidFill>
              <a:srgbClr val="751111"/>
            </a:solidFill>
          </p:spPr>
          <p:txBody>
            <a:bodyPr wrap="square" lIns="0" tIns="0" rIns="0" bIns="0" rtlCol="0"/>
            <a:lstStyle/>
            <a:p>
              <a:endParaRPr/>
            </a:p>
          </p:txBody>
        </p:sp>
        <p:sp>
          <p:nvSpPr>
            <p:cNvPr id="12" name="object 12"/>
            <p:cNvSpPr/>
            <p:nvPr/>
          </p:nvSpPr>
          <p:spPr>
            <a:xfrm>
              <a:off x="0" y="6018600"/>
              <a:ext cx="9144000" cy="839469"/>
            </a:xfrm>
            <a:custGeom>
              <a:avLst/>
              <a:gdLst/>
              <a:ahLst/>
              <a:cxnLst/>
              <a:rect l="l" t="t" r="r" b="b"/>
              <a:pathLst>
                <a:path w="9144000" h="839470">
                  <a:moveTo>
                    <a:pt x="0" y="0"/>
                  </a:moveTo>
                  <a:lnTo>
                    <a:pt x="9143999" y="0"/>
                  </a:lnTo>
                </a:path>
                <a:path w="9144000" h="839470">
                  <a:moveTo>
                    <a:pt x="9143999" y="839399"/>
                  </a:moveTo>
                  <a:lnTo>
                    <a:pt x="0" y="839399"/>
                  </a:lnTo>
                </a:path>
              </a:pathLst>
            </a:custGeom>
            <a:ln w="9524">
              <a:solidFill>
                <a:srgbClr val="FFFFFF"/>
              </a:solidFill>
            </a:ln>
          </p:spPr>
          <p:txBody>
            <a:bodyPr wrap="square" lIns="0" tIns="0" rIns="0" bIns="0" rtlCol="0"/>
            <a:lstStyle/>
            <a:p>
              <a:endParaRPr/>
            </a:p>
          </p:txBody>
        </p:sp>
      </p:grpSp>
      <p:sp>
        <p:nvSpPr>
          <p:cNvPr id="13" name="object 13"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12700">
              <a:lnSpc>
                <a:spcPct val="100000"/>
              </a:lnSpc>
              <a:spcBef>
                <a:spcPts val="100"/>
              </a:spcBef>
            </a:pPr>
            <a:r>
              <a:rPr sz="1600" b="1">
                <a:solidFill>
                  <a:srgbClr val="FFFFFF"/>
                </a:solidFill>
                <a:latin typeface="Times New Roman"/>
              </a:rPr>
              <a:t>Agenda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custGeom>
            <a:avLst/>
            <a:gdLst/>
            <a:ahLst/>
            <a:cxnLst/>
            <a:rect l="l" t="t" r="r" b="b"/>
            <a:pathLst>
              <a:path w="9144000" h="6858000">
                <a:moveTo>
                  <a:pt x="9143999" y="6857999"/>
                </a:moveTo>
                <a:lnTo>
                  <a:pt x="0" y="6857999"/>
                </a:lnTo>
                <a:lnTo>
                  <a:pt x="0" y="0"/>
                </a:lnTo>
                <a:lnTo>
                  <a:pt x="9143999" y="0"/>
                </a:lnTo>
                <a:lnTo>
                  <a:pt x="9143999" y="6857999"/>
                </a:lnTo>
                <a:close/>
              </a:path>
            </a:pathLst>
          </a:custGeom>
          <a:solidFill>
            <a:srgbClr val="751111"/>
          </a:solidFill>
        </p:spPr>
        <p:txBody>
          <a:bodyPr wrap="square" lIns="0" tIns="0" rIns="0" bIns="0" rtlCol="0"/>
          <a:lstStyle/>
          <a:p>
            <a:endParaRPr/>
          </a:p>
        </p:txBody>
      </p:sp>
      <p:sp>
        <p:nvSpPr>
          <p:cNvPr id="3" name="object 3"/>
          <p:cNvSpPr txBox="1"/>
          <p:nvPr/>
        </p:nvSpPr>
        <p:spPr>
          <a:xfrm>
            <a:off x="4533379" y="6531804"/>
            <a:ext cx="77470" cy="152400"/>
          </a:xfrm>
          <a:prstGeom prst="rect">
            <a:avLst/>
          </a:prstGeom>
        </p:spPr>
        <p:txBody>
          <a:bodyPr vert="horz" wrap="square" lIns="0" tIns="0" rIns="0" bIns="0" rtlCol="0">
            <a:normAutofit/>
          </a:bodyPr>
          <a:lstStyle/>
          <a:p>
            <a:pPr>
              <a:lnSpc>
                <a:spcPts val="1140"/>
              </a:lnSpc>
            </a:pPr>
            <a:r>
              <a:rPr sz="1200" b="1" spc="-60">
                <a:solidFill>
                  <a:srgbClr val="4C144C"/>
                </a:solidFill>
                <a:latin typeface="Calibri"/>
                <a:cs typeface="Calibri"/>
              </a:rPr>
              <a:t>3</a:t>
            </a:r>
            <a:endParaRPr sz="1200">
              <a:latin typeface="Calibri"/>
              <a:cs typeface="Calibri"/>
            </a:endParaRPr>
          </a:p>
        </p:txBody>
      </p:sp>
      <p:pic>
        <p:nvPicPr>
          <p:cNvPr id="4" name="object 4"/>
          <p:cNvPicPr/>
          <p:nvPr/>
        </p:nvPicPr>
        <p:blipFill>
          <a:blip r:embed="rId2" cstate="print"/>
          <a:stretch>
            <a:fillRect/>
          </a:stretch>
        </p:blipFill>
        <p:spPr>
          <a:xfrm>
            <a:off x="7097449" y="6406874"/>
            <a:ext cx="1848725" cy="365750"/>
          </a:xfrm>
          <a:prstGeom prst="rect">
            <a:avLst/>
          </a:prstGeom>
        </p:spPr>
      </p:pic>
      <p:grpSp>
        <p:nvGrpSpPr>
          <p:cNvPr id="5" name="object 5"/>
          <p:cNvGrpSpPr/>
          <p:nvPr/>
        </p:nvGrpSpPr>
        <p:grpSpPr>
          <a:xfrm>
            <a:off x="0" y="0"/>
            <a:ext cx="9144000" cy="795020"/>
            <a:chOff x="0" y="0"/>
            <a:chExt cx="9144000" cy="795020"/>
          </a:xfrm>
        </p:grpSpPr>
        <p:pic>
          <p:nvPicPr>
            <p:cNvPr id="6" name="object 6"/>
            <p:cNvPicPr/>
            <p:nvPr/>
          </p:nvPicPr>
          <p:blipFill>
            <a:blip r:embed="rId3" cstate="print"/>
            <a:stretch>
              <a:fillRect/>
            </a:stretch>
          </p:blipFill>
          <p:spPr>
            <a:xfrm>
              <a:off x="7142491" y="126124"/>
              <a:ext cx="1853337" cy="274199"/>
            </a:xfrm>
            <a:prstGeom prst="rect">
              <a:avLst/>
            </a:prstGeom>
          </p:spPr>
        </p:pic>
        <p:sp>
          <p:nvSpPr>
            <p:cNvPr id="7" name="object 7"/>
            <p:cNvSpPr/>
            <p:nvPr/>
          </p:nvSpPr>
          <p:spPr>
            <a:xfrm>
              <a:off x="0" y="0"/>
              <a:ext cx="9144000" cy="789940"/>
            </a:xfrm>
            <a:custGeom>
              <a:avLst/>
              <a:gdLst/>
              <a:ahLst/>
              <a:cxnLst/>
              <a:rect l="l" t="t" r="r" b="b"/>
              <a:pathLst>
                <a:path w="9144000" h="789940">
                  <a:moveTo>
                    <a:pt x="9143999" y="789849"/>
                  </a:moveTo>
                  <a:lnTo>
                    <a:pt x="0" y="789849"/>
                  </a:lnTo>
                  <a:lnTo>
                    <a:pt x="0" y="0"/>
                  </a:lnTo>
                  <a:lnTo>
                    <a:pt x="9143999" y="0"/>
                  </a:lnTo>
                  <a:lnTo>
                    <a:pt x="9143999" y="789849"/>
                  </a:lnTo>
                  <a:close/>
                </a:path>
              </a:pathLst>
            </a:custGeom>
            <a:solidFill>
              <a:srgbClr val="751111"/>
            </a:solidFill>
          </p:spPr>
          <p:txBody>
            <a:bodyPr wrap="square" lIns="0" tIns="0" rIns="0" bIns="0" rtlCol="0"/>
            <a:lstStyle/>
            <a:p>
              <a:endParaRPr/>
            </a:p>
          </p:txBody>
        </p:sp>
        <p:sp>
          <p:nvSpPr>
            <p:cNvPr id="8" name="object 8"/>
            <p:cNvSpPr/>
            <p:nvPr/>
          </p:nvSpPr>
          <p:spPr>
            <a:xfrm>
              <a:off x="0" y="789849"/>
              <a:ext cx="9144000" cy="0"/>
            </a:xfrm>
            <a:custGeom>
              <a:avLst/>
              <a:gdLst/>
              <a:ahLst/>
              <a:cxnLst/>
              <a:rect l="l" t="t" r="r" b="b"/>
              <a:pathLst>
                <a:path w="9144000">
                  <a:moveTo>
                    <a:pt x="9143999" y="0"/>
                  </a:moveTo>
                  <a:lnTo>
                    <a:pt x="0" y="0"/>
                  </a:lnTo>
                </a:path>
              </a:pathLst>
            </a:custGeom>
            <a:ln w="9524">
              <a:solidFill>
                <a:srgbClr val="FFFFFF"/>
              </a:solidFill>
            </a:ln>
          </p:spPr>
          <p:txBody>
            <a:bodyPr wrap="square" lIns="0" tIns="0" rIns="0" bIns="0" rtlCol="0"/>
            <a:lstStyle/>
            <a:p>
              <a:endParaRPr/>
            </a:p>
          </p:txBody>
        </p:sp>
      </p:grpSp>
      <p:sp>
        <p:nvSpPr>
          <p:cNvPr id="9" name="object 9" descr="$PPTXTitle"/>
          <p:cNvSpPr txBox="1">
            <a:spLocks noGrp="1"/>
          </p:cNvSpPr>
          <p:nvPr>
            <p:ph type="title"/>
          </p:nvPr>
        </p:nvSpPr>
        <p:spPr>
          <a:xfrm>
            <a:off x="594360" y="1371600"/>
            <a:ext cx="7680960" cy="4389120"/>
          </a:xfrm>
          <a:prstGeom prst="rect">
            <a:avLst/>
          </a:prstGeom>
        </p:spPr>
        <p:txBody>
          <a:bodyPr vert="horz" wrap="square" lIns="0" tIns="0" rIns="0" bIns="0" rtlCol="0">
            <a:normAutofit/>
          </a:bodyPr>
          <a:lstStyle/>
          <a:p>
            <a:pPr>
              <a:buNone/>
              <a:spcAft>
                <a:spcPts val="900"/>
              </a:spcAft>
            </a:pPr>
            <a:r>
              <a:rPr sz="2000" b="1">
                <a:solidFill>
                  <a:srgbClr val="FFFFFF"/>
                </a:solidFill>
                <a:latin typeface="Arial"/>
              </a:rPr>
              <a:t>I.  Transaction Highlights</a:t>
            </a:r>
          </a:p>
          <a:p>
            <a:pPr>
              <a:buNone/>
              <a:spcAft>
                <a:spcPts val="900"/>
              </a:spcAft>
            </a:pPr>
            <a:r>
              <a:rPr sz="1600" b="0">
                <a:solidFill>
                  <a:srgbClr val="ECDDD8"/>
                </a:solidFill>
                <a:latin typeface="Arial"/>
              </a:rPr>
              <a:t>II.  Company Backgrounds</a:t>
            </a:r>
          </a:p>
          <a:p>
            <a:pPr>
              <a:buNone/>
              <a:spcAft>
                <a:spcPts val="900"/>
              </a:spcAft>
            </a:pPr>
            <a:r>
              <a:rPr sz="1600" b="0">
                <a:solidFill>
                  <a:srgbClr val="ECDDD8"/>
                </a:solidFill>
                <a:latin typeface="Arial"/>
              </a:rPr>
              <a:t>III.  Strategic Rationale</a:t>
            </a:r>
          </a:p>
          <a:p>
            <a:pPr>
              <a:buNone/>
              <a:spcAft>
                <a:spcPts val="900"/>
              </a:spcAft>
            </a:pPr>
            <a:r>
              <a:rPr sz="1600" b="0">
                <a:solidFill>
                  <a:srgbClr val="ECDDD8"/>
                </a:solidFill>
                <a:latin typeface="Arial"/>
              </a:rPr>
              <a:t>IV.  Value Creation</a:t>
            </a:r>
          </a:p>
          <a:p>
            <a:pPr>
              <a:buNone/>
              <a:spcAft>
                <a:spcPts val="900"/>
              </a:spcAft>
            </a:pPr>
            <a:r>
              <a:rPr sz="1600" b="0">
                <a:solidFill>
                  <a:srgbClr val="ECDDD8"/>
                </a:solidFill>
                <a:latin typeface="Arial"/>
              </a:rPr>
              <a:t>V.  Financial Impact</a:t>
            </a:r>
          </a:p>
          <a:p>
            <a:pPr>
              <a:buNone/>
              <a:spcAft>
                <a:spcPts val="900"/>
              </a:spcAft>
            </a:pPr>
            <a:r>
              <a:rPr sz="1600" b="0">
                <a:solidFill>
                  <a:srgbClr val="ECDDD8"/>
                </a:solidFill>
                <a:latin typeface="Arial"/>
              </a:rPr>
              <a:t>VI.  Risks</a:t>
            </a:r>
          </a:p>
          <a:p>
            <a:pPr>
              <a:buNone/>
              <a:spcAft>
                <a:spcPts val="900"/>
              </a:spcAft>
            </a:pPr>
            <a:r>
              <a:rPr sz="1600" b="0">
                <a:solidFill>
                  <a:srgbClr val="ECDDD8"/>
                </a:solidFill>
                <a:latin typeface="Arial"/>
              </a:rPr>
              <a:t>VII.  Antitrust</a:t>
            </a:r>
          </a:p>
          <a:p>
            <a:pPr>
              <a:buNone/>
              <a:spcAft>
                <a:spcPts val="900"/>
              </a:spcAft>
            </a:pPr>
            <a:r>
              <a:rPr sz="1600" b="0">
                <a:solidFill>
                  <a:srgbClr val="ECDDD8"/>
                </a:solidFill>
                <a:latin typeface="Arial"/>
              </a:rPr>
              <a:t>VIII.  Approach Strategy</a:t>
            </a:r>
          </a:p>
        </p:txBody>
      </p:sp>
      <p:sp>
        <p:nvSpPr>
          <p:cNvPr id="10" name="object 10"/>
          <p:cNvSpPr txBox="1"/>
          <p:nvPr/>
        </p:nvSpPr>
        <p:spPr>
          <a:xfrm>
            <a:off x="517208" y="2001916"/>
            <a:ext cx="2765425" cy="2230755"/>
          </a:xfrm>
          <a:prstGeom prst="rect">
            <a:avLst/>
          </a:prstGeom>
        </p:spPr>
        <p:txBody>
          <a:bodyPr vert="horz" wrap="square" lIns="0" tIns="52704" rIns="0" bIns="0" rtlCol="0">
            <a:normAutofit/>
          </a:bodyPr>
          <a:lstStyle/>
          <a:p>
            <a:pPr marL="625475" indent="-404495">
              <a:lnSpc>
                <a:spcPct val="100000"/>
              </a:lnSpc>
              <a:spcBef>
                <a:spcPts val="414"/>
              </a:spcBef>
              <a:buAutoNum type="romanUcPeriod" startAt="2"/>
              <a:tabLst>
                <a:tab pos="625475" algn="l"/>
              </a:tabLst>
            </a:pPr>
            <a:r>
              <a:rPr sz="1700">
                <a:solidFill>
                  <a:srgbClr val="FFFFFF"/>
                </a:solidFill>
                <a:latin typeface="Calibri"/>
                <a:cs typeface="Calibri"/>
              </a:rPr>
              <a:t/>
            </a:r>
            <a:r>
              <a:rPr sz="1700" spc="305">
                <a:solidFill>
                  <a:srgbClr val="FFFFFF"/>
                </a:solidFill>
                <a:latin typeface="Calibri"/>
                <a:cs typeface="Calibri"/>
              </a:rPr>
              <a:t/>
            </a:r>
            <a:r>
              <a:rPr sz="1700" spc="45">
                <a:solidFill>
                  <a:srgbClr val="FFFFFF"/>
                </a:solidFill>
                <a:latin typeface="Calibri"/>
                <a:cs typeface="Calibri"/>
              </a:rPr>
              <a:t/>
            </a:r>
            <a:endParaRPr sz="1700">
              <a:latin typeface="Calibri"/>
              <a:cs typeface="Calibri"/>
            </a:endParaRPr>
          </a:p>
          <a:p>
            <a:pPr marL="625475" indent="-481330">
              <a:lnSpc>
                <a:spcPct val="100000"/>
              </a:lnSpc>
              <a:spcBef>
                <a:spcPts val="325"/>
              </a:spcBef>
              <a:buAutoNum type="romanUcPeriod" startAt="2"/>
              <a:tabLst>
                <a:tab pos="625475" algn="l"/>
              </a:tabLst>
            </a:pPr>
            <a:r>
              <a:rPr sz="1800" spc="50">
                <a:solidFill>
                  <a:srgbClr val="FFFFFF"/>
                </a:solidFill>
                <a:latin typeface="Calibri"/>
                <a:cs typeface="Calibri"/>
              </a:rPr>
              <a:t/>
            </a:r>
            <a:r>
              <a:rPr sz="1800" spc="35">
                <a:solidFill>
                  <a:srgbClr val="FFFFFF"/>
                </a:solidFill>
                <a:latin typeface="Calibri"/>
                <a:cs typeface="Calibri"/>
              </a:rPr>
              <a:t/>
            </a:r>
            <a:r>
              <a:rPr sz="1800" spc="45">
                <a:solidFill>
                  <a:srgbClr val="FFFFFF"/>
                </a:solidFill>
                <a:latin typeface="Calibri"/>
                <a:cs typeface="Calibri"/>
              </a:rPr>
              <a:t/>
            </a:r>
            <a:endParaRPr sz="1800">
              <a:latin typeface="Calibri"/>
              <a:cs typeface="Calibri"/>
            </a:endParaRPr>
          </a:p>
          <a:p>
            <a:pPr marL="625475" indent="-455930">
              <a:lnSpc>
                <a:spcPct val="100000"/>
              </a:lnSpc>
              <a:spcBef>
                <a:spcPts val="345"/>
              </a:spcBef>
              <a:buAutoNum type="romanUcPeriod" startAt="2"/>
              <a:tabLst>
                <a:tab pos="625475" algn="l"/>
              </a:tabLst>
            </a:pPr>
            <a:r>
              <a:rPr sz="1800">
                <a:solidFill>
                  <a:srgbClr val="FFFFFF"/>
                </a:solidFill>
                <a:latin typeface="Calibri"/>
                <a:cs typeface="Calibri"/>
              </a:rPr>
              <a:t/>
            </a:r>
            <a:r>
              <a:rPr sz="1800" spc="21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625475" indent="-388620">
              <a:lnSpc>
                <a:spcPct val="100000"/>
              </a:lnSpc>
              <a:spcBef>
                <a:spcPts val="340"/>
              </a:spcBef>
              <a:buAutoNum type="romanUcPeriod" startAt="2"/>
              <a:tabLst>
                <a:tab pos="625475" algn="l"/>
              </a:tabLst>
            </a:pPr>
            <a:r>
              <a:rPr sz="1800" spc="70">
                <a:solidFill>
                  <a:srgbClr val="FFFFFF"/>
                </a:solidFill>
                <a:latin typeface="Calibri"/>
                <a:cs typeface="Calibri"/>
              </a:rPr>
              <a:t/>
            </a:r>
            <a:r>
              <a:rPr sz="1800" spc="85">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625475" indent="-478155">
              <a:lnSpc>
                <a:spcPct val="100000"/>
              </a:lnSpc>
              <a:spcBef>
                <a:spcPts val="345"/>
              </a:spcBef>
              <a:buAutoNum type="romanUcPeriod" startAt="2"/>
              <a:tabLst>
                <a:tab pos="625475" algn="l"/>
              </a:tabLst>
            </a:pPr>
            <a:r>
              <a:rPr sz="1800" spc="65">
                <a:solidFill>
                  <a:srgbClr val="FFFFFF"/>
                </a:solidFill>
                <a:latin typeface="Calibri"/>
                <a:cs typeface="Calibri"/>
              </a:rPr>
              <a:t/>
            </a:r>
            <a:endParaRPr sz="1800">
              <a:latin typeface="Calibri"/>
              <a:cs typeface="Calibri"/>
            </a:endParaRPr>
          </a:p>
          <a:p>
            <a:pPr marL="625475" indent="-545465">
              <a:lnSpc>
                <a:spcPct val="100000"/>
              </a:lnSpc>
              <a:spcBef>
                <a:spcPts val="345"/>
              </a:spcBef>
              <a:buAutoNum type="romanUcPeriod" startAt="2"/>
              <a:tabLst>
                <a:tab pos="625475" algn="l"/>
              </a:tabLst>
            </a:pPr>
            <a:r>
              <a:rPr sz="1800" spc="-10">
                <a:solidFill>
                  <a:srgbClr val="FFFFFF"/>
                </a:solidFill>
                <a:latin typeface="Calibri"/>
                <a:cs typeface="Calibri"/>
              </a:rPr>
              <a:t/>
            </a:r>
            <a:endParaRPr sz="1800">
              <a:latin typeface="Calibri"/>
              <a:cs typeface="Calibri"/>
            </a:endParaRPr>
          </a:p>
          <a:p>
            <a:pPr marL="625475" indent="-612775">
              <a:lnSpc>
                <a:spcPct val="100000"/>
              </a:lnSpc>
              <a:spcBef>
                <a:spcPts val="340"/>
              </a:spcBef>
              <a:buAutoNum type="romanUcPeriod" startAt="2"/>
              <a:tabLst>
                <a:tab pos="625475" algn="l"/>
              </a:tabLst>
            </a:pPr>
            <a:r>
              <a:rPr sz="1800">
                <a:solidFill>
                  <a:srgbClr val="FFFFFF"/>
                </a:solidFill>
                <a:latin typeface="Calibri"/>
                <a:cs typeface="Calibri"/>
              </a:rPr>
              <a:t/>
            </a:r>
            <a:r>
              <a:rPr sz="1800" spc="36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p:txBody>
      </p:sp>
      <p:grpSp>
        <p:nvGrpSpPr>
          <p:cNvPr id="11" name="object 11"/>
          <p:cNvGrpSpPr/>
          <p:nvPr/>
        </p:nvGrpSpPr>
        <p:grpSpPr>
          <a:xfrm>
            <a:off x="0" y="6013837"/>
            <a:ext cx="9144000" cy="844550"/>
            <a:chOff x="0" y="6013837"/>
            <a:chExt cx="9144000" cy="844550"/>
          </a:xfrm>
        </p:grpSpPr>
        <p:sp>
          <p:nvSpPr>
            <p:cNvPr id="12" name="object 12"/>
            <p:cNvSpPr/>
            <p:nvPr/>
          </p:nvSpPr>
          <p:spPr>
            <a:xfrm>
              <a:off x="0" y="6018600"/>
              <a:ext cx="9144000" cy="839469"/>
            </a:xfrm>
            <a:custGeom>
              <a:avLst/>
              <a:gdLst/>
              <a:ahLst/>
              <a:cxnLst/>
              <a:rect l="l" t="t" r="r" b="b"/>
              <a:pathLst>
                <a:path w="9144000" h="839470">
                  <a:moveTo>
                    <a:pt x="0" y="0"/>
                  </a:moveTo>
                  <a:lnTo>
                    <a:pt x="9143999" y="0"/>
                  </a:lnTo>
                  <a:lnTo>
                    <a:pt x="9143999" y="839400"/>
                  </a:lnTo>
                  <a:lnTo>
                    <a:pt x="0" y="839400"/>
                  </a:lnTo>
                  <a:lnTo>
                    <a:pt x="0" y="0"/>
                  </a:lnTo>
                  <a:close/>
                </a:path>
              </a:pathLst>
            </a:custGeom>
            <a:solidFill>
              <a:srgbClr val="751111"/>
            </a:solidFill>
          </p:spPr>
          <p:txBody>
            <a:bodyPr wrap="square" lIns="0" tIns="0" rIns="0" bIns="0" rtlCol="0"/>
            <a:lstStyle/>
            <a:p>
              <a:endParaRPr/>
            </a:p>
          </p:txBody>
        </p:sp>
        <p:sp>
          <p:nvSpPr>
            <p:cNvPr id="13" name="object 13"/>
            <p:cNvSpPr/>
            <p:nvPr/>
          </p:nvSpPr>
          <p:spPr>
            <a:xfrm>
              <a:off x="0" y="6018600"/>
              <a:ext cx="9144000" cy="0"/>
            </a:xfrm>
            <a:custGeom>
              <a:avLst/>
              <a:gdLst/>
              <a:ahLst/>
              <a:cxnLst/>
              <a:rect l="l" t="t" r="r" b="b"/>
              <a:pathLst>
                <a:path w="9144000">
                  <a:moveTo>
                    <a:pt x="0" y="0"/>
                  </a:moveTo>
                  <a:lnTo>
                    <a:pt x="9143999" y="0"/>
                  </a:lnTo>
                </a:path>
              </a:pathLst>
            </a:custGeom>
            <a:ln w="9524">
              <a:solidFill>
                <a:srgbClr val="FFFFFF"/>
              </a:solidFill>
            </a:ln>
          </p:spPr>
          <p:txBody>
            <a:bodyPr wrap="square" lIns="0" tIns="0" rIns="0" bIns="0" rtlCol="0"/>
            <a:lstStyle/>
            <a:p>
              <a:endParaRPr/>
            </a:p>
          </p:txBody>
        </p:sp>
      </p:grpSp>
      <p:sp>
        <p:nvSpPr>
          <p:cNvPr id="14" name="object 14"/>
          <p:cNvSpPr txBox="1"/>
          <p:nvPr/>
        </p:nvSpPr>
        <p:spPr>
          <a:xfrm>
            <a:off x="610700" y="410487"/>
            <a:ext cx="759460" cy="299720"/>
          </a:xfrm>
          <a:prstGeom prst="rect">
            <a:avLst/>
          </a:prstGeom>
        </p:spPr>
        <p:txBody>
          <a:bodyPr vert="horz" wrap="square" lIns="0" tIns="12700" rIns="0" bIns="0" rtlCol="0">
            <a:normAutofit/>
          </a:bodyPr>
          <a:lstStyle/>
          <a:p>
            <a:pPr marL="12700">
              <a:lnSpc>
                <a:spcPct val="100000"/>
              </a:lnSpc>
              <a:spcBef>
                <a:spcPts val="100"/>
              </a:spcBef>
            </a:pPr>
            <a:r>
              <a:rPr sz="1600" b="1">
                <a:solidFill>
                  <a:srgbClr val="FFFFFF"/>
                </a:solidFill>
                <a:latin typeface="Calibri"/>
                <a:cs typeface="Calibri"/>
              </a:rPr>
              <a:t>Agenda</a:t>
            </a:r>
            <a:endParaRPr sz="18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12700">
              <a:lnSpc>
                <a:spcPct val="100000"/>
              </a:lnSpc>
              <a:spcBef>
                <a:spcPts val="100"/>
              </a:spcBef>
            </a:pPr>
            <a:r>
              <a:rPr sz="1400">
                <a:solidFill>
                  <a:srgbClr val="482010"/>
                </a:solidFill>
              </a:rPr>
              <a:t>Transaction</a:t>
            </a:r>
            <a:r>
              <a:rPr sz="1400" b="1">
                <a:latin typeface="Times New Roman"/>
              </a:rPr>
              <a:t> Overview</a:t>
            </a:r>
          </a:p>
        </p:txBody>
      </p:sp>
      <p:grpSp>
        <p:nvGrpSpPr>
          <p:cNvPr id="3" name="object 3"/>
          <p:cNvGrpSpPr/>
          <p:nvPr/>
        </p:nvGrpSpPr>
        <p:grpSpPr>
          <a:xfrm>
            <a:off x="373612" y="865778"/>
            <a:ext cx="2153920" cy="861694"/>
            <a:chOff x="373612" y="865778"/>
            <a:chExt cx="2153920" cy="861694"/>
          </a:xfrm>
        </p:grpSpPr>
        <p:sp>
          <p:nvSpPr>
            <p:cNvPr id="4" name="object 4"/>
            <p:cNvSpPr/>
            <p:nvPr/>
          </p:nvSpPr>
          <p:spPr>
            <a:xfrm>
              <a:off x="387899" y="880066"/>
              <a:ext cx="2125345" cy="833119"/>
            </a:xfrm>
            <a:custGeom>
              <a:avLst/>
              <a:gdLst/>
              <a:ahLst/>
              <a:cxnLst/>
              <a:rect l="l" t="t" r="r" b="b"/>
              <a:pathLst>
                <a:path w="2125345" h="833119">
                  <a:moveTo>
                    <a:pt x="1986047" y="833100"/>
                  </a:moveTo>
                  <a:lnTo>
                    <a:pt x="138852" y="833100"/>
                  </a:lnTo>
                  <a:lnTo>
                    <a:pt x="94964" y="826021"/>
                  </a:lnTo>
                  <a:lnTo>
                    <a:pt x="56848" y="806309"/>
                  </a:lnTo>
                  <a:lnTo>
                    <a:pt x="26790" y="776251"/>
                  </a:lnTo>
                  <a:lnTo>
                    <a:pt x="7078" y="738135"/>
                  </a:lnTo>
                  <a:lnTo>
                    <a:pt x="0" y="694247"/>
                  </a:lnTo>
                  <a:lnTo>
                    <a:pt x="0" y="138852"/>
                  </a:lnTo>
                  <a:lnTo>
                    <a:pt x="7078" y="94964"/>
                  </a:lnTo>
                  <a:lnTo>
                    <a:pt x="26790" y="56848"/>
                  </a:lnTo>
                  <a:lnTo>
                    <a:pt x="56848" y="26790"/>
                  </a:lnTo>
                  <a:lnTo>
                    <a:pt x="94964" y="7078"/>
                  </a:lnTo>
                  <a:lnTo>
                    <a:pt x="138852" y="0"/>
                  </a:lnTo>
                  <a:lnTo>
                    <a:pt x="1986047" y="0"/>
                  </a:lnTo>
                  <a:lnTo>
                    <a:pt x="2029935" y="7078"/>
                  </a:lnTo>
                  <a:lnTo>
                    <a:pt x="2068051" y="26790"/>
                  </a:lnTo>
                  <a:lnTo>
                    <a:pt x="2098109" y="56848"/>
                  </a:lnTo>
                  <a:lnTo>
                    <a:pt x="2117821" y="94964"/>
                  </a:lnTo>
                  <a:lnTo>
                    <a:pt x="2124899" y="138852"/>
                  </a:lnTo>
                  <a:lnTo>
                    <a:pt x="2124899" y="694247"/>
                  </a:lnTo>
                  <a:lnTo>
                    <a:pt x="2114330" y="747383"/>
                  </a:lnTo>
                  <a:lnTo>
                    <a:pt x="2084230" y="792430"/>
                  </a:lnTo>
                  <a:lnTo>
                    <a:pt x="2039183" y="822530"/>
                  </a:lnTo>
                  <a:lnTo>
                    <a:pt x="1986047" y="833100"/>
                  </a:lnTo>
                  <a:close/>
                </a:path>
              </a:pathLst>
            </a:custGeom>
            <a:solidFill>
              <a:srgbClr val="AB2323"/>
            </a:solidFill>
          </p:spPr>
          <p:txBody>
            <a:bodyPr wrap="square" lIns="0" tIns="0" rIns="0" bIns="0" rtlCol="0"/>
            <a:lstStyle/>
            <a:p>
              <a:endParaRPr/>
            </a:p>
          </p:txBody>
        </p:sp>
        <p:sp>
          <p:nvSpPr>
            <p:cNvPr id="5" name="object 5"/>
            <p:cNvSpPr/>
            <p:nvPr/>
          </p:nvSpPr>
          <p:spPr>
            <a:xfrm>
              <a:off x="387899" y="880066"/>
              <a:ext cx="2125345" cy="833119"/>
            </a:xfrm>
            <a:custGeom>
              <a:avLst/>
              <a:gdLst/>
              <a:ahLst/>
              <a:cxnLst/>
              <a:rect l="l" t="t" r="r" b="b"/>
              <a:pathLst>
                <a:path w="2125345" h="833119">
                  <a:moveTo>
                    <a:pt x="1986047" y="0"/>
                  </a:moveTo>
                  <a:lnTo>
                    <a:pt x="2029935" y="7078"/>
                  </a:lnTo>
                  <a:lnTo>
                    <a:pt x="2068051" y="26790"/>
                  </a:lnTo>
                  <a:lnTo>
                    <a:pt x="2098109" y="56848"/>
                  </a:lnTo>
                  <a:lnTo>
                    <a:pt x="2117821" y="94964"/>
                  </a:lnTo>
                  <a:lnTo>
                    <a:pt x="2124899" y="138852"/>
                  </a:lnTo>
                  <a:lnTo>
                    <a:pt x="2124899" y="694247"/>
                  </a:lnTo>
                  <a:lnTo>
                    <a:pt x="2114330" y="747383"/>
                  </a:lnTo>
                  <a:lnTo>
                    <a:pt x="2084230" y="792430"/>
                  </a:lnTo>
                  <a:lnTo>
                    <a:pt x="2039183" y="822530"/>
                  </a:lnTo>
                  <a:lnTo>
                    <a:pt x="1986047" y="833100"/>
                  </a:lnTo>
                  <a:lnTo>
                    <a:pt x="138852" y="833100"/>
                  </a:lnTo>
                  <a:lnTo>
                    <a:pt x="94964" y="826021"/>
                  </a:lnTo>
                  <a:lnTo>
                    <a:pt x="56848" y="806309"/>
                  </a:lnTo>
                  <a:lnTo>
                    <a:pt x="26790" y="776251"/>
                  </a:lnTo>
                  <a:lnTo>
                    <a:pt x="7078" y="738135"/>
                  </a:lnTo>
                  <a:lnTo>
                    <a:pt x="0" y="694247"/>
                  </a:lnTo>
                  <a:lnTo>
                    <a:pt x="0" y="138852"/>
                  </a:lnTo>
                  <a:lnTo>
                    <a:pt x="7078" y="94964"/>
                  </a:lnTo>
                  <a:lnTo>
                    <a:pt x="26790" y="56848"/>
                  </a:lnTo>
                  <a:lnTo>
                    <a:pt x="56848" y="26790"/>
                  </a:lnTo>
                  <a:lnTo>
                    <a:pt x="94964" y="7078"/>
                  </a:lnTo>
                  <a:lnTo>
                    <a:pt x="138852" y="0"/>
                  </a:lnTo>
                  <a:lnTo>
                    <a:pt x="1986047" y="0"/>
                  </a:lnTo>
                  <a:close/>
                </a:path>
              </a:pathLst>
            </a:custGeom>
            <a:ln w="28574">
              <a:solidFill>
                <a:srgbClr val="000000"/>
              </a:solidFill>
            </a:ln>
          </p:spPr>
          <p:txBody>
            <a:bodyPr wrap="square" lIns="0" tIns="0" rIns="0" bIns="0" rtlCol="0"/>
            <a:lstStyle/>
            <a:p>
              <a:endParaRPr/>
            </a:p>
          </p:txBody>
        </p:sp>
      </p:grpSp>
      <p:sp>
        <p:nvSpPr>
          <p:cNvPr id="6" name="object 6"/>
          <p:cNvSpPr txBox="1"/>
          <p:nvPr/>
        </p:nvSpPr>
        <p:spPr>
          <a:xfrm>
            <a:off x="614911" y="1105100"/>
            <a:ext cx="1671955" cy="360680"/>
          </a:xfrm>
          <a:prstGeom prst="rect">
            <a:avLst/>
          </a:prstGeom>
        </p:spPr>
        <p:txBody>
          <a:bodyPr vert="horz" wrap="square" lIns="0" tIns="12700" rIns="0" bIns="0" rtlCol="0">
            <a:normAutofit/>
          </a:bodyPr>
          <a:lstStyle/>
          <a:p>
            <a:pPr marL="12700">
              <a:lnSpc>
                <a:spcPct val="100000"/>
              </a:lnSpc>
              <a:spcBef>
                <a:spcPts val="100"/>
              </a:spcBef>
            </a:pPr>
            <a:r>
              <a:rPr sz="2200" b="1" spc="-10">
                <a:solidFill>
                  <a:srgbClr val="FFFFFF"/>
                </a:solidFill>
                <a:latin typeface="Calibri"/>
                <a:cs typeface="Calibri"/>
              </a:rPr>
              <a:t>Consideration</a:t>
            </a:r>
            <a:endParaRPr sz="2200">
              <a:latin typeface="Calibri"/>
              <a:cs typeface="Calibri"/>
            </a:endParaRPr>
          </a:p>
        </p:txBody>
      </p:sp>
      <p:sp>
        <p:nvSpPr>
          <p:cNvPr id="7" name="object 7"/>
          <p:cNvSpPr/>
          <p:nvPr/>
        </p:nvSpPr>
        <p:spPr>
          <a:xfrm>
            <a:off x="2936550" y="1846093"/>
            <a:ext cx="5988050" cy="0"/>
          </a:xfrm>
          <a:custGeom>
            <a:avLst/>
            <a:gdLst/>
            <a:ahLst/>
            <a:cxnLst/>
            <a:rect l="l" t="t" r="r" b="b"/>
            <a:pathLst>
              <a:path w="5988050">
                <a:moveTo>
                  <a:pt x="0" y="0"/>
                </a:moveTo>
                <a:lnTo>
                  <a:pt x="5987699" y="0"/>
                </a:lnTo>
              </a:path>
            </a:pathLst>
          </a:custGeom>
          <a:ln w="9524">
            <a:solidFill>
              <a:srgbClr val="0A2535"/>
            </a:solidFill>
          </a:ln>
        </p:spPr>
        <p:txBody>
          <a:bodyPr wrap="square" lIns="0" tIns="0" rIns="0" bIns="0" rtlCol="0"/>
          <a:lstStyle/>
          <a:p>
            <a:endParaRPr/>
          </a:p>
        </p:txBody>
      </p:sp>
      <p:sp>
        <p:nvSpPr>
          <p:cNvPr id="8" name="object 8"/>
          <p:cNvSpPr/>
          <p:nvPr/>
        </p:nvSpPr>
        <p:spPr>
          <a:xfrm>
            <a:off x="2936550" y="2903493"/>
            <a:ext cx="5988050" cy="0"/>
          </a:xfrm>
          <a:custGeom>
            <a:avLst/>
            <a:gdLst/>
            <a:ahLst/>
            <a:cxnLst/>
            <a:rect l="l" t="t" r="r" b="b"/>
            <a:pathLst>
              <a:path w="5988050">
                <a:moveTo>
                  <a:pt x="0" y="0"/>
                </a:moveTo>
                <a:lnTo>
                  <a:pt x="5987699" y="0"/>
                </a:lnTo>
              </a:path>
            </a:pathLst>
          </a:custGeom>
          <a:ln w="9524">
            <a:solidFill>
              <a:srgbClr val="0A2535"/>
            </a:solidFill>
          </a:ln>
        </p:spPr>
        <p:txBody>
          <a:bodyPr wrap="square" lIns="0" tIns="0" rIns="0" bIns="0" rtlCol="0"/>
          <a:lstStyle/>
          <a:p>
            <a:endParaRPr/>
          </a:p>
        </p:txBody>
      </p:sp>
      <p:sp>
        <p:nvSpPr>
          <p:cNvPr id="9" name="object 9"/>
          <p:cNvSpPr/>
          <p:nvPr/>
        </p:nvSpPr>
        <p:spPr>
          <a:xfrm>
            <a:off x="2936550" y="3949268"/>
            <a:ext cx="5988050" cy="0"/>
          </a:xfrm>
          <a:custGeom>
            <a:avLst/>
            <a:gdLst/>
            <a:ahLst/>
            <a:cxnLst/>
            <a:rect l="l" t="t" r="r" b="b"/>
            <a:pathLst>
              <a:path w="5988050">
                <a:moveTo>
                  <a:pt x="0" y="0"/>
                </a:moveTo>
                <a:lnTo>
                  <a:pt x="5987699" y="0"/>
                </a:lnTo>
              </a:path>
            </a:pathLst>
          </a:custGeom>
          <a:ln w="9524">
            <a:solidFill>
              <a:srgbClr val="0A2535"/>
            </a:solidFill>
          </a:ln>
        </p:spPr>
        <p:txBody>
          <a:bodyPr wrap="square" lIns="0" tIns="0" rIns="0" bIns="0" rtlCol="0"/>
          <a:lstStyle/>
          <a:p>
            <a:endParaRPr/>
          </a:p>
        </p:txBody>
      </p:sp>
      <p:sp>
        <p:nvSpPr>
          <p:cNvPr id="10" name="object 10"/>
          <p:cNvSpPr/>
          <p:nvPr/>
        </p:nvSpPr>
        <p:spPr>
          <a:xfrm>
            <a:off x="2936550" y="5024868"/>
            <a:ext cx="5988050" cy="0"/>
          </a:xfrm>
          <a:custGeom>
            <a:avLst/>
            <a:gdLst/>
            <a:ahLst/>
            <a:cxnLst/>
            <a:rect l="l" t="t" r="r" b="b"/>
            <a:pathLst>
              <a:path w="5988050">
                <a:moveTo>
                  <a:pt x="0" y="0"/>
                </a:moveTo>
                <a:lnTo>
                  <a:pt x="5987699" y="0"/>
                </a:lnTo>
              </a:path>
            </a:pathLst>
          </a:custGeom>
          <a:ln w="9524">
            <a:solidFill>
              <a:srgbClr val="0A2535"/>
            </a:solidFill>
          </a:ln>
        </p:spPr>
        <p:txBody>
          <a:bodyPr wrap="square" lIns="0" tIns="0" rIns="0" bIns="0" rtlCol="0"/>
          <a:lstStyle/>
          <a:p>
            <a:endParaRPr/>
          </a:p>
        </p:txBody>
      </p:sp>
      <p:grpSp>
        <p:nvGrpSpPr>
          <p:cNvPr id="11" name="object 11"/>
          <p:cNvGrpSpPr/>
          <p:nvPr/>
        </p:nvGrpSpPr>
        <p:grpSpPr>
          <a:xfrm>
            <a:off x="373612" y="1936854"/>
            <a:ext cx="2153920" cy="861694"/>
            <a:chOff x="373612" y="1936854"/>
            <a:chExt cx="2153920" cy="861694"/>
          </a:xfrm>
        </p:grpSpPr>
        <p:sp>
          <p:nvSpPr>
            <p:cNvPr id="12" name="object 12"/>
            <p:cNvSpPr/>
            <p:nvPr/>
          </p:nvSpPr>
          <p:spPr>
            <a:xfrm>
              <a:off x="387899" y="1951141"/>
              <a:ext cx="2125345" cy="833119"/>
            </a:xfrm>
            <a:custGeom>
              <a:avLst/>
              <a:gdLst/>
              <a:ahLst/>
              <a:cxnLst/>
              <a:rect l="l" t="t" r="r" b="b"/>
              <a:pathLst>
                <a:path w="2125345" h="833119">
                  <a:moveTo>
                    <a:pt x="1986047" y="833099"/>
                  </a:moveTo>
                  <a:lnTo>
                    <a:pt x="138852" y="833099"/>
                  </a:lnTo>
                  <a:lnTo>
                    <a:pt x="94964" y="826021"/>
                  </a:lnTo>
                  <a:lnTo>
                    <a:pt x="56848" y="806309"/>
                  </a:lnTo>
                  <a:lnTo>
                    <a:pt x="26790" y="776251"/>
                  </a:lnTo>
                  <a:lnTo>
                    <a:pt x="7078" y="738135"/>
                  </a:lnTo>
                  <a:lnTo>
                    <a:pt x="0" y="694246"/>
                  </a:lnTo>
                  <a:lnTo>
                    <a:pt x="0" y="138852"/>
                  </a:lnTo>
                  <a:lnTo>
                    <a:pt x="7078" y="94964"/>
                  </a:lnTo>
                  <a:lnTo>
                    <a:pt x="26790" y="56847"/>
                  </a:lnTo>
                  <a:lnTo>
                    <a:pt x="56848" y="26790"/>
                  </a:lnTo>
                  <a:lnTo>
                    <a:pt x="94964" y="7078"/>
                  </a:lnTo>
                  <a:lnTo>
                    <a:pt x="138852" y="0"/>
                  </a:lnTo>
                  <a:lnTo>
                    <a:pt x="1986047" y="0"/>
                  </a:lnTo>
                  <a:lnTo>
                    <a:pt x="2029935" y="7078"/>
                  </a:lnTo>
                  <a:lnTo>
                    <a:pt x="2068051" y="26790"/>
                  </a:lnTo>
                  <a:lnTo>
                    <a:pt x="2098109" y="56847"/>
                  </a:lnTo>
                  <a:lnTo>
                    <a:pt x="2117821" y="94964"/>
                  </a:lnTo>
                  <a:lnTo>
                    <a:pt x="2124899" y="138852"/>
                  </a:lnTo>
                  <a:lnTo>
                    <a:pt x="2124899" y="694246"/>
                  </a:lnTo>
                  <a:lnTo>
                    <a:pt x="2114330" y="747383"/>
                  </a:lnTo>
                  <a:lnTo>
                    <a:pt x="2084230" y="792430"/>
                  </a:lnTo>
                  <a:lnTo>
                    <a:pt x="2039183" y="822530"/>
                  </a:lnTo>
                  <a:lnTo>
                    <a:pt x="1986047" y="833099"/>
                  </a:lnTo>
                  <a:close/>
                </a:path>
              </a:pathLst>
            </a:custGeom>
            <a:solidFill>
              <a:srgbClr val="AB2323"/>
            </a:solidFill>
          </p:spPr>
          <p:txBody>
            <a:bodyPr wrap="square" lIns="0" tIns="0" rIns="0" bIns="0" rtlCol="0"/>
            <a:lstStyle/>
            <a:p>
              <a:endParaRPr/>
            </a:p>
          </p:txBody>
        </p:sp>
        <p:sp>
          <p:nvSpPr>
            <p:cNvPr id="13" name="object 13"/>
            <p:cNvSpPr/>
            <p:nvPr/>
          </p:nvSpPr>
          <p:spPr>
            <a:xfrm>
              <a:off x="387899" y="1951141"/>
              <a:ext cx="2125345" cy="833119"/>
            </a:xfrm>
            <a:custGeom>
              <a:avLst/>
              <a:gdLst/>
              <a:ahLst/>
              <a:cxnLst/>
              <a:rect l="l" t="t" r="r" b="b"/>
              <a:pathLst>
                <a:path w="2125345" h="833119">
                  <a:moveTo>
                    <a:pt x="1986047" y="0"/>
                  </a:moveTo>
                  <a:lnTo>
                    <a:pt x="2029935" y="7078"/>
                  </a:lnTo>
                  <a:lnTo>
                    <a:pt x="2068051" y="26790"/>
                  </a:lnTo>
                  <a:lnTo>
                    <a:pt x="2098109" y="56847"/>
                  </a:lnTo>
                  <a:lnTo>
                    <a:pt x="2117821" y="94964"/>
                  </a:lnTo>
                  <a:lnTo>
                    <a:pt x="2124899" y="138852"/>
                  </a:lnTo>
                  <a:lnTo>
                    <a:pt x="2124899" y="694246"/>
                  </a:lnTo>
                  <a:lnTo>
                    <a:pt x="2114330" y="747383"/>
                  </a:lnTo>
                  <a:lnTo>
                    <a:pt x="2084230" y="792430"/>
                  </a:lnTo>
                  <a:lnTo>
                    <a:pt x="2039183" y="822530"/>
                  </a:lnTo>
                  <a:lnTo>
                    <a:pt x="1986047" y="833099"/>
                  </a:lnTo>
                  <a:lnTo>
                    <a:pt x="138852" y="833099"/>
                  </a:lnTo>
                  <a:lnTo>
                    <a:pt x="94964" y="826021"/>
                  </a:lnTo>
                  <a:lnTo>
                    <a:pt x="56848" y="806309"/>
                  </a:lnTo>
                  <a:lnTo>
                    <a:pt x="26790" y="776251"/>
                  </a:lnTo>
                  <a:lnTo>
                    <a:pt x="7078" y="738135"/>
                  </a:lnTo>
                  <a:lnTo>
                    <a:pt x="0" y="694246"/>
                  </a:lnTo>
                  <a:lnTo>
                    <a:pt x="0" y="138852"/>
                  </a:lnTo>
                  <a:lnTo>
                    <a:pt x="7078" y="94964"/>
                  </a:lnTo>
                  <a:lnTo>
                    <a:pt x="26790" y="56847"/>
                  </a:lnTo>
                  <a:lnTo>
                    <a:pt x="56848" y="26790"/>
                  </a:lnTo>
                  <a:lnTo>
                    <a:pt x="94964" y="7078"/>
                  </a:lnTo>
                  <a:lnTo>
                    <a:pt x="138852" y="0"/>
                  </a:lnTo>
                  <a:lnTo>
                    <a:pt x="1986047" y="0"/>
                  </a:lnTo>
                  <a:close/>
                </a:path>
              </a:pathLst>
            </a:custGeom>
            <a:ln w="28574">
              <a:solidFill>
                <a:srgbClr val="000000"/>
              </a:solidFill>
            </a:ln>
          </p:spPr>
          <p:txBody>
            <a:bodyPr wrap="square" lIns="0" tIns="0" rIns="0" bIns="0" rtlCol="0"/>
            <a:lstStyle/>
            <a:p>
              <a:endParaRPr/>
            </a:p>
          </p:txBody>
        </p:sp>
      </p:grpSp>
      <p:sp>
        <p:nvSpPr>
          <p:cNvPr id="14" name="object 14"/>
          <p:cNvSpPr txBox="1"/>
          <p:nvPr/>
        </p:nvSpPr>
        <p:spPr>
          <a:xfrm>
            <a:off x="951527" y="2176175"/>
            <a:ext cx="998219" cy="360680"/>
          </a:xfrm>
          <a:prstGeom prst="rect">
            <a:avLst/>
          </a:prstGeom>
        </p:spPr>
        <p:txBody>
          <a:bodyPr vert="horz" wrap="square" lIns="0" tIns="12700" rIns="0" bIns="0" rtlCol="0">
            <a:normAutofit/>
          </a:bodyPr>
          <a:lstStyle/>
          <a:p>
            <a:pPr marL="12700">
              <a:lnSpc>
                <a:spcPct val="100000"/>
              </a:lnSpc>
              <a:spcBef>
                <a:spcPts val="100"/>
              </a:spcBef>
            </a:pPr>
            <a:r>
              <a:rPr sz="2200" b="1" spc="40">
                <a:solidFill>
                  <a:srgbClr val="FFFFFF"/>
                </a:solidFill>
                <a:latin typeface="Calibri"/>
                <a:cs typeface="Calibri"/>
              </a:rPr>
              <a:t>Funding</a:t>
            </a:r>
            <a:endParaRPr sz="2200">
              <a:latin typeface="Calibri"/>
              <a:cs typeface="Calibri"/>
            </a:endParaRPr>
          </a:p>
        </p:txBody>
      </p:sp>
      <p:grpSp>
        <p:nvGrpSpPr>
          <p:cNvPr id="15" name="object 15"/>
          <p:cNvGrpSpPr/>
          <p:nvPr/>
        </p:nvGrpSpPr>
        <p:grpSpPr>
          <a:xfrm>
            <a:off x="373562" y="3007928"/>
            <a:ext cx="2153920" cy="861694"/>
            <a:chOff x="373562" y="3007928"/>
            <a:chExt cx="2153920" cy="861694"/>
          </a:xfrm>
        </p:grpSpPr>
        <p:sp>
          <p:nvSpPr>
            <p:cNvPr id="16" name="object 16"/>
            <p:cNvSpPr/>
            <p:nvPr/>
          </p:nvSpPr>
          <p:spPr>
            <a:xfrm>
              <a:off x="387849" y="3022216"/>
              <a:ext cx="2125345" cy="833119"/>
            </a:xfrm>
            <a:custGeom>
              <a:avLst/>
              <a:gdLst/>
              <a:ahLst/>
              <a:cxnLst/>
              <a:rect l="l" t="t" r="r" b="b"/>
              <a:pathLst>
                <a:path w="2125345" h="833120">
                  <a:moveTo>
                    <a:pt x="1986047" y="833099"/>
                  </a:moveTo>
                  <a:lnTo>
                    <a:pt x="138852" y="833099"/>
                  </a:lnTo>
                  <a:lnTo>
                    <a:pt x="94964" y="826021"/>
                  </a:lnTo>
                  <a:lnTo>
                    <a:pt x="56848" y="806309"/>
                  </a:lnTo>
                  <a:lnTo>
                    <a:pt x="26790" y="776251"/>
                  </a:lnTo>
                  <a:lnTo>
                    <a:pt x="7078" y="738135"/>
                  </a:lnTo>
                  <a:lnTo>
                    <a:pt x="0" y="694247"/>
                  </a:lnTo>
                  <a:lnTo>
                    <a:pt x="0" y="138852"/>
                  </a:lnTo>
                  <a:lnTo>
                    <a:pt x="7078" y="94964"/>
                  </a:lnTo>
                  <a:lnTo>
                    <a:pt x="26790" y="56847"/>
                  </a:lnTo>
                  <a:lnTo>
                    <a:pt x="56848" y="26790"/>
                  </a:lnTo>
                  <a:lnTo>
                    <a:pt x="94964" y="7078"/>
                  </a:lnTo>
                  <a:lnTo>
                    <a:pt x="138852" y="0"/>
                  </a:lnTo>
                  <a:lnTo>
                    <a:pt x="1986047" y="0"/>
                  </a:lnTo>
                  <a:lnTo>
                    <a:pt x="2029935" y="7078"/>
                  </a:lnTo>
                  <a:lnTo>
                    <a:pt x="2068051" y="26790"/>
                  </a:lnTo>
                  <a:lnTo>
                    <a:pt x="2098109" y="56847"/>
                  </a:lnTo>
                  <a:lnTo>
                    <a:pt x="2117821" y="94964"/>
                  </a:lnTo>
                  <a:lnTo>
                    <a:pt x="2124899" y="138852"/>
                  </a:lnTo>
                  <a:lnTo>
                    <a:pt x="2124899" y="694247"/>
                  </a:lnTo>
                  <a:lnTo>
                    <a:pt x="2114330" y="747383"/>
                  </a:lnTo>
                  <a:lnTo>
                    <a:pt x="2084230" y="792430"/>
                  </a:lnTo>
                  <a:lnTo>
                    <a:pt x="2039183" y="822530"/>
                  </a:lnTo>
                  <a:lnTo>
                    <a:pt x="1986047" y="833099"/>
                  </a:lnTo>
                  <a:close/>
                </a:path>
              </a:pathLst>
            </a:custGeom>
            <a:solidFill>
              <a:srgbClr val="AB2323"/>
            </a:solidFill>
          </p:spPr>
          <p:txBody>
            <a:bodyPr wrap="square" lIns="0" tIns="0" rIns="0" bIns="0" rtlCol="0"/>
            <a:lstStyle/>
            <a:p>
              <a:endParaRPr/>
            </a:p>
          </p:txBody>
        </p:sp>
        <p:sp>
          <p:nvSpPr>
            <p:cNvPr id="17" name="object 17"/>
            <p:cNvSpPr/>
            <p:nvPr/>
          </p:nvSpPr>
          <p:spPr>
            <a:xfrm>
              <a:off x="387849" y="3022216"/>
              <a:ext cx="2125345" cy="833119"/>
            </a:xfrm>
            <a:custGeom>
              <a:avLst/>
              <a:gdLst/>
              <a:ahLst/>
              <a:cxnLst/>
              <a:rect l="l" t="t" r="r" b="b"/>
              <a:pathLst>
                <a:path w="2125345" h="833120">
                  <a:moveTo>
                    <a:pt x="1986047" y="0"/>
                  </a:moveTo>
                  <a:lnTo>
                    <a:pt x="2029935" y="7078"/>
                  </a:lnTo>
                  <a:lnTo>
                    <a:pt x="2068051" y="26790"/>
                  </a:lnTo>
                  <a:lnTo>
                    <a:pt x="2098109" y="56847"/>
                  </a:lnTo>
                  <a:lnTo>
                    <a:pt x="2117821" y="94964"/>
                  </a:lnTo>
                  <a:lnTo>
                    <a:pt x="2124899" y="138852"/>
                  </a:lnTo>
                  <a:lnTo>
                    <a:pt x="2124899" y="694247"/>
                  </a:lnTo>
                  <a:lnTo>
                    <a:pt x="2114330" y="747383"/>
                  </a:lnTo>
                  <a:lnTo>
                    <a:pt x="2084230" y="792430"/>
                  </a:lnTo>
                  <a:lnTo>
                    <a:pt x="2039183" y="822530"/>
                  </a:lnTo>
                  <a:lnTo>
                    <a:pt x="1986047" y="833099"/>
                  </a:lnTo>
                  <a:lnTo>
                    <a:pt x="138852" y="833099"/>
                  </a:lnTo>
                  <a:lnTo>
                    <a:pt x="94964" y="826021"/>
                  </a:lnTo>
                  <a:lnTo>
                    <a:pt x="56848" y="806309"/>
                  </a:lnTo>
                  <a:lnTo>
                    <a:pt x="26790" y="776251"/>
                  </a:lnTo>
                  <a:lnTo>
                    <a:pt x="7078" y="738135"/>
                  </a:lnTo>
                  <a:lnTo>
                    <a:pt x="0" y="694247"/>
                  </a:lnTo>
                  <a:lnTo>
                    <a:pt x="0" y="138852"/>
                  </a:lnTo>
                  <a:lnTo>
                    <a:pt x="7078" y="94964"/>
                  </a:lnTo>
                  <a:lnTo>
                    <a:pt x="26790" y="56847"/>
                  </a:lnTo>
                  <a:lnTo>
                    <a:pt x="56848" y="26790"/>
                  </a:lnTo>
                  <a:lnTo>
                    <a:pt x="94964" y="7078"/>
                  </a:lnTo>
                  <a:lnTo>
                    <a:pt x="138852" y="0"/>
                  </a:lnTo>
                  <a:lnTo>
                    <a:pt x="1986047" y="0"/>
                  </a:lnTo>
                  <a:close/>
                </a:path>
              </a:pathLst>
            </a:custGeom>
            <a:ln w="28574">
              <a:solidFill>
                <a:srgbClr val="000000"/>
              </a:solidFill>
            </a:ln>
          </p:spPr>
          <p:txBody>
            <a:bodyPr wrap="square" lIns="0" tIns="0" rIns="0" bIns="0" rtlCol="0"/>
            <a:lstStyle/>
            <a:p>
              <a:endParaRPr/>
            </a:p>
          </p:txBody>
        </p:sp>
      </p:grpSp>
      <p:sp>
        <p:nvSpPr>
          <p:cNvPr id="18" name="object 18"/>
          <p:cNvSpPr txBox="1"/>
          <p:nvPr/>
        </p:nvSpPr>
        <p:spPr>
          <a:xfrm>
            <a:off x="911530" y="3247250"/>
            <a:ext cx="1078230" cy="360680"/>
          </a:xfrm>
          <a:prstGeom prst="rect">
            <a:avLst/>
          </a:prstGeom>
        </p:spPr>
        <p:txBody>
          <a:bodyPr vert="horz" wrap="square" lIns="0" tIns="12700" rIns="0" bIns="0" rtlCol="0">
            <a:normAutofit/>
          </a:bodyPr>
          <a:lstStyle/>
          <a:p>
            <a:pPr marL="12700">
              <a:lnSpc>
                <a:spcPct val="100000"/>
              </a:lnSpc>
              <a:spcBef>
                <a:spcPts val="100"/>
              </a:spcBef>
            </a:pPr>
            <a:r>
              <a:rPr sz="2200" b="1" spc="-10">
                <a:solidFill>
                  <a:srgbClr val="FFFFFF"/>
                </a:solidFill>
                <a:latin typeface="Calibri"/>
                <a:cs typeface="Calibri"/>
              </a:rPr>
              <a:t>Timeline</a:t>
            </a:r>
            <a:endParaRPr sz="2200">
              <a:latin typeface="Calibri"/>
              <a:cs typeface="Calibri"/>
            </a:endParaRPr>
          </a:p>
        </p:txBody>
      </p:sp>
      <p:grpSp>
        <p:nvGrpSpPr>
          <p:cNvPr id="19" name="object 19"/>
          <p:cNvGrpSpPr/>
          <p:nvPr/>
        </p:nvGrpSpPr>
        <p:grpSpPr>
          <a:xfrm>
            <a:off x="373612" y="4079004"/>
            <a:ext cx="2153920" cy="861694"/>
            <a:chOff x="373612" y="4079004"/>
            <a:chExt cx="2153920" cy="861694"/>
          </a:xfrm>
        </p:grpSpPr>
        <p:sp>
          <p:nvSpPr>
            <p:cNvPr id="20" name="object 20"/>
            <p:cNvSpPr/>
            <p:nvPr/>
          </p:nvSpPr>
          <p:spPr>
            <a:xfrm>
              <a:off x="387899" y="4093291"/>
              <a:ext cx="2125345" cy="833119"/>
            </a:xfrm>
            <a:custGeom>
              <a:avLst/>
              <a:gdLst/>
              <a:ahLst/>
              <a:cxnLst/>
              <a:rect l="l" t="t" r="r" b="b"/>
              <a:pathLst>
                <a:path w="2125345" h="833120">
                  <a:moveTo>
                    <a:pt x="1986047" y="833099"/>
                  </a:moveTo>
                  <a:lnTo>
                    <a:pt x="138852" y="833099"/>
                  </a:lnTo>
                  <a:lnTo>
                    <a:pt x="94964" y="826021"/>
                  </a:lnTo>
                  <a:lnTo>
                    <a:pt x="56848" y="806309"/>
                  </a:lnTo>
                  <a:lnTo>
                    <a:pt x="26790" y="776251"/>
                  </a:lnTo>
                  <a:lnTo>
                    <a:pt x="7078" y="738135"/>
                  </a:lnTo>
                  <a:lnTo>
                    <a:pt x="0" y="694247"/>
                  </a:lnTo>
                  <a:lnTo>
                    <a:pt x="0" y="138852"/>
                  </a:lnTo>
                  <a:lnTo>
                    <a:pt x="7078" y="94964"/>
                  </a:lnTo>
                  <a:lnTo>
                    <a:pt x="26790" y="56848"/>
                  </a:lnTo>
                  <a:lnTo>
                    <a:pt x="56848" y="26790"/>
                  </a:lnTo>
                  <a:lnTo>
                    <a:pt x="94964" y="7078"/>
                  </a:lnTo>
                  <a:lnTo>
                    <a:pt x="138852" y="0"/>
                  </a:lnTo>
                  <a:lnTo>
                    <a:pt x="1986047" y="0"/>
                  </a:lnTo>
                  <a:lnTo>
                    <a:pt x="2029935" y="7078"/>
                  </a:lnTo>
                  <a:lnTo>
                    <a:pt x="2068051" y="26790"/>
                  </a:lnTo>
                  <a:lnTo>
                    <a:pt x="2098109" y="56848"/>
                  </a:lnTo>
                  <a:lnTo>
                    <a:pt x="2117821" y="94964"/>
                  </a:lnTo>
                  <a:lnTo>
                    <a:pt x="2124899" y="138852"/>
                  </a:lnTo>
                  <a:lnTo>
                    <a:pt x="2124899" y="694247"/>
                  </a:lnTo>
                  <a:lnTo>
                    <a:pt x="2114330" y="747383"/>
                  </a:lnTo>
                  <a:lnTo>
                    <a:pt x="2084230" y="792430"/>
                  </a:lnTo>
                  <a:lnTo>
                    <a:pt x="2039183" y="822530"/>
                  </a:lnTo>
                  <a:lnTo>
                    <a:pt x="1986047" y="833099"/>
                  </a:lnTo>
                  <a:close/>
                </a:path>
              </a:pathLst>
            </a:custGeom>
            <a:solidFill>
              <a:srgbClr val="AB2323"/>
            </a:solidFill>
          </p:spPr>
          <p:txBody>
            <a:bodyPr wrap="square" lIns="0" tIns="0" rIns="0" bIns="0" rtlCol="0"/>
            <a:lstStyle/>
            <a:p>
              <a:endParaRPr/>
            </a:p>
          </p:txBody>
        </p:sp>
        <p:sp>
          <p:nvSpPr>
            <p:cNvPr id="21" name="object 21"/>
            <p:cNvSpPr/>
            <p:nvPr/>
          </p:nvSpPr>
          <p:spPr>
            <a:xfrm>
              <a:off x="387899" y="4093291"/>
              <a:ext cx="2125345" cy="833119"/>
            </a:xfrm>
            <a:custGeom>
              <a:avLst/>
              <a:gdLst/>
              <a:ahLst/>
              <a:cxnLst/>
              <a:rect l="l" t="t" r="r" b="b"/>
              <a:pathLst>
                <a:path w="2125345" h="833120">
                  <a:moveTo>
                    <a:pt x="1986047" y="0"/>
                  </a:moveTo>
                  <a:lnTo>
                    <a:pt x="2029935" y="7078"/>
                  </a:lnTo>
                  <a:lnTo>
                    <a:pt x="2068051" y="26790"/>
                  </a:lnTo>
                  <a:lnTo>
                    <a:pt x="2098109" y="56848"/>
                  </a:lnTo>
                  <a:lnTo>
                    <a:pt x="2117821" y="94964"/>
                  </a:lnTo>
                  <a:lnTo>
                    <a:pt x="2124899" y="138852"/>
                  </a:lnTo>
                  <a:lnTo>
                    <a:pt x="2124899" y="694247"/>
                  </a:lnTo>
                  <a:lnTo>
                    <a:pt x="2114330" y="747383"/>
                  </a:lnTo>
                  <a:lnTo>
                    <a:pt x="2084230" y="792430"/>
                  </a:lnTo>
                  <a:lnTo>
                    <a:pt x="2039183" y="822530"/>
                  </a:lnTo>
                  <a:lnTo>
                    <a:pt x="1986047" y="833099"/>
                  </a:lnTo>
                  <a:lnTo>
                    <a:pt x="138852" y="833099"/>
                  </a:lnTo>
                  <a:lnTo>
                    <a:pt x="94964" y="826021"/>
                  </a:lnTo>
                  <a:lnTo>
                    <a:pt x="56848" y="806309"/>
                  </a:lnTo>
                  <a:lnTo>
                    <a:pt x="26790" y="776251"/>
                  </a:lnTo>
                  <a:lnTo>
                    <a:pt x="7078" y="738135"/>
                  </a:lnTo>
                  <a:lnTo>
                    <a:pt x="0" y="694247"/>
                  </a:lnTo>
                  <a:lnTo>
                    <a:pt x="0" y="138852"/>
                  </a:lnTo>
                  <a:lnTo>
                    <a:pt x="7078" y="94964"/>
                  </a:lnTo>
                  <a:lnTo>
                    <a:pt x="26790" y="56848"/>
                  </a:lnTo>
                  <a:lnTo>
                    <a:pt x="56848" y="26790"/>
                  </a:lnTo>
                  <a:lnTo>
                    <a:pt x="94964" y="7078"/>
                  </a:lnTo>
                  <a:lnTo>
                    <a:pt x="138852" y="0"/>
                  </a:lnTo>
                  <a:lnTo>
                    <a:pt x="1986047" y="0"/>
                  </a:lnTo>
                  <a:close/>
                </a:path>
              </a:pathLst>
            </a:custGeom>
            <a:ln w="28574">
              <a:solidFill>
                <a:srgbClr val="000000"/>
              </a:solidFill>
            </a:ln>
          </p:spPr>
          <p:txBody>
            <a:bodyPr wrap="square" lIns="0" tIns="0" rIns="0" bIns="0" rtlCol="0"/>
            <a:lstStyle/>
            <a:p>
              <a:endParaRPr/>
            </a:p>
          </p:txBody>
        </p:sp>
      </p:grpSp>
      <p:sp>
        <p:nvSpPr>
          <p:cNvPr id="22" name="object 22"/>
          <p:cNvSpPr txBox="1"/>
          <p:nvPr/>
        </p:nvSpPr>
        <p:spPr>
          <a:xfrm>
            <a:off x="793694" y="4150685"/>
            <a:ext cx="1313815" cy="695960"/>
          </a:xfrm>
          <a:prstGeom prst="rect">
            <a:avLst/>
          </a:prstGeom>
        </p:spPr>
        <p:txBody>
          <a:bodyPr vert="horz" wrap="square" lIns="0" tIns="12700" rIns="0" bIns="0" rtlCol="0">
            <a:normAutofit/>
          </a:bodyPr>
          <a:lstStyle/>
          <a:p>
            <a:pPr marL="153035" marR="5080" indent="-140970">
              <a:lnSpc>
                <a:spcPct val="100000"/>
              </a:lnSpc>
              <a:spcBef>
                <a:spcPts val="100"/>
              </a:spcBef>
            </a:pPr>
            <a:r>
              <a:rPr sz="1200" b="1" dirty="0">
                <a:solidFill>
                  <a:srgbClr val="FFFFFF"/>
                </a:solidFill>
                <a:latin typeface="Calibri"/>
                <a:cs typeface="Calibri"/>
              </a:rPr>
              <a:t>Beneﬁts to Restaurant Chain</a:t>
            </a:r>
            <a:endParaRPr sz="2200" dirty="0">
              <a:latin typeface="Calibri"/>
              <a:cs typeface="Calibri"/>
            </a:endParaRPr>
          </a:p>
        </p:txBody>
      </p:sp>
      <p:grpSp>
        <p:nvGrpSpPr>
          <p:cNvPr id="23" name="object 23"/>
          <p:cNvGrpSpPr/>
          <p:nvPr/>
        </p:nvGrpSpPr>
        <p:grpSpPr>
          <a:xfrm>
            <a:off x="373612" y="5150079"/>
            <a:ext cx="2153920" cy="861694"/>
            <a:chOff x="373612" y="5150079"/>
            <a:chExt cx="2153920" cy="861694"/>
          </a:xfrm>
        </p:grpSpPr>
        <p:sp>
          <p:nvSpPr>
            <p:cNvPr id="24" name="object 24"/>
            <p:cNvSpPr/>
            <p:nvPr/>
          </p:nvSpPr>
          <p:spPr>
            <a:xfrm>
              <a:off x="387899" y="5164366"/>
              <a:ext cx="2125345" cy="833119"/>
            </a:xfrm>
            <a:custGeom>
              <a:avLst/>
              <a:gdLst/>
              <a:ahLst/>
              <a:cxnLst/>
              <a:rect l="l" t="t" r="r" b="b"/>
              <a:pathLst>
                <a:path w="2125345" h="833120">
                  <a:moveTo>
                    <a:pt x="1986047" y="833099"/>
                  </a:moveTo>
                  <a:lnTo>
                    <a:pt x="138852" y="833099"/>
                  </a:lnTo>
                  <a:lnTo>
                    <a:pt x="94964" y="826021"/>
                  </a:lnTo>
                  <a:lnTo>
                    <a:pt x="56848" y="806309"/>
                  </a:lnTo>
                  <a:lnTo>
                    <a:pt x="26790" y="776251"/>
                  </a:lnTo>
                  <a:lnTo>
                    <a:pt x="7078" y="738135"/>
                  </a:lnTo>
                  <a:lnTo>
                    <a:pt x="0" y="694247"/>
                  </a:lnTo>
                  <a:lnTo>
                    <a:pt x="0" y="138852"/>
                  </a:lnTo>
                  <a:lnTo>
                    <a:pt x="7078" y="94964"/>
                  </a:lnTo>
                  <a:lnTo>
                    <a:pt x="26790" y="56848"/>
                  </a:lnTo>
                  <a:lnTo>
                    <a:pt x="56848" y="26790"/>
                  </a:lnTo>
                  <a:lnTo>
                    <a:pt x="94964" y="7078"/>
                  </a:lnTo>
                  <a:lnTo>
                    <a:pt x="138852" y="0"/>
                  </a:lnTo>
                  <a:lnTo>
                    <a:pt x="1986047" y="0"/>
                  </a:lnTo>
                  <a:lnTo>
                    <a:pt x="2029935" y="7078"/>
                  </a:lnTo>
                  <a:lnTo>
                    <a:pt x="2068051" y="26790"/>
                  </a:lnTo>
                  <a:lnTo>
                    <a:pt x="2098109" y="56848"/>
                  </a:lnTo>
                  <a:lnTo>
                    <a:pt x="2117821" y="94964"/>
                  </a:lnTo>
                  <a:lnTo>
                    <a:pt x="2124899" y="138852"/>
                  </a:lnTo>
                  <a:lnTo>
                    <a:pt x="2124899" y="694247"/>
                  </a:lnTo>
                  <a:lnTo>
                    <a:pt x="2114330" y="747383"/>
                  </a:lnTo>
                  <a:lnTo>
                    <a:pt x="2084230" y="792430"/>
                  </a:lnTo>
                  <a:lnTo>
                    <a:pt x="2039183" y="822530"/>
                  </a:lnTo>
                  <a:lnTo>
                    <a:pt x="1986047" y="833099"/>
                  </a:lnTo>
                  <a:close/>
                </a:path>
              </a:pathLst>
            </a:custGeom>
            <a:solidFill>
              <a:srgbClr val="AB2323"/>
            </a:solidFill>
          </p:spPr>
          <p:txBody>
            <a:bodyPr wrap="square" lIns="0" tIns="0" rIns="0" bIns="0" rtlCol="0"/>
            <a:lstStyle/>
            <a:p>
              <a:endParaRPr/>
            </a:p>
          </p:txBody>
        </p:sp>
        <p:sp>
          <p:nvSpPr>
            <p:cNvPr id="25" name="object 25"/>
            <p:cNvSpPr/>
            <p:nvPr/>
          </p:nvSpPr>
          <p:spPr>
            <a:xfrm>
              <a:off x="387899" y="5164366"/>
              <a:ext cx="2125345" cy="833119"/>
            </a:xfrm>
            <a:custGeom>
              <a:avLst/>
              <a:gdLst/>
              <a:ahLst/>
              <a:cxnLst/>
              <a:rect l="l" t="t" r="r" b="b"/>
              <a:pathLst>
                <a:path w="2125345" h="833120">
                  <a:moveTo>
                    <a:pt x="1986047" y="0"/>
                  </a:moveTo>
                  <a:lnTo>
                    <a:pt x="2029935" y="7078"/>
                  </a:lnTo>
                  <a:lnTo>
                    <a:pt x="2068051" y="26790"/>
                  </a:lnTo>
                  <a:lnTo>
                    <a:pt x="2098109" y="56848"/>
                  </a:lnTo>
                  <a:lnTo>
                    <a:pt x="2117821" y="94964"/>
                  </a:lnTo>
                  <a:lnTo>
                    <a:pt x="2124899" y="138852"/>
                  </a:lnTo>
                  <a:lnTo>
                    <a:pt x="2124899" y="694247"/>
                  </a:lnTo>
                  <a:lnTo>
                    <a:pt x="2114330" y="747383"/>
                  </a:lnTo>
                  <a:lnTo>
                    <a:pt x="2084230" y="792430"/>
                  </a:lnTo>
                  <a:lnTo>
                    <a:pt x="2039183" y="822530"/>
                  </a:lnTo>
                  <a:lnTo>
                    <a:pt x="1986047" y="833099"/>
                  </a:lnTo>
                  <a:lnTo>
                    <a:pt x="138852" y="833099"/>
                  </a:lnTo>
                  <a:lnTo>
                    <a:pt x="94964" y="826021"/>
                  </a:lnTo>
                  <a:lnTo>
                    <a:pt x="56848" y="806309"/>
                  </a:lnTo>
                  <a:lnTo>
                    <a:pt x="26790" y="776251"/>
                  </a:lnTo>
                  <a:lnTo>
                    <a:pt x="7078" y="738135"/>
                  </a:lnTo>
                  <a:lnTo>
                    <a:pt x="0" y="694247"/>
                  </a:lnTo>
                  <a:lnTo>
                    <a:pt x="0" y="138852"/>
                  </a:lnTo>
                  <a:lnTo>
                    <a:pt x="7078" y="94964"/>
                  </a:lnTo>
                  <a:lnTo>
                    <a:pt x="26790" y="56848"/>
                  </a:lnTo>
                  <a:lnTo>
                    <a:pt x="56848" y="26790"/>
                  </a:lnTo>
                  <a:lnTo>
                    <a:pt x="94964" y="7078"/>
                  </a:lnTo>
                  <a:lnTo>
                    <a:pt x="138852" y="0"/>
                  </a:lnTo>
                  <a:lnTo>
                    <a:pt x="1986047" y="0"/>
                  </a:lnTo>
                  <a:close/>
                </a:path>
              </a:pathLst>
            </a:custGeom>
            <a:ln w="28574">
              <a:solidFill>
                <a:srgbClr val="000000"/>
              </a:solidFill>
            </a:ln>
          </p:spPr>
          <p:txBody>
            <a:bodyPr wrap="square" lIns="0" tIns="0" rIns="0" bIns="0" rtlCol="0"/>
            <a:lstStyle/>
            <a:p>
              <a:endParaRPr/>
            </a:p>
          </p:txBody>
        </p:sp>
      </p:grpSp>
      <p:sp>
        <p:nvSpPr>
          <p:cNvPr id="26" name="object 26"/>
          <p:cNvSpPr txBox="1"/>
          <p:nvPr/>
        </p:nvSpPr>
        <p:spPr>
          <a:xfrm>
            <a:off x="733634" y="5221760"/>
            <a:ext cx="1433830" cy="695960"/>
          </a:xfrm>
          <a:prstGeom prst="rect">
            <a:avLst/>
          </a:prstGeom>
        </p:spPr>
        <p:txBody>
          <a:bodyPr vert="horz" wrap="square" lIns="0" tIns="12700" rIns="0" bIns="0" rtlCol="0">
            <a:normAutofit/>
          </a:bodyPr>
          <a:lstStyle/>
          <a:p>
            <a:pPr marL="12700" marR="5080" indent="59690">
              <a:lnSpc>
                <a:spcPct val="100000"/>
              </a:lnSpc>
              <a:spcBef>
                <a:spcPts val="100"/>
              </a:spcBef>
            </a:pPr>
            <a:r>
              <a:rPr sz="1200" b="1">
                <a:solidFill>
                  <a:srgbClr val="FFFFFF"/>
                </a:solidFill>
                <a:latin typeface="Calibri"/>
                <a:cs typeface="Calibri"/>
              </a:rPr>
              <a:t>Beneﬁts to Salad chain</a:t>
            </a:r>
            <a:endParaRPr sz="2200">
              <a:latin typeface="Calibri"/>
              <a:cs typeface="Calibri"/>
            </a:endParaRPr>
          </a:p>
        </p:txBody>
      </p:sp>
      <p:sp>
        <p:nvSpPr>
          <p:cNvPr id="32" name="object 32"/>
          <p:cNvSpPr txBox="1"/>
          <p:nvPr/>
        </p:nvSpPr>
        <p:spPr>
          <a:xfrm>
            <a:off x="4520679" y="6519104"/>
            <a:ext cx="102870" cy="177800"/>
          </a:xfrm>
          <a:prstGeom prst="rect">
            <a:avLst/>
          </a:prstGeom>
        </p:spPr>
        <p:txBody>
          <a:bodyPr vert="horz" wrap="square" lIns="0" tIns="0" rIns="0" bIns="0" rtlCol="0">
            <a:normAutofit/>
          </a:bodyPr>
          <a:lstStyle/>
          <a:p>
            <a:pPr marL="12700">
              <a:lnSpc>
                <a:spcPts val="1240"/>
              </a:lnSpc>
            </a:pPr>
            <a:r>
              <a:rPr sz="1200" b="1" spc="-50">
                <a:solidFill>
                  <a:srgbClr val="4C144C"/>
                </a:solidFill>
                <a:latin typeface="Calibri"/>
                <a:cs typeface="Calibri"/>
              </a:rPr>
              <a:t>4</a:t>
            </a:r>
            <a:endParaRPr sz="1200">
              <a:latin typeface="Calibri"/>
              <a:cs typeface="Calibri"/>
            </a:endParaRPr>
          </a:p>
        </p:txBody>
      </p:sp>
      <p:sp>
        <p:nvSpPr>
          <p:cNvPr id="27" name="object 27"/>
          <p:cNvSpPr txBox="1"/>
          <p:nvPr/>
        </p:nvSpPr>
        <p:spPr>
          <a:xfrm>
            <a:off x="3130843" y="2087892"/>
            <a:ext cx="3797300" cy="512445"/>
          </a:xfrm>
          <a:prstGeom prst="rect">
            <a:avLst/>
          </a:prstGeom>
        </p:spPr>
        <p:txBody>
          <a:bodyPr vert="horz" wrap="square" lIns="0" tIns="42545" rIns="0" bIns="0" rtlCol="0">
            <a:normAutofit/>
          </a:bodyPr>
          <a:lstStyle/>
          <a:p>
            <a:pPr marL="347980" indent="-335280">
              <a:lnSpc>
                <a:spcPct val="100000"/>
              </a:lnSpc>
              <a:spcBef>
                <a:spcPts val="335"/>
              </a:spcBef>
              <a:buFont typeface="Arial"/>
              <a:buChar char="●"/>
              <a:tabLst>
                <a:tab pos="347980" algn="l"/>
              </a:tabLst>
            </a:pPr>
            <a:r>
              <a:rPr sz="1400">
                <a:solidFill>
                  <a:srgbClr val="41180C"/>
                </a:solidFill>
                <a:latin typeface="Calibri"/>
                <a:cs typeface="Calibri"/>
              </a:rPr>
              <a:t>Will</a:t>
            </a:r>
            <a:r>
              <a:rPr sz="1400" spc="95">
                <a:solidFill>
                  <a:srgbClr val="41180C"/>
                </a:solidFill>
                <a:latin typeface="Calibri"/>
                <a:cs typeface="Calibri"/>
              </a:rPr>
              <a:t> </a:t>
            </a:r>
            <a:r>
              <a:rPr sz="1400">
                <a:solidFill>
                  <a:srgbClr val="41180C"/>
                </a:solidFill>
                <a:latin typeface="Calibri"/>
                <a:cs typeface="Calibri"/>
              </a:rPr>
              <a:t>be</a:t>
            </a:r>
            <a:r>
              <a:rPr sz="1400" spc="85">
                <a:solidFill>
                  <a:srgbClr val="41180C"/>
                </a:solidFill>
                <a:latin typeface="Calibri"/>
                <a:cs typeface="Calibri"/>
              </a:rPr>
              <a:t> </a:t>
            </a:r>
            <a:r>
              <a:rPr sz="1400" b="1">
                <a:solidFill>
                  <a:srgbClr val="41180C"/>
                </a:solidFill>
                <a:latin typeface="Calibri"/>
                <a:cs typeface="Calibri"/>
              </a:rPr>
              <a:t>fully</a:t>
            </a:r>
            <a:r>
              <a:rPr sz="1400" b="1" spc="20">
                <a:solidFill>
                  <a:srgbClr val="41180C"/>
                </a:solidFill>
                <a:latin typeface="Calibri"/>
                <a:cs typeface="Calibri"/>
              </a:rPr>
              <a:t> </a:t>
            </a:r>
            <a:r>
              <a:rPr sz="1400" b="1">
                <a:solidFill>
                  <a:srgbClr val="41180C"/>
                </a:solidFill>
                <a:latin typeface="Calibri"/>
                <a:cs typeface="Calibri"/>
              </a:rPr>
              <a:t>debt</a:t>
            </a:r>
            <a:r>
              <a:rPr sz="1400" b="1" spc="70">
                <a:solidFill>
                  <a:srgbClr val="41180C"/>
                </a:solidFill>
                <a:latin typeface="Calibri"/>
                <a:cs typeface="Calibri"/>
              </a:rPr>
              <a:t> </a:t>
            </a:r>
            <a:r>
              <a:rPr sz="1400" b="1">
                <a:solidFill>
                  <a:srgbClr val="41180C"/>
                </a:solidFill>
                <a:latin typeface="Calibri"/>
                <a:cs typeface="Calibri"/>
              </a:rPr>
              <a:t>ﬁnanced</a:t>
            </a:r>
            <a:r>
              <a:rPr sz="1400" b="1" spc="75">
                <a:solidFill>
                  <a:srgbClr val="41180C"/>
                </a:solidFill>
                <a:latin typeface="Calibri"/>
                <a:cs typeface="Calibri"/>
              </a:rPr>
              <a:t> </a:t>
            </a:r>
            <a:r>
              <a:rPr sz="1400" b="1">
                <a:solidFill>
                  <a:srgbClr val="41180C"/>
                </a:solidFill>
                <a:latin typeface="Calibri"/>
                <a:cs typeface="Calibri"/>
              </a:rPr>
              <a:t>by</a:t>
            </a:r>
            <a:r>
              <a:rPr sz="1400" b="1" spc="15">
                <a:solidFill>
                  <a:srgbClr val="41180C"/>
                </a:solidFill>
                <a:latin typeface="Calibri"/>
                <a:cs typeface="Calibri"/>
              </a:rPr>
              <a:t> </a:t>
            </a:r>
            <a:r>
              <a:rPr sz="1400" b="1">
                <a:solidFill>
                  <a:srgbClr val="41180C"/>
                </a:solidFill>
                <a:latin typeface="Calibri"/>
                <a:cs typeface="Calibri"/>
              </a:rPr>
              <a:t>a</a:t>
            </a:r>
            <a:r>
              <a:rPr sz="1400" b="1" spc="75">
                <a:solidFill>
                  <a:srgbClr val="41180C"/>
                </a:solidFill>
                <a:latin typeface="Calibri"/>
                <a:cs typeface="Calibri"/>
              </a:rPr>
              <a:t> </a:t>
            </a:r>
            <a:r>
              <a:rPr sz="1400" b="1">
                <a:solidFill>
                  <a:srgbClr val="41180C"/>
                </a:solidFill>
                <a:latin typeface="Calibri"/>
                <a:cs typeface="Calibri"/>
              </a:rPr>
              <a:t>total</a:t>
            </a:r>
            <a:r>
              <a:rPr sz="1400" b="1" spc="75">
                <a:solidFill>
                  <a:srgbClr val="41180C"/>
                </a:solidFill>
                <a:latin typeface="Calibri"/>
                <a:cs typeface="Calibri"/>
              </a:rPr>
              <a:t> </a:t>
            </a:r>
            <a:r>
              <a:rPr sz="1400" b="1">
                <a:solidFill>
                  <a:srgbClr val="41180C"/>
                </a:solidFill>
                <a:latin typeface="Calibri"/>
                <a:cs typeface="Calibri"/>
              </a:rPr>
              <a:t>of</a:t>
            </a:r>
            <a:r>
              <a:rPr sz="1400" b="1" spc="70">
                <a:solidFill>
                  <a:srgbClr val="41180C"/>
                </a:solidFill>
                <a:latin typeface="Calibri"/>
                <a:cs typeface="Calibri"/>
              </a:rPr>
              <a:t> </a:t>
            </a:r>
            <a:r>
              <a:rPr sz="1400" b="1" spc="-10">
                <a:solidFill>
                  <a:srgbClr val="41180C"/>
                </a:solidFill>
                <a:latin typeface="Calibri"/>
                <a:cs typeface="Calibri"/>
              </a:rPr>
              <a:t>$2.9B</a:t>
            </a:r>
            <a:endParaRPr sz="1400">
              <a:latin typeface="Calibri"/>
              <a:cs typeface="Calibri"/>
            </a:endParaRPr>
          </a:p>
          <a:p>
            <a:pPr marL="347980" indent="-335280">
              <a:lnSpc>
                <a:spcPct val="100000"/>
              </a:lnSpc>
              <a:spcBef>
                <a:spcPts val="235"/>
              </a:spcBef>
              <a:buFont typeface="Arial"/>
              <a:buChar char="●"/>
              <a:tabLst>
                <a:tab pos="347980" algn="l"/>
              </a:tabLst>
            </a:pPr>
            <a:r>
              <a:rPr sz="1400">
                <a:solidFill>
                  <a:srgbClr val="41180C"/>
                </a:solidFill>
                <a:latin typeface="Calibri"/>
                <a:cs typeface="Calibri"/>
              </a:rPr>
              <a:t>Debt</a:t>
            </a:r>
            <a:r>
              <a:rPr sz="1400" spc="114">
                <a:solidFill>
                  <a:srgbClr val="41180C"/>
                </a:solidFill>
                <a:latin typeface="Calibri"/>
                <a:cs typeface="Calibri"/>
              </a:rPr>
              <a:t> </a:t>
            </a:r>
            <a:r>
              <a:rPr sz="1400" spc="55">
                <a:solidFill>
                  <a:srgbClr val="41180C"/>
                </a:solidFill>
                <a:latin typeface="Calibri"/>
                <a:cs typeface="Calibri"/>
              </a:rPr>
              <a:t>will</a:t>
            </a:r>
            <a:r>
              <a:rPr sz="1400" spc="114">
                <a:solidFill>
                  <a:srgbClr val="41180C"/>
                </a:solidFill>
                <a:latin typeface="Calibri"/>
                <a:cs typeface="Calibri"/>
              </a:rPr>
              <a:t> </a:t>
            </a:r>
            <a:r>
              <a:rPr sz="1400">
                <a:solidFill>
                  <a:srgbClr val="41180C"/>
                </a:solidFill>
                <a:latin typeface="Calibri"/>
                <a:cs typeface="Calibri"/>
              </a:rPr>
              <a:t>be</a:t>
            </a:r>
            <a:r>
              <a:rPr sz="1400" spc="120">
                <a:solidFill>
                  <a:srgbClr val="41180C"/>
                </a:solidFill>
                <a:latin typeface="Calibri"/>
                <a:cs typeface="Calibri"/>
              </a:rPr>
              <a:t> </a:t>
            </a:r>
            <a:r>
              <a:rPr sz="1400">
                <a:solidFill>
                  <a:srgbClr val="41180C"/>
                </a:solidFill>
                <a:latin typeface="Calibri"/>
                <a:cs typeface="Calibri"/>
              </a:rPr>
              <a:t>amortized</a:t>
            </a:r>
            <a:r>
              <a:rPr sz="1400" spc="114">
                <a:solidFill>
                  <a:srgbClr val="41180C"/>
                </a:solidFill>
                <a:latin typeface="Calibri"/>
                <a:cs typeface="Calibri"/>
              </a:rPr>
              <a:t> </a:t>
            </a:r>
            <a:r>
              <a:rPr sz="1400">
                <a:solidFill>
                  <a:srgbClr val="41180C"/>
                </a:solidFill>
                <a:latin typeface="Calibri"/>
                <a:cs typeface="Calibri"/>
              </a:rPr>
              <a:t>over</a:t>
            </a:r>
            <a:r>
              <a:rPr sz="1400" spc="120">
                <a:solidFill>
                  <a:srgbClr val="41180C"/>
                </a:solidFill>
                <a:latin typeface="Calibri"/>
                <a:cs typeface="Calibri"/>
              </a:rPr>
              <a:t> </a:t>
            </a:r>
            <a:r>
              <a:rPr sz="1400">
                <a:solidFill>
                  <a:srgbClr val="41180C"/>
                </a:solidFill>
                <a:latin typeface="Calibri"/>
                <a:cs typeface="Calibri"/>
              </a:rPr>
              <a:t>10</a:t>
            </a:r>
            <a:r>
              <a:rPr sz="1400" spc="90">
                <a:solidFill>
                  <a:srgbClr val="41180C"/>
                </a:solidFill>
                <a:latin typeface="Calibri"/>
                <a:cs typeface="Calibri"/>
              </a:rPr>
              <a:t> </a:t>
            </a:r>
            <a:r>
              <a:rPr sz="1400" spc="-10">
                <a:solidFill>
                  <a:srgbClr val="41180C"/>
                </a:solidFill>
                <a:latin typeface="Calibri"/>
                <a:cs typeface="Calibri"/>
              </a:rPr>
              <a:t>years</a:t>
            </a:r>
            <a:endParaRPr sz="1400">
              <a:latin typeface="Calibri"/>
              <a:cs typeface="Calibri"/>
            </a:endParaRPr>
          </a:p>
        </p:txBody>
      </p:sp>
      <p:sp>
        <p:nvSpPr>
          <p:cNvPr id="28" name="object 28"/>
          <p:cNvSpPr txBox="1"/>
          <p:nvPr/>
        </p:nvSpPr>
        <p:spPr>
          <a:xfrm>
            <a:off x="3130843" y="981757"/>
            <a:ext cx="5056505" cy="512445"/>
          </a:xfrm>
          <a:prstGeom prst="rect">
            <a:avLst/>
          </a:prstGeom>
        </p:spPr>
        <p:txBody>
          <a:bodyPr vert="horz" wrap="square" lIns="0" tIns="42545" rIns="0" bIns="0" rtlCol="0">
            <a:normAutofit/>
          </a:bodyPr>
          <a:lstStyle/>
          <a:p>
            <a:pPr marL="347980" indent="-335280">
              <a:lnSpc>
                <a:spcPct val="100000"/>
              </a:lnSpc>
              <a:spcBef>
                <a:spcPts val="335"/>
              </a:spcBef>
              <a:buFont typeface="Arial"/>
              <a:buChar char="●"/>
              <a:tabLst>
                <a:tab pos="347980" algn="l"/>
              </a:tabLst>
            </a:pPr>
            <a:r>
              <a:rPr sz="1400" b="1">
                <a:solidFill>
                  <a:srgbClr val="41180C"/>
                </a:solidFill>
                <a:latin typeface="Calibri"/>
                <a:cs typeface="Calibri"/>
              </a:rPr>
              <a:t>Opening</a:t>
            </a:r>
            <a:r>
              <a:rPr sz="1400" b="1" spc="75">
                <a:solidFill>
                  <a:srgbClr val="41180C"/>
                </a:solidFill>
                <a:latin typeface="Calibri"/>
                <a:cs typeface="Calibri"/>
              </a:rPr>
              <a:t> </a:t>
            </a:r>
            <a:r>
              <a:rPr sz="1400" b="1">
                <a:solidFill>
                  <a:srgbClr val="41180C"/>
                </a:solidFill>
                <a:latin typeface="Calibri"/>
                <a:cs typeface="Calibri"/>
              </a:rPr>
              <a:t>offer</a:t>
            </a:r>
            <a:r>
              <a:rPr sz="1400" b="1" spc="75">
                <a:solidFill>
                  <a:srgbClr val="41180C"/>
                </a:solidFill>
                <a:latin typeface="Calibri"/>
                <a:cs typeface="Calibri"/>
              </a:rPr>
              <a:t> </a:t>
            </a:r>
            <a:r>
              <a:rPr sz="1400" b="1">
                <a:solidFill>
                  <a:srgbClr val="41180C"/>
                </a:solidFill>
                <a:latin typeface="Calibri"/>
                <a:cs typeface="Calibri"/>
              </a:rPr>
              <a:t>of</a:t>
            </a:r>
            <a:r>
              <a:rPr sz="1400" b="1" spc="75">
                <a:solidFill>
                  <a:srgbClr val="41180C"/>
                </a:solidFill>
                <a:latin typeface="Calibri"/>
                <a:cs typeface="Calibri"/>
              </a:rPr>
              <a:t> </a:t>
            </a:r>
            <a:r>
              <a:rPr sz="1400" b="1" spc="55">
                <a:solidFill>
                  <a:srgbClr val="41180C"/>
                </a:solidFill>
                <a:latin typeface="Calibri"/>
                <a:cs typeface="Calibri"/>
              </a:rPr>
              <a:t>$24.00</a:t>
            </a:r>
            <a:r>
              <a:rPr sz="1400" b="1" spc="75">
                <a:solidFill>
                  <a:srgbClr val="41180C"/>
                </a:solidFill>
                <a:latin typeface="Calibri"/>
                <a:cs typeface="Calibri"/>
              </a:rPr>
              <a:t> </a:t>
            </a:r>
            <a:r>
              <a:rPr sz="1400" b="1">
                <a:solidFill>
                  <a:srgbClr val="41180C"/>
                </a:solidFill>
                <a:latin typeface="Calibri"/>
                <a:cs typeface="Calibri"/>
              </a:rPr>
              <a:t>per</a:t>
            </a:r>
            <a:r>
              <a:rPr sz="1400" b="1" spc="75">
                <a:solidFill>
                  <a:srgbClr val="41180C"/>
                </a:solidFill>
                <a:latin typeface="Calibri"/>
                <a:cs typeface="Calibri"/>
              </a:rPr>
              <a:t> </a:t>
            </a:r>
            <a:r>
              <a:rPr sz="1400" b="1">
                <a:solidFill>
                  <a:srgbClr val="41180C"/>
                </a:solidFill>
                <a:latin typeface="Calibri"/>
                <a:cs typeface="Calibri"/>
              </a:rPr>
              <a:t>share,</a:t>
            </a:r>
            <a:r>
              <a:rPr sz="1400" b="1" spc="80">
                <a:solidFill>
                  <a:srgbClr val="41180C"/>
                </a:solidFill>
                <a:latin typeface="Calibri"/>
                <a:cs typeface="Calibri"/>
              </a:rPr>
              <a:t> </a:t>
            </a:r>
            <a:r>
              <a:rPr sz="1400">
                <a:solidFill>
                  <a:srgbClr val="41180C"/>
                </a:solidFill>
                <a:latin typeface="Calibri"/>
                <a:cs typeface="Calibri"/>
              </a:rPr>
              <a:t>consideration</a:t>
            </a:r>
            <a:r>
              <a:rPr sz="1400" spc="95">
                <a:solidFill>
                  <a:srgbClr val="41180C"/>
                </a:solidFill>
                <a:latin typeface="Calibri"/>
                <a:cs typeface="Calibri"/>
              </a:rPr>
              <a:t> </a:t>
            </a:r>
            <a:r>
              <a:rPr sz="1400">
                <a:solidFill>
                  <a:srgbClr val="41180C"/>
                </a:solidFill>
                <a:latin typeface="Calibri"/>
                <a:cs typeface="Calibri"/>
              </a:rPr>
              <a:t>up</a:t>
            </a:r>
            <a:r>
              <a:rPr sz="1400" spc="100">
                <a:solidFill>
                  <a:srgbClr val="41180C"/>
                </a:solidFill>
                <a:latin typeface="Calibri"/>
                <a:cs typeface="Calibri"/>
              </a:rPr>
              <a:t> </a:t>
            </a:r>
            <a:r>
              <a:rPr sz="1400">
                <a:solidFill>
                  <a:srgbClr val="41180C"/>
                </a:solidFill>
                <a:latin typeface="Calibri"/>
                <a:cs typeface="Calibri"/>
              </a:rPr>
              <a:t>to</a:t>
            </a:r>
            <a:r>
              <a:rPr sz="1400" spc="95">
                <a:solidFill>
                  <a:srgbClr val="41180C"/>
                </a:solidFill>
                <a:latin typeface="Calibri"/>
                <a:cs typeface="Calibri"/>
              </a:rPr>
              <a:t> </a:t>
            </a:r>
            <a:r>
              <a:rPr sz="1400" spc="-10">
                <a:solidFill>
                  <a:srgbClr val="41180C"/>
                </a:solidFill>
                <a:latin typeface="Calibri"/>
                <a:cs typeface="Calibri"/>
              </a:rPr>
              <a:t>$27.88</a:t>
            </a:r>
            <a:endParaRPr sz="1400">
              <a:latin typeface="Calibri"/>
              <a:cs typeface="Calibri"/>
            </a:endParaRPr>
          </a:p>
          <a:p>
            <a:pPr marL="347980" indent="-335280">
              <a:lnSpc>
                <a:spcPct val="100000"/>
              </a:lnSpc>
              <a:spcBef>
                <a:spcPts val="235"/>
              </a:spcBef>
              <a:buFont typeface="Arial"/>
              <a:buChar char="●"/>
              <a:tabLst>
                <a:tab pos="347980" algn="l"/>
              </a:tabLst>
            </a:pPr>
            <a:r>
              <a:rPr sz="1400" spc="50">
                <a:solidFill>
                  <a:srgbClr val="41180C"/>
                </a:solidFill>
                <a:latin typeface="Calibri"/>
                <a:cs typeface="Calibri"/>
              </a:rPr>
              <a:t>All</a:t>
            </a:r>
            <a:r>
              <a:rPr sz="1400" spc="125">
                <a:solidFill>
                  <a:srgbClr val="41180C"/>
                </a:solidFill>
                <a:latin typeface="Calibri"/>
                <a:cs typeface="Calibri"/>
              </a:rPr>
              <a:t> </a:t>
            </a:r>
            <a:r>
              <a:rPr sz="1400">
                <a:solidFill>
                  <a:srgbClr val="41180C"/>
                </a:solidFill>
                <a:latin typeface="Calibri"/>
                <a:cs typeface="Calibri"/>
              </a:rPr>
              <a:t>cash</a:t>
            </a:r>
            <a:r>
              <a:rPr sz="1400" spc="130">
                <a:solidFill>
                  <a:srgbClr val="41180C"/>
                </a:solidFill>
                <a:latin typeface="Calibri"/>
                <a:cs typeface="Calibri"/>
              </a:rPr>
              <a:t> </a:t>
            </a:r>
            <a:r>
              <a:rPr sz="1400">
                <a:solidFill>
                  <a:srgbClr val="41180C"/>
                </a:solidFill>
                <a:latin typeface="Calibri"/>
                <a:cs typeface="Calibri"/>
              </a:rPr>
              <a:t>offer</a:t>
            </a:r>
            <a:r>
              <a:rPr sz="1400" spc="130">
                <a:solidFill>
                  <a:srgbClr val="41180C"/>
                </a:solidFill>
                <a:latin typeface="Calibri"/>
                <a:cs typeface="Calibri"/>
              </a:rPr>
              <a:t> </a:t>
            </a:r>
            <a:r>
              <a:rPr sz="1400">
                <a:solidFill>
                  <a:srgbClr val="41180C"/>
                </a:solidFill>
                <a:latin typeface="Calibri"/>
                <a:cs typeface="Calibri"/>
              </a:rPr>
              <a:t>reﬂecting</a:t>
            </a:r>
            <a:r>
              <a:rPr sz="1400" spc="130">
                <a:solidFill>
                  <a:srgbClr val="41180C"/>
                </a:solidFill>
                <a:latin typeface="Calibri"/>
                <a:cs typeface="Calibri"/>
              </a:rPr>
              <a:t> </a:t>
            </a:r>
            <a:r>
              <a:rPr sz="1400">
                <a:solidFill>
                  <a:srgbClr val="41180C"/>
                </a:solidFill>
                <a:latin typeface="Calibri"/>
                <a:cs typeface="Calibri"/>
              </a:rPr>
              <a:t>a</a:t>
            </a:r>
            <a:r>
              <a:rPr sz="1400" spc="130">
                <a:solidFill>
                  <a:srgbClr val="41180C"/>
                </a:solidFill>
                <a:latin typeface="Calibri"/>
                <a:cs typeface="Calibri"/>
              </a:rPr>
              <a:t> </a:t>
            </a:r>
            <a:r>
              <a:rPr sz="1400">
                <a:solidFill>
                  <a:srgbClr val="41180C"/>
                </a:solidFill>
                <a:latin typeface="Calibri"/>
                <a:cs typeface="Calibri"/>
              </a:rPr>
              <a:t>total</a:t>
            </a:r>
            <a:r>
              <a:rPr sz="1400" spc="130">
                <a:solidFill>
                  <a:srgbClr val="41180C"/>
                </a:solidFill>
                <a:latin typeface="Calibri"/>
                <a:cs typeface="Calibri"/>
              </a:rPr>
              <a:t> </a:t>
            </a:r>
            <a:r>
              <a:rPr sz="1400">
                <a:solidFill>
                  <a:srgbClr val="41180C"/>
                </a:solidFill>
                <a:latin typeface="Calibri"/>
                <a:cs typeface="Calibri"/>
              </a:rPr>
              <a:t>equity</a:t>
            </a:r>
            <a:r>
              <a:rPr sz="1400" spc="55">
                <a:solidFill>
                  <a:srgbClr val="41180C"/>
                </a:solidFill>
                <a:latin typeface="Calibri"/>
                <a:cs typeface="Calibri"/>
              </a:rPr>
              <a:t> </a:t>
            </a:r>
            <a:r>
              <a:rPr sz="1400">
                <a:solidFill>
                  <a:srgbClr val="41180C"/>
                </a:solidFill>
                <a:latin typeface="Calibri"/>
                <a:cs typeface="Calibri"/>
              </a:rPr>
              <a:t>value</a:t>
            </a:r>
            <a:r>
              <a:rPr sz="1400" spc="130">
                <a:solidFill>
                  <a:srgbClr val="41180C"/>
                </a:solidFill>
                <a:latin typeface="Calibri"/>
                <a:cs typeface="Calibri"/>
              </a:rPr>
              <a:t> </a:t>
            </a:r>
            <a:r>
              <a:rPr sz="1400">
                <a:solidFill>
                  <a:srgbClr val="41180C"/>
                </a:solidFill>
                <a:latin typeface="Calibri"/>
                <a:cs typeface="Calibri"/>
              </a:rPr>
              <a:t>up</a:t>
            </a:r>
            <a:r>
              <a:rPr sz="1400" spc="130">
                <a:solidFill>
                  <a:srgbClr val="41180C"/>
                </a:solidFill>
                <a:latin typeface="Calibri"/>
                <a:cs typeface="Calibri"/>
              </a:rPr>
              <a:t> </a:t>
            </a:r>
            <a:r>
              <a:rPr sz="1400">
                <a:solidFill>
                  <a:srgbClr val="41180C"/>
                </a:solidFill>
                <a:latin typeface="Calibri"/>
                <a:cs typeface="Calibri"/>
              </a:rPr>
              <a:t>to</a:t>
            </a:r>
            <a:r>
              <a:rPr sz="1400" spc="125">
                <a:solidFill>
                  <a:srgbClr val="41180C"/>
                </a:solidFill>
                <a:latin typeface="Calibri"/>
                <a:cs typeface="Calibri"/>
              </a:rPr>
              <a:t> </a:t>
            </a:r>
            <a:r>
              <a:rPr sz="1400" spc="-10">
                <a:solidFill>
                  <a:srgbClr val="41180C"/>
                </a:solidFill>
                <a:latin typeface="Calibri"/>
                <a:cs typeface="Calibri"/>
              </a:rPr>
              <a:t>$3.15B</a:t>
            </a:r>
            <a:endParaRPr sz="1400">
              <a:latin typeface="Calibri"/>
              <a:cs typeface="Calibri"/>
            </a:endParaRPr>
          </a:p>
        </p:txBody>
      </p:sp>
      <p:sp>
        <p:nvSpPr>
          <p:cNvPr id="29" name="object 29"/>
          <p:cNvSpPr txBox="1"/>
          <p:nvPr/>
        </p:nvSpPr>
        <p:spPr>
          <a:xfrm>
            <a:off x="3176893" y="3139480"/>
            <a:ext cx="5255895" cy="512445"/>
          </a:xfrm>
          <a:prstGeom prst="rect">
            <a:avLst/>
          </a:prstGeom>
        </p:spPr>
        <p:txBody>
          <a:bodyPr vert="horz" wrap="square" lIns="0" tIns="42545" rIns="0" bIns="0" rtlCol="0">
            <a:normAutofit/>
          </a:bodyPr>
          <a:lstStyle/>
          <a:p>
            <a:pPr marL="347980" indent="-335280">
              <a:lnSpc>
                <a:spcPct val="100000"/>
              </a:lnSpc>
              <a:spcBef>
                <a:spcPts val="335"/>
              </a:spcBef>
              <a:buFont typeface="Arial"/>
              <a:buChar char="●"/>
              <a:tabLst>
                <a:tab pos="347980" algn="l"/>
              </a:tabLst>
            </a:pPr>
            <a:r>
              <a:rPr sz="1400" b="1" spc="-35">
                <a:solidFill>
                  <a:srgbClr val="41180C"/>
                </a:solidFill>
                <a:latin typeface="Calibri"/>
                <a:cs typeface="Calibri"/>
              </a:rPr>
              <a:t>We</a:t>
            </a:r>
            <a:r>
              <a:rPr sz="1400" b="1" spc="35">
                <a:solidFill>
                  <a:srgbClr val="41180C"/>
                </a:solidFill>
                <a:latin typeface="Calibri"/>
                <a:cs typeface="Calibri"/>
              </a:rPr>
              <a:t> </a:t>
            </a:r>
            <a:r>
              <a:rPr sz="1400" b="1">
                <a:solidFill>
                  <a:srgbClr val="41180C"/>
                </a:solidFill>
                <a:latin typeface="Calibri"/>
                <a:cs typeface="Calibri"/>
              </a:rPr>
              <a:t>recommend</a:t>
            </a:r>
            <a:r>
              <a:rPr sz="1400" b="1" spc="35">
                <a:solidFill>
                  <a:srgbClr val="41180C"/>
                </a:solidFill>
                <a:latin typeface="Calibri"/>
                <a:cs typeface="Calibri"/>
              </a:rPr>
              <a:t> </a:t>
            </a:r>
            <a:r>
              <a:rPr sz="1400" b="1">
                <a:solidFill>
                  <a:srgbClr val="41180C"/>
                </a:solidFill>
                <a:latin typeface="Calibri"/>
                <a:cs typeface="Calibri"/>
              </a:rPr>
              <a:t>execution</a:t>
            </a:r>
            <a:r>
              <a:rPr sz="1400" b="1" spc="35">
                <a:solidFill>
                  <a:srgbClr val="41180C"/>
                </a:solidFill>
                <a:latin typeface="Calibri"/>
                <a:cs typeface="Calibri"/>
              </a:rPr>
              <a:t> </a:t>
            </a:r>
            <a:r>
              <a:rPr sz="1400" b="1">
                <a:solidFill>
                  <a:srgbClr val="41180C"/>
                </a:solidFill>
                <a:latin typeface="Calibri"/>
                <a:cs typeface="Calibri"/>
              </a:rPr>
              <a:t>to</a:t>
            </a:r>
            <a:r>
              <a:rPr sz="1400" b="1" spc="35">
                <a:solidFill>
                  <a:srgbClr val="41180C"/>
                </a:solidFill>
                <a:latin typeface="Calibri"/>
                <a:cs typeface="Calibri"/>
              </a:rPr>
              <a:t> </a:t>
            </a:r>
            <a:r>
              <a:rPr sz="1400" b="1">
                <a:solidFill>
                  <a:srgbClr val="41180C"/>
                </a:solidFill>
                <a:latin typeface="Calibri"/>
                <a:cs typeface="Calibri"/>
              </a:rPr>
              <a:t>occur</a:t>
            </a:r>
            <a:r>
              <a:rPr sz="1400" b="1" spc="35">
                <a:solidFill>
                  <a:srgbClr val="41180C"/>
                </a:solidFill>
                <a:latin typeface="Calibri"/>
                <a:cs typeface="Calibri"/>
              </a:rPr>
              <a:t> </a:t>
            </a:r>
            <a:r>
              <a:rPr sz="1400" b="1">
                <a:solidFill>
                  <a:srgbClr val="41180C"/>
                </a:solidFill>
                <a:latin typeface="Calibri"/>
                <a:cs typeface="Calibri"/>
              </a:rPr>
              <a:t>early</a:t>
            </a:r>
            <a:r>
              <a:rPr sz="1400" b="1" spc="-15">
                <a:solidFill>
                  <a:srgbClr val="41180C"/>
                </a:solidFill>
                <a:latin typeface="Calibri"/>
                <a:cs typeface="Calibri"/>
              </a:rPr>
              <a:t> </a:t>
            </a:r>
            <a:r>
              <a:rPr sz="1400" b="1">
                <a:solidFill>
                  <a:srgbClr val="41180C"/>
                </a:solidFill>
                <a:latin typeface="Calibri"/>
                <a:cs typeface="Calibri"/>
              </a:rPr>
              <a:t>to</a:t>
            </a:r>
            <a:r>
              <a:rPr sz="1400" b="1" spc="40">
                <a:solidFill>
                  <a:srgbClr val="41180C"/>
                </a:solidFill>
                <a:latin typeface="Calibri"/>
                <a:cs typeface="Calibri"/>
              </a:rPr>
              <a:t> </a:t>
            </a:r>
            <a:r>
              <a:rPr sz="1400" b="1">
                <a:solidFill>
                  <a:srgbClr val="41180C"/>
                </a:solidFill>
                <a:latin typeface="Calibri"/>
                <a:cs typeface="Calibri"/>
              </a:rPr>
              <a:t>mid</a:t>
            </a:r>
            <a:r>
              <a:rPr sz="1400" b="1" spc="35">
                <a:solidFill>
                  <a:srgbClr val="41180C"/>
                </a:solidFill>
                <a:latin typeface="Calibri"/>
                <a:cs typeface="Calibri"/>
              </a:rPr>
              <a:t> </a:t>
            </a:r>
            <a:r>
              <a:rPr sz="1400" b="1" spc="55">
                <a:solidFill>
                  <a:srgbClr val="41180C"/>
                </a:solidFill>
                <a:latin typeface="Calibri"/>
                <a:cs typeface="Calibri"/>
              </a:rPr>
              <a:t>2025</a:t>
            </a:r>
            <a:endParaRPr sz="1400">
              <a:latin typeface="Calibri"/>
              <a:cs typeface="Calibri"/>
            </a:endParaRPr>
          </a:p>
          <a:p>
            <a:pPr marL="347980" indent="-335280">
              <a:lnSpc>
                <a:spcPct val="100000"/>
              </a:lnSpc>
              <a:spcBef>
                <a:spcPts val="235"/>
              </a:spcBef>
              <a:buFont typeface="Arial"/>
              <a:buChar char="●"/>
              <a:tabLst>
                <a:tab pos="347980" algn="l"/>
              </a:tabLst>
            </a:pPr>
            <a:r>
              <a:rPr sz="1400">
                <a:solidFill>
                  <a:srgbClr val="41180C"/>
                </a:solidFill>
                <a:latin typeface="Calibri"/>
                <a:cs typeface="Calibri"/>
              </a:rPr>
              <a:t>Current</a:t>
            </a:r>
            <a:r>
              <a:rPr sz="1400" spc="135">
                <a:solidFill>
                  <a:srgbClr val="41180C"/>
                </a:solidFill>
                <a:latin typeface="Calibri"/>
                <a:cs typeface="Calibri"/>
              </a:rPr>
              <a:t> </a:t>
            </a:r>
            <a:r>
              <a:rPr sz="1400">
                <a:solidFill>
                  <a:srgbClr val="41180C"/>
                </a:solidFill>
                <a:latin typeface="Calibri"/>
                <a:cs typeface="Calibri"/>
              </a:rPr>
              <a:t>market</a:t>
            </a:r>
            <a:r>
              <a:rPr sz="1400" spc="140">
                <a:solidFill>
                  <a:srgbClr val="41180C"/>
                </a:solidFill>
                <a:latin typeface="Calibri"/>
                <a:cs typeface="Calibri"/>
              </a:rPr>
              <a:t> </a:t>
            </a:r>
            <a:r>
              <a:rPr sz="1400">
                <a:solidFill>
                  <a:srgbClr val="41180C"/>
                </a:solidFill>
                <a:latin typeface="Calibri"/>
                <a:cs typeface="Calibri"/>
              </a:rPr>
              <a:t>conditions</a:t>
            </a:r>
            <a:r>
              <a:rPr sz="1400" spc="140">
                <a:solidFill>
                  <a:srgbClr val="41180C"/>
                </a:solidFill>
                <a:latin typeface="Calibri"/>
                <a:cs typeface="Calibri"/>
              </a:rPr>
              <a:t> </a:t>
            </a:r>
            <a:r>
              <a:rPr sz="1400">
                <a:solidFill>
                  <a:srgbClr val="41180C"/>
                </a:solidFill>
                <a:latin typeface="Calibri"/>
                <a:cs typeface="Calibri"/>
              </a:rPr>
              <a:t>are</a:t>
            </a:r>
            <a:r>
              <a:rPr sz="1400" spc="135">
                <a:solidFill>
                  <a:srgbClr val="41180C"/>
                </a:solidFill>
                <a:latin typeface="Calibri"/>
                <a:cs typeface="Calibri"/>
              </a:rPr>
              <a:t> </a:t>
            </a:r>
            <a:r>
              <a:rPr sz="1400">
                <a:solidFill>
                  <a:srgbClr val="41180C"/>
                </a:solidFill>
                <a:latin typeface="Calibri"/>
                <a:cs typeface="Calibri"/>
              </a:rPr>
              <a:t>not</a:t>
            </a:r>
            <a:r>
              <a:rPr sz="1400" spc="140">
                <a:solidFill>
                  <a:srgbClr val="41180C"/>
                </a:solidFill>
                <a:latin typeface="Calibri"/>
                <a:cs typeface="Calibri"/>
              </a:rPr>
              <a:t> </a:t>
            </a:r>
            <a:r>
              <a:rPr sz="1400">
                <a:solidFill>
                  <a:srgbClr val="41180C"/>
                </a:solidFill>
                <a:latin typeface="Calibri"/>
                <a:cs typeface="Calibri"/>
              </a:rPr>
              <a:t>conducive</a:t>
            </a:r>
            <a:r>
              <a:rPr sz="1400" spc="135">
                <a:solidFill>
                  <a:srgbClr val="41180C"/>
                </a:solidFill>
                <a:latin typeface="Calibri"/>
                <a:cs typeface="Calibri"/>
              </a:rPr>
              <a:t> </a:t>
            </a:r>
            <a:r>
              <a:rPr sz="1400">
                <a:solidFill>
                  <a:srgbClr val="41180C"/>
                </a:solidFill>
                <a:latin typeface="Calibri"/>
                <a:cs typeface="Calibri"/>
              </a:rPr>
              <a:t>to</a:t>
            </a:r>
            <a:r>
              <a:rPr sz="1400" spc="140">
                <a:solidFill>
                  <a:srgbClr val="41180C"/>
                </a:solidFill>
                <a:latin typeface="Calibri"/>
                <a:cs typeface="Calibri"/>
              </a:rPr>
              <a:t> </a:t>
            </a:r>
            <a:r>
              <a:rPr sz="1400">
                <a:solidFill>
                  <a:srgbClr val="41180C"/>
                </a:solidFill>
                <a:latin typeface="Calibri"/>
                <a:cs typeface="Calibri"/>
              </a:rPr>
              <a:t>debt-heavy</a:t>
            </a:r>
            <a:r>
              <a:rPr sz="1400" spc="80">
                <a:solidFill>
                  <a:srgbClr val="41180C"/>
                </a:solidFill>
                <a:latin typeface="Calibri"/>
                <a:cs typeface="Calibri"/>
              </a:rPr>
              <a:t> </a:t>
            </a:r>
            <a:r>
              <a:rPr sz="1400" spc="-25">
                <a:solidFill>
                  <a:srgbClr val="41180C"/>
                </a:solidFill>
                <a:latin typeface="Calibri"/>
                <a:cs typeface="Calibri"/>
              </a:rPr>
              <a:t>M&amp;A</a:t>
            </a:r>
            <a:endParaRPr sz="1400">
              <a:latin typeface="Calibri"/>
              <a:cs typeface="Calibri"/>
            </a:endParaRPr>
          </a:p>
        </p:txBody>
      </p:sp>
      <p:sp>
        <p:nvSpPr>
          <p:cNvPr id="30" name="object 30"/>
          <p:cNvSpPr txBox="1"/>
          <p:nvPr/>
        </p:nvSpPr>
        <p:spPr>
          <a:xfrm>
            <a:off x="3176893" y="4200155"/>
            <a:ext cx="5182870" cy="512445"/>
          </a:xfrm>
          <a:prstGeom prst="rect">
            <a:avLst/>
          </a:prstGeom>
        </p:spPr>
        <p:txBody>
          <a:bodyPr vert="horz" wrap="square" lIns="0" tIns="42545" rIns="0" bIns="0" rtlCol="0">
            <a:normAutofit/>
          </a:bodyPr>
          <a:lstStyle/>
          <a:p>
            <a:pPr marL="347980" indent="-335280">
              <a:lnSpc>
                <a:spcPct val="100000"/>
              </a:lnSpc>
              <a:spcBef>
                <a:spcPts val="335"/>
              </a:spcBef>
              <a:buFont typeface="Arial"/>
              <a:buChar char="●"/>
              <a:tabLst>
                <a:tab pos="347980" algn="l"/>
              </a:tabLst>
            </a:pPr>
            <a:r>
              <a:rPr sz="1400">
                <a:solidFill>
                  <a:srgbClr val="41180C"/>
                </a:solidFill>
                <a:latin typeface="Calibri"/>
                <a:cs typeface="Calibri"/>
              </a:rPr>
              <a:t>Salad chain offers technological advancements and automation</a:t>
            </a:r>
            <a:endParaRPr sz="1400">
              <a:latin typeface="Calibri"/>
              <a:cs typeface="Calibri"/>
            </a:endParaRPr>
          </a:p>
          <a:p>
            <a:pPr marL="347980" indent="-335280">
              <a:lnSpc>
                <a:spcPct val="100000"/>
              </a:lnSpc>
              <a:spcBef>
                <a:spcPts val="235"/>
              </a:spcBef>
              <a:buFont typeface="Arial"/>
              <a:buChar char="●"/>
              <a:tabLst>
                <a:tab pos="347980" algn="l"/>
              </a:tabLst>
            </a:pPr>
            <a:r>
              <a:rPr sz="1400">
                <a:solidFill>
                  <a:srgbClr val="41180C"/>
                </a:solidFill>
                <a:latin typeface="Calibri"/>
                <a:cs typeface="Calibri"/>
              </a:rPr>
              <a:t>The</a:t>
            </a:r>
            <a:r>
              <a:rPr sz="1400" spc="140">
                <a:solidFill>
                  <a:srgbClr val="41180C"/>
                </a:solidFill>
                <a:latin typeface="Calibri"/>
                <a:cs typeface="Calibri"/>
              </a:rPr>
              <a:t> </a:t>
            </a:r>
            <a:r>
              <a:rPr sz="1400">
                <a:solidFill>
                  <a:srgbClr val="41180C"/>
                </a:solidFill>
                <a:latin typeface="Calibri"/>
                <a:cs typeface="Calibri"/>
              </a:rPr>
              <a:t>current</a:t>
            </a:r>
            <a:r>
              <a:rPr sz="1400" spc="145">
                <a:solidFill>
                  <a:srgbClr val="41180C"/>
                </a:solidFill>
                <a:latin typeface="Calibri"/>
                <a:cs typeface="Calibri"/>
              </a:rPr>
              <a:t> </a:t>
            </a:r>
            <a:r>
              <a:rPr sz="1400">
                <a:solidFill>
                  <a:srgbClr val="41180C"/>
                </a:solidFill>
                <a:latin typeface="Calibri"/>
                <a:cs typeface="Calibri"/>
              </a:rPr>
              <a:t>deal</a:t>
            </a:r>
            <a:r>
              <a:rPr sz="1400" spc="145">
                <a:solidFill>
                  <a:srgbClr val="41180C"/>
                </a:solidFill>
                <a:latin typeface="Calibri"/>
                <a:cs typeface="Calibri"/>
              </a:rPr>
              <a:t> </a:t>
            </a:r>
            <a:r>
              <a:rPr sz="1400">
                <a:solidFill>
                  <a:srgbClr val="41180C"/>
                </a:solidFill>
                <a:latin typeface="Calibri"/>
                <a:cs typeface="Calibri"/>
              </a:rPr>
              <a:t>structure</a:t>
            </a:r>
            <a:r>
              <a:rPr sz="1400" spc="145">
                <a:solidFill>
                  <a:srgbClr val="41180C"/>
                </a:solidFill>
                <a:latin typeface="Calibri"/>
                <a:cs typeface="Calibri"/>
              </a:rPr>
              <a:t> </a:t>
            </a:r>
            <a:r>
              <a:rPr sz="1400">
                <a:solidFill>
                  <a:srgbClr val="41180C"/>
                </a:solidFill>
                <a:latin typeface="Calibri"/>
                <a:cs typeface="Calibri"/>
              </a:rPr>
              <a:t>is</a:t>
            </a:r>
            <a:r>
              <a:rPr sz="1400" spc="145">
                <a:solidFill>
                  <a:srgbClr val="41180C"/>
                </a:solidFill>
                <a:latin typeface="Calibri"/>
                <a:cs typeface="Calibri"/>
              </a:rPr>
              <a:t> </a:t>
            </a:r>
            <a:r>
              <a:rPr sz="1400">
                <a:solidFill>
                  <a:srgbClr val="41180C"/>
                </a:solidFill>
                <a:latin typeface="Calibri"/>
                <a:cs typeface="Calibri"/>
              </a:rPr>
              <a:t>accretive</a:t>
            </a:r>
            <a:r>
              <a:rPr sz="1400" spc="145">
                <a:solidFill>
                  <a:srgbClr val="41180C"/>
                </a:solidFill>
                <a:latin typeface="Calibri"/>
                <a:cs typeface="Calibri"/>
              </a:rPr>
              <a:t> </a:t>
            </a:r>
            <a:r>
              <a:rPr sz="1400">
                <a:solidFill>
                  <a:srgbClr val="41180C"/>
                </a:solidFill>
                <a:latin typeface="Calibri"/>
                <a:cs typeface="Calibri"/>
              </a:rPr>
              <a:t>by</a:t>
            </a:r>
            <a:r>
              <a:rPr sz="1400" spc="80">
                <a:solidFill>
                  <a:srgbClr val="41180C"/>
                </a:solidFill>
                <a:latin typeface="Calibri"/>
                <a:cs typeface="Calibri"/>
              </a:rPr>
              <a:t> </a:t>
            </a:r>
            <a:r>
              <a:rPr sz="1400">
                <a:solidFill>
                  <a:srgbClr val="41180C"/>
                </a:solidFill>
                <a:latin typeface="Calibri"/>
                <a:cs typeface="Calibri"/>
              </a:rPr>
              <a:t>10.28%</a:t>
            </a:r>
            <a:r>
              <a:rPr sz="1400" spc="145">
                <a:solidFill>
                  <a:srgbClr val="41180C"/>
                </a:solidFill>
                <a:latin typeface="Calibri"/>
                <a:cs typeface="Calibri"/>
              </a:rPr>
              <a:t> </a:t>
            </a:r>
            <a:r>
              <a:rPr sz="1400">
                <a:solidFill>
                  <a:srgbClr val="41180C"/>
                </a:solidFill>
                <a:latin typeface="Calibri"/>
                <a:cs typeface="Calibri"/>
              </a:rPr>
              <a:t>after</a:t>
            </a:r>
            <a:r>
              <a:rPr sz="1400" spc="145">
                <a:solidFill>
                  <a:srgbClr val="41180C"/>
                </a:solidFill>
                <a:latin typeface="Calibri"/>
                <a:cs typeface="Calibri"/>
              </a:rPr>
              <a:t> </a:t>
            </a:r>
            <a:r>
              <a:rPr sz="1400">
                <a:solidFill>
                  <a:srgbClr val="41180C"/>
                </a:solidFill>
                <a:latin typeface="Calibri"/>
                <a:cs typeface="Calibri"/>
              </a:rPr>
              <a:t>3</a:t>
            </a:r>
            <a:r>
              <a:rPr sz="1400" spc="120">
                <a:solidFill>
                  <a:srgbClr val="41180C"/>
                </a:solidFill>
                <a:latin typeface="Calibri"/>
                <a:cs typeface="Calibri"/>
              </a:rPr>
              <a:t> </a:t>
            </a:r>
            <a:r>
              <a:rPr sz="1400" spc="-10">
                <a:solidFill>
                  <a:srgbClr val="41180C"/>
                </a:solidFill>
                <a:latin typeface="Calibri"/>
                <a:cs typeface="Calibri"/>
              </a:rPr>
              <a:t>years</a:t>
            </a:r>
            <a:endParaRPr sz="1400">
              <a:latin typeface="Calibri"/>
              <a:cs typeface="Calibri"/>
            </a:endParaRPr>
          </a:p>
        </p:txBody>
      </p:sp>
      <p:sp>
        <p:nvSpPr>
          <p:cNvPr id="31" name="object 31"/>
          <p:cNvSpPr txBox="1"/>
          <p:nvPr/>
        </p:nvSpPr>
        <p:spPr>
          <a:xfrm>
            <a:off x="3176893" y="5275755"/>
            <a:ext cx="5348605" cy="512445"/>
          </a:xfrm>
          <a:prstGeom prst="rect">
            <a:avLst/>
          </a:prstGeom>
        </p:spPr>
        <p:txBody>
          <a:bodyPr vert="horz" wrap="square" lIns="0" tIns="42545" rIns="0" bIns="0" rtlCol="0">
            <a:normAutofit/>
          </a:bodyPr>
          <a:lstStyle/>
          <a:p>
            <a:pPr marL="347980" indent="-335280">
              <a:lnSpc>
                <a:spcPct val="100000"/>
              </a:lnSpc>
              <a:spcBef>
                <a:spcPts val="335"/>
              </a:spcBef>
              <a:buFont typeface="Arial"/>
              <a:buChar char="●"/>
              <a:tabLst>
                <a:tab pos="347980" algn="l"/>
              </a:tabLst>
            </a:pPr>
            <a:r>
              <a:rPr sz="1400">
                <a:solidFill>
                  <a:srgbClr val="41180C"/>
                </a:solidFill>
                <a:latin typeface="Calibri"/>
                <a:cs typeface="Calibri"/>
              </a:rPr>
              <a:t>Salad chain is offered up to a 37% premium on their current price</a:t>
            </a:r>
            <a:endParaRPr sz="1400">
              <a:latin typeface="Calibri"/>
              <a:cs typeface="Calibri"/>
            </a:endParaRPr>
          </a:p>
          <a:p>
            <a:pPr marL="347980" indent="-335280">
              <a:lnSpc>
                <a:spcPct val="100000"/>
              </a:lnSpc>
              <a:spcBef>
                <a:spcPts val="235"/>
              </a:spcBef>
              <a:buFont typeface="Arial"/>
              <a:buChar char="●"/>
              <a:tabLst>
                <a:tab pos="347980" algn="l"/>
              </a:tabLst>
            </a:pPr>
            <a:r>
              <a:rPr sz="1400" b="1">
                <a:solidFill>
                  <a:srgbClr val="41180C"/>
                </a:solidFill>
                <a:latin typeface="Calibri"/>
                <a:cs typeface="Calibri"/>
              </a:rPr>
              <a:t>Supply</a:t>
            </a:r>
            <a:r>
              <a:rPr sz="1400" b="1" spc="65">
                <a:solidFill>
                  <a:srgbClr val="41180C"/>
                </a:solidFill>
                <a:latin typeface="Calibri"/>
                <a:cs typeface="Calibri"/>
              </a:rPr>
              <a:t> </a:t>
            </a:r>
            <a:r>
              <a:rPr sz="1400" b="1">
                <a:solidFill>
                  <a:srgbClr val="41180C"/>
                </a:solidFill>
                <a:latin typeface="Calibri"/>
                <a:cs typeface="Calibri"/>
              </a:rPr>
              <a:t>chain</a:t>
            </a:r>
            <a:r>
              <a:rPr sz="1400" b="1" spc="130">
                <a:solidFill>
                  <a:srgbClr val="41180C"/>
                </a:solidFill>
                <a:latin typeface="Calibri"/>
                <a:cs typeface="Calibri"/>
              </a:rPr>
              <a:t> </a:t>
            </a:r>
            <a:r>
              <a:rPr sz="1400" b="1">
                <a:solidFill>
                  <a:srgbClr val="41180C"/>
                </a:solidFill>
                <a:latin typeface="Calibri"/>
                <a:cs typeface="Calibri"/>
              </a:rPr>
              <a:t>and</a:t>
            </a:r>
            <a:r>
              <a:rPr sz="1400" b="1" spc="135">
                <a:solidFill>
                  <a:srgbClr val="41180C"/>
                </a:solidFill>
                <a:latin typeface="Calibri"/>
                <a:cs typeface="Calibri"/>
              </a:rPr>
              <a:t> </a:t>
            </a:r>
            <a:r>
              <a:rPr sz="1400" b="1">
                <a:solidFill>
                  <a:srgbClr val="41180C"/>
                </a:solidFill>
                <a:latin typeface="Calibri"/>
                <a:cs typeface="Calibri"/>
              </a:rPr>
              <a:t>corporate</a:t>
            </a:r>
            <a:r>
              <a:rPr sz="1400" b="1" spc="130">
                <a:solidFill>
                  <a:srgbClr val="41180C"/>
                </a:solidFill>
                <a:latin typeface="Calibri"/>
                <a:cs typeface="Calibri"/>
              </a:rPr>
              <a:t> </a:t>
            </a:r>
            <a:r>
              <a:rPr sz="1400" b="1">
                <a:solidFill>
                  <a:srgbClr val="41180C"/>
                </a:solidFill>
                <a:latin typeface="Calibri"/>
                <a:cs typeface="Calibri"/>
              </a:rPr>
              <a:t>integration</a:t>
            </a:r>
            <a:r>
              <a:rPr sz="1400" b="1" spc="140">
                <a:solidFill>
                  <a:srgbClr val="41180C"/>
                </a:solidFill>
                <a:latin typeface="Calibri"/>
                <a:cs typeface="Calibri"/>
              </a:rPr>
              <a:t> </a:t>
            </a:r>
            <a:r>
              <a:rPr sz="1400">
                <a:solidFill>
                  <a:srgbClr val="41180C"/>
                </a:solidFill>
                <a:latin typeface="Calibri"/>
                <a:cs typeface="Calibri"/>
              </a:rPr>
              <a:t>with</a:t>
            </a:r>
            <a:r>
              <a:rPr sz="1400" spc="155">
                <a:solidFill>
                  <a:srgbClr val="41180C"/>
                </a:solidFill>
                <a:latin typeface="Calibri"/>
                <a:cs typeface="Calibri"/>
              </a:rPr>
              <a:t> </a:t>
            </a:r>
            <a:r>
              <a:rPr sz="1400">
                <a:solidFill>
                  <a:srgbClr val="41180C"/>
                </a:solidFill>
                <a:latin typeface="Calibri"/>
                <a:cs typeface="Calibri"/>
              </a:rPr>
              <a:t>an</a:t>
            </a:r>
            <a:r>
              <a:rPr sz="1400" spc="160">
                <a:solidFill>
                  <a:srgbClr val="41180C"/>
                </a:solidFill>
                <a:latin typeface="Calibri"/>
                <a:cs typeface="Calibri"/>
              </a:rPr>
              <a:t> </a:t>
            </a:r>
            <a:r>
              <a:rPr sz="1400">
                <a:solidFill>
                  <a:srgbClr val="41180C"/>
                </a:solidFill>
                <a:latin typeface="Calibri"/>
                <a:cs typeface="Calibri"/>
              </a:rPr>
              <a:t>established</a:t>
            </a:r>
            <a:r>
              <a:rPr sz="1400" spc="155">
                <a:solidFill>
                  <a:srgbClr val="41180C"/>
                </a:solidFill>
                <a:latin typeface="Calibri"/>
                <a:cs typeface="Calibri"/>
              </a:rPr>
              <a:t> </a:t>
            </a:r>
            <a:r>
              <a:rPr sz="1400" spc="-25">
                <a:solidFill>
                  <a:srgbClr val="41180C"/>
                </a:solidFill>
                <a:latin typeface="Calibri"/>
                <a:cs typeface="Calibri"/>
              </a:rPr>
              <a:t>ﬁrm</a:t>
            </a:r>
            <a:endParaRPr sz="140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custGeom>
            <a:avLst/>
            <a:gdLst/>
            <a:ahLst/>
            <a:cxnLst/>
            <a:rect l="l" t="t" r="r" b="b"/>
            <a:pathLst>
              <a:path w="9144000" h="6858000">
                <a:moveTo>
                  <a:pt x="9143999" y="6857999"/>
                </a:moveTo>
                <a:lnTo>
                  <a:pt x="0" y="6857999"/>
                </a:lnTo>
                <a:lnTo>
                  <a:pt x="0" y="0"/>
                </a:lnTo>
                <a:lnTo>
                  <a:pt x="9143999" y="0"/>
                </a:lnTo>
                <a:lnTo>
                  <a:pt x="9143999" y="6857999"/>
                </a:lnTo>
                <a:close/>
              </a:path>
            </a:pathLst>
          </a:custGeom>
          <a:solidFill>
            <a:srgbClr val="751111"/>
          </a:solidFill>
        </p:spPr>
        <p:txBody>
          <a:bodyPr wrap="square" lIns="0" tIns="0" rIns="0" bIns="0" rtlCol="0"/>
          <a:lstStyle/>
          <a:p>
            <a:endParaRPr/>
          </a:p>
        </p:txBody>
      </p:sp>
      <p:sp>
        <p:nvSpPr>
          <p:cNvPr id="3" name="object 3"/>
          <p:cNvSpPr txBox="1"/>
          <p:nvPr/>
        </p:nvSpPr>
        <p:spPr>
          <a:xfrm>
            <a:off x="4533379" y="6531804"/>
            <a:ext cx="77470" cy="152400"/>
          </a:xfrm>
          <a:prstGeom prst="rect">
            <a:avLst/>
          </a:prstGeom>
        </p:spPr>
        <p:txBody>
          <a:bodyPr vert="horz" wrap="square" lIns="0" tIns="0" rIns="0" bIns="0" rtlCol="0">
            <a:normAutofit/>
          </a:bodyPr>
          <a:lstStyle/>
          <a:p>
            <a:pPr>
              <a:lnSpc>
                <a:spcPts val="1140"/>
              </a:lnSpc>
            </a:pPr>
            <a:r>
              <a:rPr sz="1200" b="1" spc="-60">
                <a:solidFill>
                  <a:srgbClr val="4C144C"/>
                </a:solidFill>
                <a:latin typeface="Calibri"/>
                <a:cs typeface="Calibri"/>
              </a:rPr>
              <a:t>5</a:t>
            </a:r>
            <a:endParaRPr sz="1200">
              <a:latin typeface="Calibri"/>
              <a:cs typeface="Calibri"/>
            </a:endParaRPr>
          </a:p>
        </p:txBody>
      </p:sp>
      <p:pic>
        <p:nvPicPr>
          <p:cNvPr id="4" name="object 4"/>
          <p:cNvPicPr/>
          <p:nvPr/>
        </p:nvPicPr>
        <p:blipFill>
          <a:blip r:embed="rId2" cstate="print"/>
          <a:stretch>
            <a:fillRect/>
          </a:stretch>
        </p:blipFill>
        <p:spPr>
          <a:xfrm>
            <a:off x="7097449" y="6406874"/>
            <a:ext cx="1848725" cy="365750"/>
          </a:xfrm>
          <a:prstGeom prst="rect">
            <a:avLst/>
          </a:prstGeom>
        </p:spPr>
      </p:pic>
      <p:grpSp>
        <p:nvGrpSpPr>
          <p:cNvPr id="5" name="object 5"/>
          <p:cNvGrpSpPr/>
          <p:nvPr/>
        </p:nvGrpSpPr>
        <p:grpSpPr>
          <a:xfrm>
            <a:off x="0" y="0"/>
            <a:ext cx="9144000" cy="795020"/>
            <a:chOff x="0" y="0"/>
            <a:chExt cx="9144000" cy="795020"/>
          </a:xfrm>
        </p:grpSpPr>
        <p:pic>
          <p:nvPicPr>
            <p:cNvPr id="6" name="object 6"/>
            <p:cNvPicPr/>
            <p:nvPr/>
          </p:nvPicPr>
          <p:blipFill>
            <a:blip r:embed="rId3" cstate="print"/>
            <a:stretch>
              <a:fillRect/>
            </a:stretch>
          </p:blipFill>
          <p:spPr>
            <a:xfrm>
              <a:off x="7142491" y="126124"/>
              <a:ext cx="1853337" cy="274199"/>
            </a:xfrm>
            <a:prstGeom prst="rect">
              <a:avLst/>
            </a:prstGeom>
          </p:spPr>
        </p:pic>
        <p:sp>
          <p:nvSpPr>
            <p:cNvPr id="7" name="object 7"/>
            <p:cNvSpPr/>
            <p:nvPr/>
          </p:nvSpPr>
          <p:spPr>
            <a:xfrm>
              <a:off x="0" y="0"/>
              <a:ext cx="9144000" cy="789940"/>
            </a:xfrm>
            <a:custGeom>
              <a:avLst/>
              <a:gdLst/>
              <a:ahLst/>
              <a:cxnLst/>
              <a:rect l="l" t="t" r="r" b="b"/>
              <a:pathLst>
                <a:path w="9144000" h="789940">
                  <a:moveTo>
                    <a:pt x="9143999" y="789824"/>
                  </a:moveTo>
                  <a:lnTo>
                    <a:pt x="0" y="789824"/>
                  </a:lnTo>
                  <a:lnTo>
                    <a:pt x="0" y="0"/>
                  </a:lnTo>
                  <a:lnTo>
                    <a:pt x="9143999" y="0"/>
                  </a:lnTo>
                  <a:lnTo>
                    <a:pt x="9143999" y="789824"/>
                  </a:lnTo>
                  <a:close/>
                </a:path>
              </a:pathLst>
            </a:custGeom>
            <a:solidFill>
              <a:srgbClr val="751111"/>
            </a:solidFill>
          </p:spPr>
          <p:txBody>
            <a:bodyPr wrap="square" lIns="0" tIns="0" rIns="0" bIns="0" rtlCol="0"/>
            <a:lstStyle/>
            <a:p>
              <a:endParaRPr/>
            </a:p>
          </p:txBody>
        </p:sp>
        <p:sp>
          <p:nvSpPr>
            <p:cNvPr id="8" name="object 8"/>
            <p:cNvSpPr/>
            <p:nvPr/>
          </p:nvSpPr>
          <p:spPr>
            <a:xfrm>
              <a:off x="0" y="789824"/>
              <a:ext cx="9144000" cy="0"/>
            </a:xfrm>
            <a:custGeom>
              <a:avLst/>
              <a:gdLst/>
              <a:ahLst/>
              <a:cxnLst/>
              <a:rect l="l" t="t" r="r" b="b"/>
              <a:pathLst>
                <a:path w="9144000">
                  <a:moveTo>
                    <a:pt x="9143999" y="0"/>
                  </a:moveTo>
                  <a:lnTo>
                    <a:pt x="0" y="0"/>
                  </a:lnTo>
                </a:path>
              </a:pathLst>
            </a:custGeom>
            <a:ln w="9524">
              <a:solidFill>
                <a:srgbClr val="FFFFFF"/>
              </a:solidFill>
            </a:ln>
          </p:spPr>
          <p:txBody>
            <a:bodyPr wrap="square" lIns="0" tIns="0" rIns="0" bIns="0" rtlCol="0"/>
            <a:lstStyle/>
            <a:p>
              <a:endParaRPr/>
            </a:p>
          </p:txBody>
        </p:sp>
      </p:grpSp>
      <p:sp>
        <p:nvSpPr>
          <p:cNvPr id="9" name="object 9" descr="$PPTXTitle"/>
          <p:cNvSpPr txBox="1">
            <a:spLocks noGrp="1"/>
          </p:cNvSpPr>
          <p:nvPr>
            <p:ph type="title"/>
          </p:nvPr>
        </p:nvSpPr>
        <p:spPr>
          <a:xfrm>
            <a:off x="594360" y="1371600"/>
            <a:ext cx="7680960" cy="4389120"/>
          </a:xfrm>
          <a:prstGeom prst="rect">
            <a:avLst/>
          </a:prstGeom>
        </p:spPr>
        <p:txBody>
          <a:bodyPr vert="horz" wrap="square" lIns="0" tIns="0" rIns="0" bIns="0" rtlCol="0">
            <a:normAutofit/>
          </a:bodyPr>
          <a:lstStyle/>
          <a:p>
            <a:pPr>
              <a:buNone/>
              <a:spcAft>
                <a:spcPts val="900"/>
              </a:spcAft>
            </a:pPr>
            <a:r>
              <a:rPr sz="1600" b="0">
                <a:solidFill>
                  <a:srgbClr val="ECDDD8"/>
                </a:solidFill>
                <a:latin typeface="Arial"/>
              </a:rPr>
              <a:t>I.  Transaction Highlights</a:t>
            </a:r>
          </a:p>
          <a:p>
            <a:pPr>
              <a:buNone/>
              <a:spcAft>
                <a:spcPts val="900"/>
              </a:spcAft>
            </a:pPr>
            <a:r>
              <a:rPr sz="2000" b="1">
                <a:solidFill>
                  <a:srgbClr val="FFFFFF"/>
                </a:solidFill>
                <a:latin typeface="Arial"/>
              </a:rPr>
              <a:t>II.  Company Backgrounds</a:t>
            </a:r>
          </a:p>
          <a:p>
            <a:pPr>
              <a:buNone/>
              <a:spcAft>
                <a:spcPts val="900"/>
              </a:spcAft>
            </a:pPr>
            <a:r>
              <a:rPr sz="1600" b="0">
                <a:solidFill>
                  <a:srgbClr val="ECDDD8"/>
                </a:solidFill>
                <a:latin typeface="Arial"/>
              </a:rPr>
              <a:t>III.  Strategic Rationale</a:t>
            </a:r>
          </a:p>
          <a:p>
            <a:pPr>
              <a:buNone/>
              <a:spcAft>
                <a:spcPts val="900"/>
              </a:spcAft>
            </a:pPr>
            <a:r>
              <a:rPr sz="1600" b="0">
                <a:solidFill>
                  <a:srgbClr val="ECDDD8"/>
                </a:solidFill>
                <a:latin typeface="Arial"/>
              </a:rPr>
              <a:t>IV.  Value Creation</a:t>
            </a:r>
          </a:p>
          <a:p>
            <a:pPr>
              <a:buNone/>
              <a:spcAft>
                <a:spcPts val="900"/>
              </a:spcAft>
            </a:pPr>
            <a:r>
              <a:rPr sz="1600" b="0">
                <a:solidFill>
                  <a:srgbClr val="ECDDD8"/>
                </a:solidFill>
                <a:latin typeface="Arial"/>
              </a:rPr>
              <a:t>V.  Financial Impact</a:t>
            </a:r>
          </a:p>
          <a:p>
            <a:pPr>
              <a:buNone/>
              <a:spcAft>
                <a:spcPts val="900"/>
              </a:spcAft>
            </a:pPr>
            <a:r>
              <a:rPr sz="1600" b="0">
                <a:solidFill>
                  <a:srgbClr val="ECDDD8"/>
                </a:solidFill>
                <a:latin typeface="Arial"/>
              </a:rPr>
              <a:t>VI.  Risks</a:t>
            </a:r>
          </a:p>
          <a:p>
            <a:pPr>
              <a:buNone/>
              <a:spcAft>
                <a:spcPts val="900"/>
              </a:spcAft>
            </a:pPr>
            <a:r>
              <a:rPr sz="1600" b="0">
                <a:solidFill>
                  <a:srgbClr val="ECDDD8"/>
                </a:solidFill>
                <a:latin typeface="Arial"/>
              </a:rPr>
              <a:t>VII.  Antitrust</a:t>
            </a:r>
          </a:p>
          <a:p>
            <a:pPr>
              <a:buNone/>
              <a:spcAft>
                <a:spcPts val="900"/>
              </a:spcAft>
            </a:pPr>
            <a:r>
              <a:rPr sz="1600" b="0">
                <a:solidFill>
                  <a:srgbClr val="ECDDD8"/>
                </a:solidFill>
                <a:latin typeface="Arial"/>
              </a:rPr>
              <a:t>VIII.  Approach Strategy</a:t>
            </a:r>
          </a:p>
        </p:txBody>
      </p:sp>
      <p:sp>
        <p:nvSpPr>
          <p:cNvPr id="10" name="object 10"/>
          <p:cNvSpPr txBox="1"/>
          <p:nvPr/>
        </p:nvSpPr>
        <p:spPr>
          <a:xfrm>
            <a:off x="517208" y="1626412"/>
            <a:ext cx="4263390" cy="2528570"/>
          </a:xfrm>
          <a:prstGeom prst="rect">
            <a:avLst/>
          </a:prstGeom>
        </p:spPr>
        <p:txBody>
          <a:bodyPr vert="horz" wrap="square" lIns="0" tIns="127000" rIns="0" bIns="0" rtlCol="0">
            <a:normAutofit/>
          </a:bodyPr>
          <a:lstStyle/>
          <a:p>
            <a:pPr marL="625475" indent="-536575">
              <a:lnSpc>
                <a:spcPct val="100000"/>
              </a:lnSpc>
              <a:spcBef>
                <a:spcPts val="1000"/>
              </a:spcBef>
              <a:buAutoNum type="romanUcPeriod" startAt="2"/>
              <a:tabLst>
                <a:tab pos="625475" algn="l"/>
              </a:tabLst>
            </a:pPr>
            <a:r>
              <a:rPr sz="2950" b="1">
                <a:solidFill>
                  <a:srgbClr val="FFFFFF"/>
                </a:solidFill>
                <a:latin typeface="Calibri"/>
                <a:cs typeface="Calibri"/>
              </a:rPr>
              <a:t/>
            </a:r>
            <a:r>
              <a:rPr sz="2950" b="1" spc="-35">
                <a:solidFill>
                  <a:srgbClr val="FFFFFF"/>
                </a:solidFill>
                <a:latin typeface="Calibri"/>
                <a:cs typeface="Calibri"/>
              </a:rPr>
              <a:t/>
            </a:r>
            <a:r>
              <a:rPr sz="2950" b="1" spc="-10">
                <a:solidFill>
                  <a:srgbClr val="FFFFFF"/>
                </a:solidFill>
                <a:latin typeface="Calibri"/>
                <a:cs typeface="Calibri"/>
              </a:rPr>
              <a:t/>
            </a:r>
            <a:endParaRPr sz="2950">
              <a:latin typeface="Calibri"/>
              <a:cs typeface="Calibri"/>
            </a:endParaRPr>
          </a:p>
          <a:p>
            <a:pPr marL="625475" indent="-481330">
              <a:lnSpc>
                <a:spcPct val="100000"/>
              </a:lnSpc>
              <a:spcBef>
                <a:spcPts val="580"/>
              </a:spcBef>
              <a:buAutoNum type="romanUcPeriod" startAt="2"/>
              <a:tabLst>
                <a:tab pos="625475" algn="l"/>
              </a:tabLst>
            </a:pPr>
            <a:r>
              <a:rPr sz="1800" spc="50">
                <a:solidFill>
                  <a:srgbClr val="FFFFFF"/>
                </a:solidFill>
                <a:latin typeface="Calibri"/>
                <a:cs typeface="Calibri"/>
              </a:rPr>
              <a:t/>
            </a:r>
            <a:r>
              <a:rPr sz="1800" spc="35">
                <a:solidFill>
                  <a:srgbClr val="FFFFFF"/>
                </a:solidFill>
                <a:latin typeface="Calibri"/>
                <a:cs typeface="Calibri"/>
              </a:rPr>
              <a:t/>
            </a:r>
            <a:r>
              <a:rPr sz="1800" spc="45">
                <a:solidFill>
                  <a:srgbClr val="FFFFFF"/>
                </a:solidFill>
                <a:latin typeface="Calibri"/>
                <a:cs typeface="Calibri"/>
              </a:rPr>
              <a:t/>
            </a:r>
            <a:endParaRPr sz="1800">
              <a:latin typeface="Calibri"/>
              <a:cs typeface="Calibri"/>
            </a:endParaRPr>
          </a:p>
          <a:p>
            <a:pPr marL="625475" indent="-455930">
              <a:lnSpc>
                <a:spcPct val="100000"/>
              </a:lnSpc>
              <a:spcBef>
                <a:spcPts val="345"/>
              </a:spcBef>
              <a:buAutoNum type="romanUcPeriod" startAt="2"/>
              <a:tabLst>
                <a:tab pos="625475" algn="l"/>
              </a:tabLst>
            </a:pPr>
            <a:r>
              <a:rPr sz="1800">
                <a:solidFill>
                  <a:srgbClr val="FFFFFF"/>
                </a:solidFill>
                <a:latin typeface="Calibri"/>
                <a:cs typeface="Calibri"/>
              </a:rPr>
              <a:t/>
            </a:r>
            <a:r>
              <a:rPr sz="1800" spc="21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625475" indent="-388620">
              <a:lnSpc>
                <a:spcPct val="100000"/>
              </a:lnSpc>
              <a:spcBef>
                <a:spcPts val="345"/>
              </a:spcBef>
              <a:buAutoNum type="romanUcPeriod" startAt="2"/>
              <a:tabLst>
                <a:tab pos="625475" algn="l"/>
              </a:tabLst>
            </a:pPr>
            <a:r>
              <a:rPr sz="1800" spc="70">
                <a:solidFill>
                  <a:srgbClr val="FFFFFF"/>
                </a:solidFill>
                <a:latin typeface="Calibri"/>
                <a:cs typeface="Calibri"/>
              </a:rPr>
              <a:t/>
            </a:r>
            <a:r>
              <a:rPr sz="1800" spc="85">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625475" indent="-478155">
              <a:lnSpc>
                <a:spcPct val="100000"/>
              </a:lnSpc>
              <a:spcBef>
                <a:spcPts val="340"/>
              </a:spcBef>
              <a:buAutoNum type="romanUcPeriod" startAt="2"/>
              <a:tabLst>
                <a:tab pos="625475" algn="l"/>
              </a:tabLst>
            </a:pPr>
            <a:r>
              <a:rPr sz="1800" spc="65">
                <a:solidFill>
                  <a:srgbClr val="FFFFFF"/>
                </a:solidFill>
                <a:latin typeface="Calibri"/>
                <a:cs typeface="Calibri"/>
              </a:rPr>
              <a:t/>
            </a:r>
            <a:endParaRPr sz="1800">
              <a:latin typeface="Calibri"/>
              <a:cs typeface="Calibri"/>
            </a:endParaRPr>
          </a:p>
          <a:p>
            <a:pPr marL="625475" indent="-545465">
              <a:lnSpc>
                <a:spcPct val="100000"/>
              </a:lnSpc>
              <a:spcBef>
                <a:spcPts val="345"/>
              </a:spcBef>
              <a:buAutoNum type="romanUcPeriod" startAt="2"/>
              <a:tabLst>
                <a:tab pos="625475" algn="l"/>
              </a:tabLst>
            </a:pPr>
            <a:r>
              <a:rPr sz="1800" spc="-10">
                <a:solidFill>
                  <a:srgbClr val="FFFFFF"/>
                </a:solidFill>
                <a:latin typeface="Calibri"/>
                <a:cs typeface="Calibri"/>
              </a:rPr>
              <a:t/>
            </a:r>
            <a:endParaRPr sz="1800">
              <a:latin typeface="Calibri"/>
              <a:cs typeface="Calibri"/>
            </a:endParaRPr>
          </a:p>
          <a:p>
            <a:pPr marL="625475" indent="-612775">
              <a:lnSpc>
                <a:spcPct val="100000"/>
              </a:lnSpc>
              <a:spcBef>
                <a:spcPts val="345"/>
              </a:spcBef>
              <a:buAutoNum type="romanUcPeriod" startAt="2"/>
              <a:tabLst>
                <a:tab pos="625475" algn="l"/>
              </a:tabLst>
            </a:pPr>
            <a:r>
              <a:rPr sz="1800">
                <a:solidFill>
                  <a:srgbClr val="FFFFFF"/>
                </a:solidFill>
                <a:latin typeface="Calibri"/>
                <a:cs typeface="Calibri"/>
              </a:rPr>
              <a:t/>
            </a:r>
            <a:r>
              <a:rPr sz="1800" spc="36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p:txBody>
      </p:sp>
      <p:grpSp>
        <p:nvGrpSpPr>
          <p:cNvPr id="11" name="object 11"/>
          <p:cNvGrpSpPr/>
          <p:nvPr/>
        </p:nvGrpSpPr>
        <p:grpSpPr>
          <a:xfrm>
            <a:off x="0" y="6013837"/>
            <a:ext cx="9144000" cy="844550"/>
            <a:chOff x="0" y="6013837"/>
            <a:chExt cx="9144000" cy="844550"/>
          </a:xfrm>
        </p:grpSpPr>
        <p:sp>
          <p:nvSpPr>
            <p:cNvPr id="12" name="object 12"/>
            <p:cNvSpPr/>
            <p:nvPr/>
          </p:nvSpPr>
          <p:spPr>
            <a:xfrm>
              <a:off x="0" y="6018600"/>
              <a:ext cx="9144000" cy="839469"/>
            </a:xfrm>
            <a:custGeom>
              <a:avLst/>
              <a:gdLst/>
              <a:ahLst/>
              <a:cxnLst/>
              <a:rect l="l" t="t" r="r" b="b"/>
              <a:pathLst>
                <a:path w="9144000" h="839470">
                  <a:moveTo>
                    <a:pt x="0" y="0"/>
                  </a:moveTo>
                  <a:lnTo>
                    <a:pt x="9143999" y="0"/>
                  </a:lnTo>
                  <a:lnTo>
                    <a:pt x="9143999" y="839400"/>
                  </a:lnTo>
                  <a:lnTo>
                    <a:pt x="0" y="839400"/>
                  </a:lnTo>
                  <a:lnTo>
                    <a:pt x="0" y="0"/>
                  </a:lnTo>
                  <a:close/>
                </a:path>
              </a:pathLst>
            </a:custGeom>
            <a:solidFill>
              <a:srgbClr val="751111"/>
            </a:solidFill>
          </p:spPr>
          <p:txBody>
            <a:bodyPr wrap="square" lIns="0" tIns="0" rIns="0" bIns="0" rtlCol="0"/>
            <a:lstStyle/>
            <a:p>
              <a:endParaRPr/>
            </a:p>
          </p:txBody>
        </p:sp>
        <p:sp>
          <p:nvSpPr>
            <p:cNvPr id="13" name="object 13"/>
            <p:cNvSpPr/>
            <p:nvPr/>
          </p:nvSpPr>
          <p:spPr>
            <a:xfrm>
              <a:off x="0" y="6018600"/>
              <a:ext cx="9144000" cy="0"/>
            </a:xfrm>
            <a:custGeom>
              <a:avLst/>
              <a:gdLst/>
              <a:ahLst/>
              <a:cxnLst/>
              <a:rect l="l" t="t" r="r" b="b"/>
              <a:pathLst>
                <a:path w="9144000">
                  <a:moveTo>
                    <a:pt x="0" y="0"/>
                  </a:moveTo>
                  <a:lnTo>
                    <a:pt x="9143999" y="0"/>
                  </a:lnTo>
                </a:path>
              </a:pathLst>
            </a:custGeom>
            <a:ln w="9524">
              <a:solidFill>
                <a:srgbClr val="FFFFFF"/>
              </a:solidFill>
            </a:ln>
          </p:spPr>
          <p:txBody>
            <a:bodyPr wrap="square" lIns="0" tIns="0" rIns="0" bIns="0" rtlCol="0"/>
            <a:lstStyle/>
            <a:p>
              <a:endParaRPr/>
            </a:p>
          </p:txBody>
        </p:sp>
      </p:grpSp>
      <p:sp>
        <p:nvSpPr>
          <p:cNvPr id="14" name="object 14"/>
          <p:cNvSpPr txBox="1"/>
          <p:nvPr/>
        </p:nvSpPr>
        <p:spPr>
          <a:xfrm>
            <a:off x="610700" y="410487"/>
            <a:ext cx="759460" cy="299720"/>
          </a:xfrm>
          <a:prstGeom prst="rect">
            <a:avLst/>
          </a:prstGeom>
        </p:spPr>
        <p:txBody>
          <a:bodyPr vert="horz" wrap="square" lIns="0" tIns="12700" rIns="0" bIns="0" rtlCol="0">
            <a:normAutofit/>
          </a:bodyPr>
          <a:lstStyle/>
          <a:p>
            <a:pPr marL="12700">
              <a:lnSpc>
                <a:spcPct val="100000"/>
              </a:lnSpc>
              <a:spcBef>
                <a:spcPts val="100"/>
              </a:spcBef>
            </a:pPr>
            <a:r>
              <a:rPr sz="1600" b="1">
                <a:solidFill>
                  <a:srgbClr val="FFFFFF"/>
                </a:solidFill>
                <a:latin typeface="Calibri"/>
                <a:cs typeface="Calibri"/>
              </a:rPr>
              <a:t>Agenda</a:t>
            </a:r>
            <a:endParaRPr sz="180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31937" y="872199"/>
            <a:ext cx="5158105" cy="1294765"/>
            <a:chOff x="231937" y="872199"/>
            <a:chExt cx="5158105" cy="1294765"/>
          </a:xfrm>
        </p:grpSpPr>
        <p:sp>
          <p:nvSpPr>
            <p:cNvPr id="3" name="object 3"/>
            <p:cNvSpPr/>
            <p:nvPr/>
          </p:nvSpPr>
          <p:spPr>
            <a:xfrm>
              <a:off x="246224" y="1100799"/>
              <a:ext cx="5129530" cy="1052195"/>
            </a:xfrm>
            <a:custGeom>
              <a:avLst/>
              <a:gdLst/>
              <a:ahLst/>
              <a:cxnLst/>
              <a:rect l="l" t="t" r="r" b="b"/>
              <a:pathLst>
                <a:path w="5129530" h="1052195">
                  <a:moveTo>
                    <a:pt x="0" y="175303"/>
                  </a:moveTo>
                  <a:lnTo>
                    <a:pt x="6262" y="128700"/>
                  </a:lnTo>
                  <a:lnTo>
                    <a:pt x="23934" y="86824"/>
                  </a:lnTo>
                  <a:lnTo>
                    <a:pt x="51345" y="51345"/>
                  </a:lnTo>
                  <a:lnTo>
                    <a:pt x="86824" y="23934"/>
                  </a:lnTo>
                  <a:lnTo>
                    <a:pt x="128700" y="6262"/>
                  </a:lnTo>
                  <a:lnTo>
                    <a:pt x="175303" y="0"/>
                  </a:lnTo>
                  <a:lnTo>
                    <a:pt x="4953796" y="0"/>
                  </a:lnTo>
                  <a:lnTo>
                    <a:pt x="5020882" y="13344"/>
                  </a:lnTo>
                  <a:lnTo>
                    <a:pt x="5077754" y="51345"/>
                  </a:lnTo>
                  <a:lnTo>
                    <a:pt x="5115755" y="108217"/>
                  </a:lnTo>
                  <a:lnTo>
                    <a:pt x="5129099" y="175303"/>
                  </a:lnTo>
                  <a:lnTo>
                    <a:pt x="5129099" y="876496"/>
                  </a:lnTo>
                  <a:lnTo>
                    <a:pt x="5122837" y="923099"/>
                  </a:lnTo>
                  <a:lnTo>
                    <a:pt x="5105165" y="964975"/>
                  </a:lnTo>
                  <a:lnTo>
                    <a:pt x="5077754" y="1000454"/>
                  </a:lnTo>
                  <a:lnTo>
                    <a:pt x="5042275" y="1027865"/>
                  </a:lnTo>
                  <a:lnTo>
                    <a:pt x="5000399" y="1045537"/>
                  </a:lnTo>
                  <a:lnTo>
                    <a:pt x="4953796" y="1051799"/>
                  </a:lnTo>
                  <a:lnTo>
                    <a:pt x="175303" y="1051799"/>
                  </a:lnTo>
                  <a:lnTo>
                    <a:pt x="128700" y="1045537"/>
                  </a:lnTo>
                  <a:lnTo>
                    <a:pt x="86824" y="1027865"/>
                  </a:lnTo>
                  <a:lnTo>
                    <a:pt x="51345" y="1000454"/>
                  </a:lnTo>
                  <a:lnTo>
                    <a:pt x="23934" y="964975"/>
                  </a:lnTo>
                  <a:lnTo>
                    <a:pt x="6262" y="923099"/>
                  </a:lnTo>
                  <a:lnTo>
                    <a:pt x="0" y="876496"/>
                  </a:lnTo>
                  <a:lnTo>
                    <a:pt x="0" y="175303"/>
                  </a:lnTo>
                  <a:close/>
                </a:path>
              </a:pathLst>
            </a:custGeom>
            <a:ln w="28574">
              <a:solidFill>
                <a:srgbClr val="461400"/>
              </a:solidFill>
            </a:ln>
          </p:spPr>
          <p:txBody>
            <a:bodyPr wrap="square" lIns="0" tIns="0" rIns="0" bIns="0" rtlCol="0"/>
            <a:lstStyle/>
            <a:p>
              <a:endParaRPr/>
            </a:p>
          </p:txBody>
        </p:sp>
        <p:sp>
          <p:nvSpPr>
            <p:cNvPr id="4" name="object 4"/>
            <p:cNvSpPr/>
            <p:nvPr/>
          </p:nvSpPr>
          <p:spPr>
            <a:xfrm>
              <a:off x="311699" y="872199"/>
              <a:ext cx="2035175" cy="431165"/>
            </a:xfrm>
            <a:custGeom>
              <a:avLst/>
              <a:gdLst/>
              <a:ahLst/>
              <a:cxnLst/>
              <a:rect l="l" t="t" r="r" b="b"/>
              <a:pathLst>
                <a:path w="2035175" h="431165">
                  <a:moveTo>
                    <a:pt x="2034599" y="431099"/>
                  </a:moveTo>
                  <a:lnTo>
                    <a:pt x="0" y="431099"/>
                  </a:lnTo>
                  <a:lnTo>
                    <a:pt x="0" y="0"/>
                  </a:lnTo>
                  <a:lnTo>
                    <a:pt x="2034599" y="0"/>
                  </a:lnTo>
                  <a:lnTo>
                    <a:pt x="2034599" y="431099"/>
                  </a:lnTo>
                  <a:close/>
                </a:path>
              </a:pathLst>
            </a:custGeom>
            <a:solidFill>
              <a:srgbClr val="FFFFFF"/>
            </a:solidFill>
          </p:spPr>
          <p:txBody>
            <a:bodyPr wrap="square" lIns="0" tIns="0" rIns="0" bIns="0" rtlCol="0"/>
            <a:lstStyle/>
            <a:p>
              <a:endParaRPr/>
            </a:p>
          </p:txBody>
        </p:sp>
      </p:grpSp>
      <p:sp>
        <p:nvSpPr>
          <p:cNvPr id="5" name="object 5"/>
          <p:cNvSpPr txBox="1"/>
          <p:nvPr/>
        </p:nvSpPr>
        <p:spPr>
          <a:xfrm>
            <a:off x="384725" y="2273026"/>
            <a:ext cx="4693285" cy="3743960"/>
          </a:xfrm>
          <a:prstGeom prst="rect">
            <a:avLst/>
          </a:prstGeom>
        </p:spPr>
        <p:txBody>
          <a:bodyPr vert="horz" wrap="square" lIns="0" tIns="65405" rIns="0" bIns="0" rtlCol="0">
            <a:normAutofit/>
          </a:bodyPr>
          <a:lstStyle/>
          <a:p>
            <a:pPr marL="12700">
              <a:lnSpc>
                <a:spcPct val="100000"/>
              </a:lnSpc>
              <a:spcBef>
                <a:spcPts val="515"/>
              </a:spcBef>
            </a:pPr>
            <a:r>
              <a:rPr sz="1600" b="1">
                <a:solidFill>
                  <a:srgbClr val="41180C"/>
                </a:solidFill>
                <a:latin typeface="Calibri"/>
                <a:cs typeface="Calibri"/>
              </a:rPr>
              <a:t>At</a:t>
            </a:r>
            <a:r>
              <a:rPr sz="1600" b="1" spc="15">
                <a:solidFill>
                  <a:srgbClr val="41180C"/>
                </a:solidFill>
                <a:latin typeface="Calibri"/>
                <a:cs typeface="Calibri"/>
              </a:rPr>
              <a:t> </a:t>
            </a:r>
            <a:r>
              <a:rPr sz="1600" b="1">
                <a:solidFill>
                  <a:srgbClr val="41180C"/>
                </a:solidFill>
                <a:latin typeface="Calibri"/>
                <a:cs typeface="Calibri"/>
              </a:rPr>
              <a:t>a</a:t>
            </a:r>
            <a:r>
              <a:rPr sz="1600" b="1" spc="15">
                <a:solidFill>
                  <a:srgbClr val="41180C"/>
                </a:solidFill>
                <a:latin typeface="Calibri"/>
                <a:cs typeface="Calibri"/>
              </a:rPr>
              <a:t> </a:t>
            </a:r>
            <a:r>
              <a:rPr sz="1600" b="1" spc="-10">
                <a:solidFill>
                  <a:srgbClr val="41180C"/>
                </a:solidFill>
                <a:latin typeface="Calibri"/>
                <a:cs typeface="Calibri"/>
              </a:rPr>
              <a:t>glance:</a:t>
            </a:r>
            <a:endParaRPr sz="1600">
              <a:latin typeface="Calibri"/>
              <a:cs typeface="Calibri"/>
            </a:endParaRPr>
          </a:p>
          <a:p>
            <a:pPr marL="351155" marR="29845" indent="-292100">
              <a:lnSpc>
                <a:spcPct val="113999"/>
              </a:lnSpc>
              <a:spcBef>
                <a:spcPts val="125"/>
              </a:spcBef>
              <a:buFont typeface="Arial"/>
              <a:buChar char="▪"/>
              <a:tabLst>
                <a:tab pos="351155" algn="l"/>
              </a:tabLst>
            </a:pPr>
            <a:r>
              <a:rPr sz="1400" b="1" u="heavy">
                <a:solidFill>
                  <a:srgbClr val="41180C"/>
                </a:solidFill>
                <a:uFill>
                  <a:solidFill>
                    <a:srgbClr val="41180C"/>
                  </a:solidFill>
                </a:uFill>
                <a:latin typeface="Calibri"/>
                <a:cs typeface="Calibri"/>
              </a:rPr>
              <a:t>Founded:</a:t>
            </a:r>
            <a:r>
              <a:rPr sz="1400" b="1" u="none" spc="75">
                <a:solidFill>
                  <a:srgbClr val="41180C"/>
                </a:solidFill>
                <a:latin typeface="Calibri"/>
                <a:cs typeface="Calibri"/>
              </a:rPr>
              <a:t> 1993</a:t>
            </a:r>
            <a:r>
              <a:rPr sz="1400" b="1" u="none" spc="110">
                <a:solidFill>
                  <a:srgbClr val="41180C"/>
                </a:solidFill>
                <a:latin typeface="Calibri"/>
                <a:cs typeface="Calibri"/>
              </a:rPr>
              <a:t> </a:t>
            </a:r>
            <a:r>
              <a:rPr sz="1400" u="none">
                <a:solidFill>
                  <a:srgbClr val="41180C"/>
                </a:solidFill>
                <a:latin typeface="Calibri"/>
                <a:cs typeface="Calibri"/>
              </a:rPr>
              <a:t>in</a:t>
            </a:r>
            <a:r>
              <a:rPr sz="1400" u="none" spc="110">
                <a:solidFill>
                  <a:srgbClr val="41180C"/>
                </a:solidFill>
                <a:latin typeface="Calibri"/>
                <a:cs typeface="Calibri"/>
              </a:rPr>
              <a:t> </a:t>
            </a:r>
            <a:r>
              <a:rPr sz="1400" u="none" spc="-10">
                <a:solidFill>
                  <a:srgbClr val="41180C"/>
                </a:solidFill>
                <a:latin typeface="Calibri"/>
                <a:cs typeface="Calibri"/>
              </a:rPr>
              <a:t>Denver,</a:t>
            </a:r>
            <a:r>
              <a:rPr sz="1400" u="none" spc="-20">
                <a:solidFill>
                  <a:srgbClr val="41180C"/>
                </a:solidFill>
                <a:latin typeface="Calibri"/>
                <a:cs typeface="Calibri"/>
              </a:rPr>
              <a:t> </a:t>
            </a:r>
            <a:r>
              <a:rPr sz="1400" u="none">
                <a:solidFill>
                  <a:srgbClr val="41180C"/>
                </a:solidFill>
                <a:latin typeface="Calibri"/>
                <a:cs typeface="Calibri"/>
              </a:rPr>
              <a:t>Colorado,</a:t>
            </a:r>
            <a:r>
              <a:rPr sz="1400" u="none" spc="-15">
                <a:solidFill>
                  <a:srgbClr val="41180C"/>
                </a:solidFill>
                <a:latin typeface="Calibri"/>
                <a:cs typeface="Calibri"/>
              </a:rPr>
              <a:t> </a:t>
            </a:r>
            <a:r>
              <a:rPr sz="1400" u="none">
                <a:solidFill>
                  <a:srgbClr val="41180C"/>
                </a:solidFill>
                <a:latin typeface="Calibri"/>
                <a:cs typeface="Calibri"/>
              </a:rPr>
              <a:t>by</a:t>
            </a:r>
            <a:r>
              <a:rPr sz="1400" u="none" spc="50">
                <a:solidFill>
                  <a:srgbClr val="41180C"/>
                </a:solidFill>
                <a:latin typeface="Calibri"/>
                <a:cs typeface="Calibri"/>
              </a:rPr>
              <a:t> </a:t>
            </a:r>
            <a:r>
              <a:rPr sz="1400" u="none">
                <a:solidFill>
                  <a:srgbClr val="41180C"/>
                </a:solidFill>
                <a:latin typeface="Calibri"/>
                <a:cs typeface="Calibri"/>
              </a:rPr>
              <a:t>Steve</a:t>
            </a:r>
            <a:r>
              <a:rPr sz="1400" u="none" spc="110">
                <a:solidFill>
                  <a:srgbClr val="41180C"/>
                </a:solidFill>
                <a:latin typeface="Calibri"/>
                <a:cs typeface="Calibri"/>
              </a:rPr>
              <a:t> </a:t>
            </a:r>
            <a:r>
              <a:rPr sz="1400" u="none" spc="60">
                <a:solidFill>
                  <a:srgbClr val="41180C"/>
                </a:solidFill>
                <a:latin typeface="Calibri"/>
                <a:cs typeface="Calibri"/>
              </a:rPr>
              <a:t>Falls</a:t>
            </a:r>
            <a:r>
              <a:rPr sz="1400" u="none" spc="105">
                <a:solidFill>
                  <a:srgbClr val="41180C"/>
                </a:solidFill>
                <a:latin typeface="Calibri"/>
                <a:cs typeface="Calibri"/>
              </a:rPr>
              <a:t> </a:t>
            </a:r>
            <a:r>
              <a:rPr sz="1400" u="none">
                <a:solidFill>
                  <a:srgbClr val="41180C"/>
                </a:solidFill>
                <a:latin typeface="Calibri"/>
                <a:cs typeface="Calibri"/>
              </a:rPr>
              <a:t>with</a:t>
            </a:r>
            <a:r>
              <a:rPr sz="1400" u="none" spc="110">
                <a:solidFill>
                  <a:srgbClr val="41180C"/>
                </a:solidFill>
                <a:latin typeface="Calibri"/>
                <a:cs typeface="Calibri"/>
              </a:rPr>
              <a:t> </a:t>
            </a:r>
            <a:r>
              <a:rPr sz="1400" u="none" spc="-50">
                <a:solidFill>
                  <a:srgbClr val="41180C"/>
                </a:solidFill>
                <a:latin typeface="Calibri"/>
                <a:cs typeface="Calibri"/>
              </a:rPr>
              <a:t>a </a:t>
            </a:r>
            <a:r>
              <a:rPr sz="1400" u="none">
                <a:solidFill>
                  <a:srgbClr val="41180C"/>
                </a:solidFill>
                <a:latin typeface="Calibri"/>
                <a:cs typeface="Calibri"/>
              </a:rPr>
              <a:t>loan</a:t>
            </a:r>
            <a:r>
              <a:rPr sz="1400" u="none" spc="114">
                <a:solidFill>
                  <a:srgbClr val="41180C"/>
                </a:solidFill>
                <a:latin typeface="Calibri"/>
                <a:cs typeface="Calibri"/>
              </a:rPr>
              <a:t> </a:t>
            </a:r>
            <a:r>
              <a:rPr sz="1400" u="none">
                <a:solidFill>
                  <a:srgbClr val="41180C"/>
                </a:solidFill>
                <a:latin typeface="Calibri"/>
                <a:cs typeface="Calibri"/>
              </a:rPr>
              <a:t>from</a:t>
            </a:r>
            <a:r>
              <a:rPr sz="1400" u="none" spc="114">
                <a:solidFill>
                  <a:srgbClr val="41180C"/>
                </a:solidFill>
                <a:latin typeface="Calibri"/>
                <a:cs typeface="Calibri"/>
              </a:rPr>
              <a:t> </a:t>
            </a:r>
            <a:r>
              <a:rPr sz="1400" u="none">
                <a:solidFill>
                  <a:srgbClr val="41180C"/>
                </a:solidFill>
                <a:latin typeface="Calibri"/>
                <a:cs typeface="Calibri"/>
              </a:rPr>
              <a:t>his</a:t>
            </a:r>
            <a:r>
              <a:rPr sz="1400" u="none" spc="114">
                <a:solidFill>
                  <a:srgbClr val="41180C"/>
                </a:solidFill>
                <a:latin typeface="Calibri"/>
                <a:cs typeface="Calibri"/>
              </a:rPr>
              <a:t> </a:t>
            </a:r>
            <a:r>
              <a:rPr sz="1400" u="none">
                <a:solidFill>
                  <a:srgbClr val="41180C"/>
                </a:solidFill>
                <a:latin typeface="Calibri"/>
                <a:cs typeface="Calibri"/>
              </a:rPr>
              <a:t>father</a:t>
            </a:r>
            <a:r>
              <a:rPr sz="1400" u="none" spc="120">
                <a:solidFill>
                  <a:srgbClr val="41180C"/>
                </a:solidFill>
                <a:latin typeface="Calibri"/>
                <a:cs typeface="Calibri"/>
              </a:rPr>
              <a:t> </a:t>
            </a:r>
            <a:r>
              <a:rPr sz="1400" u="none">
                <a:solidFill>
                  <a:srgbClr val="41180C"/>
                </a:solidFill>
                <a:latin typeface="Calibri"/>
                <a:cs typeface="Calibri"/>
              </a:rPr>
              <a:t>of</a:t>
            </a:r>
            <a:r>
              <a:rPr sz="1400" u="none" spc="114">
                <a:solidFill>
                  <a:srgbClr val="41180C"/>
                </a:solidFill>
                <a:latin typeface="Calibri"/>
                <a:cs typeface="Calibri"/>
              </a:rPr>
              <a:t> </a:t>
            </a:r>
            <a:r>
              <a:rPr sz="1400" u="none" spc="-10">
                <a:solidFill>
                  <a:srgbClr val="41180C"/>
                </a:solidFill>
                <a:latin typeface="Calibri"/>
                <a:cs typeface="Calibri"/>
              </a:rPr>
              <a:t>$85,000</a:t>
            </a:r>
            <a:endParaRPr sz="1400">
              <a:latin typeface="Calibri"/>
              <a:cs typeface="Calibri"/>
            </a:endParaRPr>
          </a:p>
          <a:p>
            <a:pPr marL="351155" indent="-291465">
              <a:lnSpc>
                <a:spcPct val="100000"/>
              </a:lnSpc>
              <a:spcBef>
                <a:spcPts val="235"/>
              </a:spcBef>
              <a:buFont typeface="Arial"/>
              <a:buChar char="▪"/>
              <a:tabLst>
                <a:tab pos="351155" algn="l"/>
              </a:tabLst>
            </a:pPr>
            <a:r>
              <a:rPr sz="1400" b="1" u="heavy">
                <a:solidFill>
                  <a:srgbClr val="41180C"/>
                </a:solidFill>
                <a:uFill>
                  <a:solidFill>
                    <a:srgbClr val="41180C"/>
                  </a:solidFill>
                </a:uFill>
                <a:latin typeface="Calibri"/>
                <a:cs typeface="Calibri"/>
              </a:rPr>
              <a:t>Headquartered:</a:t>
            </a:r>
            <a:r>
              <a:rPr sz="1400" b="1" u="none" spc="110">
                <a:solidFill>
                  <a:srgbClr val="41180C"/>
                </a:solidFill>
                <a:latin typeface="Calibri"/>
                <a:cs typeface="Calibri"/>
              </a:rPr>
              <a:t> </a:t>
            </a:r>
            <a:r>
              <a:rPr sz="1400" u="none">
                <a:solidFill>
                  <a:srgbClr val="41180C"/>
                </a:solidFill>
                <a:latin typeface="Calibri"/>
                <a:cs typeface="Calibri"/>
              </a:rPr>
              <a:t>Newport</a:t>
            </a:r>
            <a:r>
              <a:rPr sz="1400" u="none" spc="145">
                <a:solidFill>
                  <a:srgbClr val="41180C"/>
                </a:solidFill>
                <a:latin typeface="Calibri"/>
                <a:cs typeface="Calibri"/>
              </a:rPr>
              <a:t> </a:t>
            </a:r>
            <a:r>
              <a:rPr sz="1400" u="none">
                <a:solidFill>
                  <a:srgbClr val="41180C"/>
                </a:solidFill>
                <a:latin typeface="Calibri"/>
                <a:cs typeface="Calibri"/>
              </a:rPr>
              <a:t>Beach,</a:t>
            </a:r>
            <a:r>
              <a:rPr sz="1400" u="none" spc="10">
                <a:solidFill>
                  <a:srgbClr val="41180C"/>
                </a:solidFill>
                <a:latin typeface="Calibri"/>
                <a:cs typeface="Calibri"/>
              </a:rPr>
              <a:t> </a:t>
            </a:r>
            <a:r>
              <a:rPr sz="1400" u="none" spc="-10">
                <a:solidFill>
                  <a:srgbClr val="41180C"/>
                </a:solidFill>
                <a:latin typeface="Calibri"/>
                <a:cs typeface="Calibri"/>
              </a:rPr>
              <a:t>California</a:t>
            </a:r>
            <a:endParaRPr sz="1400">
              <a:latin typeface="Calibri"/>
              <a:cs typeface="Calibri"/>
            </a:endParaRPr>
          </a:p>
          <a:p>
            <a:pPr marL="351155" indent="-291465">
              <a:lnSpc>
                <a:spcPct val="100000"/>
              </a:lnSpc>
              <a:spcBef>
                <a:spcPts val="235"/>
              </a:spcBef>
              <a:buFont typeface="Arial"/>
              <a:buChar char="▪"/>
              <a:tabLst>
                <a:tab pos="351155" algn="l"/>
              </a:tabLst>
            </a:pPr>
            <a:r>
              <a:rPr sz="1400">
                <a:solidFill>
                  <a:srgbClr val="41180C"/>
                </a:solidFill>
                <a:latin typeface="Calibri"/>
                <a:cs typeface="Calibri"/>
              </a:rPr>
              <a:t>Restaurant Chain operates 3,398 location in 49 states</a:t>
            </a:r>
            <a:endParaRPr sz="1400">
              <a:latin typeface="Calibri"/>
              <a:cs typeface="Calibri"/>
            </a:endParaRPr>
          </a:p>
          <a:p>
            <a:pPr marL="351155" marR="67945" indent="-292100">
              <a:lnSpc>
                <a:spcPct val="113999"/>
              </a:lnSpc>
              <a:buFont typeface="Arial"/>
              <a:buChar char="▪"/>
              <a:tabLst>
                <a:tab pos="351155" algn="l"/>
              </a:tabLst>
            </a:pPr>
            <a:r>
              <a:rPr sz="1400" b="1" u="heavy">
                <a:solidFill>
                  <a:srgbClr val="41180C"/>
                </a:solidFill>
                <a:uFill>
                  <a:solidFill>
                    <a:srgbClr val="41180C"/>
                  </a:solidFill>
                </a:uFill>
                <a:latin typeface="Calibri"/>
                <a:cs typeface="Calibri"/>
              </a:rPr>
              <a:t>Business</a:t>
            </a:r>
            <a:r>
              <a:rPr sz="1400" b="1" u="heavy" spc="114">
                <a:solidFill>
                  <a:srgbClr val="41180C"/>
                </a:solidFill>
                <a:uFill>
                  <a:solidFill>
                    <a:srgbClr val="41180C"/>
                  </a:solidFill>
                </a:uFill>
                <a:latin typeface="Calibri"/>
                <a:cs typeface="Calibri"/>
              </a:rPr>
              <a:t> </a:t>
            </a:r>
            <a:r>
              <a:rPr sz="1400" b="1" u="heavy">
                <a:solidFill>
                  <a:srgbClr val="41180C"/>
                </a:solidFill>
                <a:uFill>
                  <a:solidFill>
                    <a:srgbClr val="41180C"/>
                  </a:solidFill>
                </a:uFill>
                <a:latin typeface="Calibri"/>
                <a:cs typeface="Calibri"/>
              </a:rPr>
              <a:t>Model:</a:t>
            </a:r>
            <a:r>
              <a:rPr sz="1400" b="1" u="none" spc="114">
                <a:solidFill>
                  <a:srgbClr val="41180C"/>
                </a:solidFill>
                <a:latin typeface="Calibri"/>
                <a:cs typeface="Calibri"/>
              </a:rPr>
              <a:t> </a:t>
            </a:r>
            <a:r>
              <a:rPr sz="1400" u="none">
                <a:solidFill>
                  <a:srgbClr val="41180C"/>
                </a:solidFill>
                <a:latin typeface="Calibri"/>
                <a:cs typeface="Calibri"/>
              </a:rPr>
              <a:t>Owns</a:t>
            </a:r>
            <a:r>
              <a:rPr sz="1400" u="none" spc="145">
                <a:solidFill>
                  <a:srgbClr val="41180C"/>
                </a:solidFill>
                <a:latin typeface="Calibri"/>
                <a:cs typeface="Calibri"/>
              </a:rPr>
              <a:t> </a:t>
            </a:r>
            <a:r>
              <a:rPr sz="1400" u="none">
                <a:solidFill>
                  <a:srgbClr val="41180C"/>
                </a:solidFill>
                <a:latin typeface="Calibri"/>
                <a:cs typeface="Calibri"/>
              </a:rPr>
              <a:t>and</a:t>
            </a:r>
            <a:r>
              <a:rPr sz="1400" u="none" spc="145">
                <a:solidFill>
                  <a:srgbClr val="41180C"/>
                </a:solidFill>
                <a:latin typeface="Calibri"/>
                <a:cs typeface="Calibri"/>
              </a:rPr>
              <a:t> </a:t>
            </a:r>
            <a:r>
              <a:rPr sz="1400" u="none">
                <a:solidFill>
                  <a:srgbClr val="41180C"/>
                </a:solidFill>
                <a:latin typeface="Calibri"/>
                <a:cs typeface="Calibri"/>
              </a:rPr>
              <a:t>operates</a:t>
            </a:r>
            <a:r>
              <a:rPr sz="1400" u="none" spc="145">
                <a:solidFill>
                  <a:srgbClr val="41180C"/>
                </a:solidFill>
                <a:latin typeface="Calibri"/>
                <a:cs typeface="Calibri"/>
              </a:rPr>
              <a:t> </a:t>
            </a:r>
            <a:r>
              <a:rPr sz="1400" u="none" spc="60">
                <a:solidFill>
                  <a:srgbClr val="41180C"/>
                </a:solidFill>
                <a:latin typeface="Calibri"/>
                <a:cs typeface="Calibri"/>
              </a:rPr>
              <a:t>all</a:t>
            </a:r>
            <a:r>
              <a:rPr sz="1400" u="none" spc="145">
                <a:solidFill>
                  <a:srgbClr val="41180C"/>
                </a:solidFill>
                <a:latin typeface="Calibri"/>
                <a:cs typeface="Calibri"/>
              </a:rPr>
              <a:t> </a:t>
            </a:r>
            <a:r>
              <a:rPr sz="1400" u="none">
                <a:solidFill>
                  <a:srgbClr val="41180C"/>
                </a:solidFill>
                <a:latin typeface="Calibri"/>
                <a:cs typeface="Calibri"/>
              </a:rPr>
              <a:t>its</a:t>
            </a:r>
            <a:r>
              <a:rPr sz="1400" u="none" spc="140">
                <a:solidFill>
                  <a:srgbClr val="41180C"/>
                </a:solidFill>
                <a:latin typeface="Calibri"/>
                <a:cs typeface="Calibri"/>
              </a:rPr>
              <a:t> </a:t>
            </a:r>
            <a:r>
              <a:rPr sz="1400" u="none">
                <a:solidFill>
                  <a:srgbClr val="41180C"/>
                </a:solidFill>
                <a:latin typeface="Calibri"/>
                <a:cs typeface="Calibri"/>
              </a:rPr>
              <a:t>locations</a:t>
            </a:r>
            <a:r>
              <a:rPr sz="1400" u="none" spc="145">
                <a:solidFill>
                  <a:srgbClr val="41180C"/>
                </a:solidFill>
                <a:latin typeface="Calibri"/>
                <a:cs typeface="Calibri"/>
              </a:rPr>
              <a:t> </a:t>
            </a:r>
            <a:r>
              <a:rPr sz="1400" u="none" spc="-25">
                <a:solidFill>
                  <a:srgbClr val="41180C"/>
                </a:solidFill>
                <a:latin typeface="Calibri"/>
                <a:cs typeface="Calibri"/>
              </a:rPr>
              <a:t>and </a:t>
            </a:r>
            <a:r>
              <a:rPr sz="1400" u="none">
                <a:solidFill>
                  <a:srgbClr val="41180C"/>
                </a:solidFill>
                <a:latin typeface="Calibri"/>
                <a:cs typeface="Calibri"/>
              </a:rPr>
              <a:t>does</a:t>
            </a:r>
            <a:r>
              <a:rPr sz="1400" u="none" spc="130">
                <a:solidFill>
                  <a:srgbClr val="41180C"/>
                </a:solidFill>
                <a:latin typeface="Calibri"/>
                <a:cs typeface="Calibri"/>
              </a:rPr>
              <a:t> </a:t>
            </a:r>
            <a:r>
              <a:rPr sz="1400" u="none">
                <a:solidFill>
                  <a:srgbClr val="41180C"/>
                </a:solidFill>
                <a:latin typeface="Calibri"/>
                <a:cs typeface="Calibri"/>
              </a:rPr>
              <a:t>not</a:t>
            </a:r>
            <a:r>
              <a:rPr sz="1400" u="none" spc="130">
                <a:solidFill>
                  <a:srgbClr val="41180C"/>
                </a:solidFill>
                <a:latin typeface="Calibri"/>
                <a:cs typeface="Calibri"/>
              </a:rPr>
              <a:t> </a:t>
            </a:r>
            <a:r>
              <a:rPr sz="1400" u="none">
                <a:solidFill>
                  <a:srgbClr val="41180C"/>
                </a:solidFill>
                <a:latin typeface="Calibri"/>
                <a:cs typeface="Calibri"/>
              </a:rPr>
              <a:t>utilize</a:t>
            </a:r>
            <a:r>
              <a:rPr sz="1400" u="none" spc="135">
                <a:solidFill>
                  <a:srgbClr val="41180C"/>
                </a:solidFill>
                <a:latin typeface="Calibri"/>
                <a:cs typeface="Calibri"/>
              </a:rPr>
              <a:t> </a:t>
            </a:r>
            <a:r>
              <a:rPr sz="1400" u="none">
                <a:solidFill>
                  <a:srgbClr val="41180C"/>
                </a:solidFill>
                <a:latin typeface="Calibri"/>
                <a:cs typeface="Calibri"/>
              </a:rPr>
              <a:t>a</a:t>
            </a:r>
            <a:r>
              <a:rPr sz="1400" u="none" spc="130">
                <a:solidFill>
                  <a:srgbClr val="41180C"/>
                </a:solidFill>
                <a:latin typeface="Calibri"/>
                <a:cs typeface="Calibri"/>
              </a:rPr>
              <a:t> </a:t>
            </a:r>
            <a:r>
              <a:rPr sz="1400" u="none">
                <a:solidFill>
                  <a:srgbClr val="41180C"/>
                </a:solidFill>
                <a:latin typeface="Calibri"/>
                <a:cs typeface="Calibri"/>
              </a:rPr>
              <a:t>franchise</a:t>
            </a:r>
            <a:r>
              <a:rPr sz="1400" u="none" spc="130">
                <a:solidFill>
                  <a:srgbClr val="41180C"/>
                </a:solidFill>
                <a:latin typeface="Calibri"/>
                <a:cs typeface="Calibri"/>
              </a:rPr>
              <a:t> </a:t>
            </a:r>
            <a:r>
              <a:rPr sz="1400" u="none">
                <a:solidFill>
                  <a:srgbClr val="41180C"/>
                </a:solidFill>
                <a:latin typeface="Calibri"/>
                <a:cs typeface="Calibri"/>
              </a:rPr>
              <a:t>model</a:t>
            </a:r>
            <a:r>
              <a:rPr sz="1400" u="none" spc="135">
                <a:solidFill>
                  <a:srgbClr val="41180C"/>
                </a:solidFill>
                <a:latin typeface="Calibri"/>
                <a:cs typeface="Calibri"/>
              </a:rPr>
              <a:t> </a:t>
            </a:r>
            <a:r>
              <a:rPr sz="1400" u="none" spc="-10">
                <a:solidFill>
                  <a:srgbClr val="41180C"/>
                </a:solidFill>
                <a:latin typeface="Calibri"/>
                <a:cs typeface="Calibri"/>
              </a:rPr>
              <a:t>(</a:t>
            </a:r>
            <a:r>
              <a:rPr sz="1400" i="1" u="none" spc="-10">
                <a:solidFill>
                  <a:srgbClr val="41180C"/>
                </a:solidFill>
                <a:latin typeface="Calibri"/>
                <a:cs typeface="Calibri"/>
              </a:rPr>
              <a:t>focused</a:t>
            </a:r>
            <a:r>
              <a:rPr sz="1400" i="1" u="none" spc="130">
                <a:solidFill>
                  <a:srgbClr val="41180C"/>
                </a:solidFill>
                <a:latin typeface="Calibri"/>
                <a:cs typeface="Calibri"/>
              </a:rPr>
              <a:t> </a:t>
            </a:r>
            <a:r>
              <a:rPr sz="1400" i="1" u="none">
                <a:solidFill>
                  <a:srgbClr val="41180C"/>
                </a:solidFill>
                <a:latin typeface="Calibri"/>
                <a:cs typeface="Calibri"/>
              </a:rPr>
              <a:t>on</a:t>
            </a:r>
            <a:r>
              <a:rPr sz="1400" i="1" u="none" spc="135">
                <a:solidFill>
                  <a:srgbClr val="41180C"/>
                </a:solidFill>
                <a:latin typeface="Calibri"/>
                <a:cs typeface="Calibri"/>
              </a:rPr>
              <a:t> </a:t>
            </a:r>
            <a:r>
              <a:rPr sz="1400" i="1" u="none" spc="-10">
                <a:solidFill>
                  <a:srgbClr val="41180C"/>
                </a:solidFill>
                <a:latin typeface="Calibri"/>
                <a:cs typeface="Calibri"/>
              </a:rPr>
              <a:t>internal growth</a:t>
            </a:r>
            <a:r>
              <a:rPr sz="1400" u="none" spc="-10">
                <a:solidFill>
                  <a:srgbClr val="41180C"/>
                </a:solidFill>
                <a:latin typeface="Calibri"/>
                <a:cs typeface="Calibri"/>
              </a:rPr>
              <a:t>)</a:t>
            </a:r>
            <a:endParaRPr sz="1400">
              <a:latin typeface="Calibri"/>
              <a:cs typeface="Calibri"/>
            </a:endParaRPr>
          </a:p>
          <a:p>
            <a:pPr marL="351155" indent="-291465">
              <a:lnSpc>
                <a:spcPct val="100000"/>
              </a:lnSpc>
              <a:spcBef>
                <a:spcPts val="240"/>
              </a:spcBef>
              <a:buFont typeface="Arial"/>
              <a:buChar char="▪"/>
              <a:tabLst>
                <a:tab pos="351155" algn="l"/>
              </a:tabLst>
            </a:pPr>
            <a:r>
              <a:rPr sz="1400" b="1" u="heavy">
                <a:solidFill>
                  <a:srgbClr val="41180C"/>
                </a:solidFill>
                <a:uFill>
                  <a:solidFill>
                    <a:srgbClr val="41180C"/>
                  </a:solidFill>
                </a:uFill>
                <a:latin typeface="Calibri"/>
                <a:cs typeface="Calibri"/>
              </a:rPr>
              <a:t>IPO:</a:t>
            </a:r>
            <a:r>
              <a:rPr sz="1400" b="1" u="none" spc="140">
                <a:solidFill>
                  <a:srgbClr val="41180C"/>
                </a:solidFill>
                <a:latin typeface="Calibri"/>
                <a:cs typeface="Calibri"/>
              </a:rPr>
              <a:t> </a:t>
            </a:r>
            <a:r>
              <a:rPr sz="1400" u="none">
                <a:solidFill>
                  <a:srgbClr val="41180C"/>
                </a:solidFill>
                <a:latin typeface="Calibri"/>
                <a:cs typeface="Calibri"/>
              </a:rPr>
              <a:t>$22</a:t>
            </a:r>
            <a:r>
              <a:rPr sz="1400" u="none" spc="165">
                <a:solidFill>
                  <a:srgbClr val="41180C"/>
                </a:solidFill>
                <a:latin typeface="Calibri"/>
                <a:cs typeface="Calibri"/>
              </a:rPr>
              <a:t> </a:t>
            </a:r>
            <a:r>
              <a:rPr sz="1400" u="none">
                <a:solidFill>
                  <a:srgbClr val="41180C"/>
                </a:solidFill>
                <a:latin typeface="Calibri"/>
                <a:cs typeface="Calibri"/>
              </a:rPr>
              <a:t>per</a:t>
            </a:r>
            <a:r>
              <a:rPr sz="1400" u="none" spc="165">
                <a:solidFill>
                  <a:srgbClr val="41180C"/>
                </a:solidFill>
                <a:latin typeface="Calibri"/>
                <a:cs typeface="Calibri"/>
              </a:rPr>
              <a:t> </a:t>
            </a:r>
            <a:r>
              <a:rPr sz="1400" u="none">
                <a:solidFill>
                  <a:srgbClr val="41180C"/>
                </a:solidFill>
                <a:latin typeface="Calibri"/>
                <a:cs typeface="Calibri"/>
              </a:rPr>
              <a:t>share,</a:t>
            </a:r>
            <a:r>
              <a:rPr sz="1400" u="none" spc="25">
                <a:solidFill>
                  <a:srgbClr val="41180C"/>
                </a:solidFill>
                <a:latin typeface="Calibri"/>
                <a:cs typeface="Calibri"/>
              </a:rPr>
              <a:t> </a:t>
            </a:r>
            <a:r>
              <a:rPr sz="1400" u="none">
                <a:solidFill>
                  <a:srgbClr val="41180C"/>
                </a:solidFill>
                <a:latin typeface="Calibri"/>
                <a:cs typeface="Calibri"/>
              </a:rPr>
              <a:t>nearly</a:t>
            </a:r>
            <a:r>
              <a:rPr sz="1400" u="none" spc="100">
                <a:solidFill>
                  <a:srgbClr val="41180C"/>
                </a:solidFill>
                <a:latin typeface="Calibri"/>
                <a:cs typeface="Calibri"/>
              </a:rPr>
              <a:t> </a:t>
            </a:r>
            <a:r>
              <a:rPr sz="1400" u="none">
                <a:solidFill>
                  <a:srgbClr val="41180C"/>
                </a:solidFill>
                <a:latin typeface="Calibri"/>
                <a:cs typeface="Calibri"/>
              </a:rPr>
              <a:t>8</a:t>
            </a:r>
            <a:r>
              <a:rPr sz="1400" u="none" spc="170">
                <a:solidFill>
                  <a:srgbClr val="41180C"/>
                </a:solidFill>
                <a:latin typeface="Calibri"/>
                <a:cs typeface="Calibri"/>
              </a:rPr>
              <a:t> </a:t>
            </a:r>
            <a:r>
              <a:rPr sz="1400" u="none">
                <a:solidFill>
                  <a:srgbClr val="41180C"/>
                </a:solidFill>
                <a:latin typeface="Calibri"/>
                <a:cs typeface="Calibri"/>
              </a:rPr>
              <a:t>million</a:t>
            </a:r>
            <a:r>
              <a:rPr sz="1400" u="none" spc="165">
                <a:solidFill>
                  <a:srgbClr val="41180C"/>
                </a:solidFill>
                <a:latin typeface="Calibri"/>
                <a:cs typeface="Calibri"/>
              </a:rPr>
              <a:t> </a:t>
            </a:r>
            <a:r>
              <a:rPr sz="1400" u="none">
                <a:solidFill>
                  <a:srgbClr val="41180C"/>
                </a:solidFill>
                <a:latin typeface="Calibri"/>
                <a:cs typeface="Calibri"/>
              </a:rPr>
              <a:t>shares</a:t>
            </a:r>
            <a:r>
              <a:rPr sz="1400" u="none" spc="165">
                <a:solidFill>
                  <a:srgbClr val="41180C"/>
                </a:solidFill>
                <a:latin typeface="Calibri"/>
                <a:cs typeface="Calibri"/>
              </a:rPr>
              <a:t> </a:t>
            </a:r>
            <a:r>
              <a:rPr sz="1400" u="none" spc="-10">
                <a:solidFill>
                  <a:srgbClr val="41180C"/>
                </a:solidFill>
                <a:latin typeface="Calibri"/>
                <a:cs typeface="Calibri"/>
              </a:rPr>
              <a:t>issued</a:t>
            </a:r>
            <a:endParaRPr sz="1400">
              <a:latin typeface="Calibri"/>
              <a:cs typeface="Calibri"/>
            </a:endParaRPr>
          </a:p>
          <a:p>
            <a:pPr marL="351155" indent="-291465">
              <a:lnSpc>
                <a:spcPct val="100000"/>
              </a:lnSpc>
              <a:spcBef>
                <a:spcPts val="234"/>
              </a:spcBef>
              <a:buFont typeface="Arial"/>
              <a:buChar char="▪"/>
              <a:tabLst>
                <a:tab pos="351155" algn="l"/>
              </a:tabLst>
            </a:pPr>
            <a:r>
              <a:rPr sz="1400" b="1" u="heavy" spc="-10">
                <a:solidFill>
                  <a:srgbClr val="41180C"/>
                </a:solidFill>
                <a:uFill>
                  <a:solidFill>
                    <a:srgbClr val="41180C"/>
                  </a:solidFill>
                </a:uFill>
                <a:latin typeface="Calibri"/>
                <a:cs typeface="Calibri"/>
              </a:rPr>
              <a:t>Investments</a:t>
            </a:r>
            <a:r>
              <a:rPr sz="1400" u="heavy" spc="-10">
                <a:solidFill>
                  <a:srgbClr val="41180C"/>
                </a:solidFill>
                <a:uFill>
                  <a:solidFill>
                    <a:srgbClr val="41180C"/>
                  </a:solidFill>
                </a:uFill>
                <a:latin typeface="Calibri"/>
                <a:cs typeface="Calibri"/>
              </a:rPr>
              <a:t>:</a:t>
            </a:r>
            <a:endParaRPr sz="1400">
              <a:latin typeface="Calibri"/>
              <a:cs typeface="Calibri"/>
            </a:endParaRPr>
          </a:p>
          <a:p>
            <a:pPr marL="808355" marR="56515" lvl="1" indent="-292100">
              <a:lnSpc>
                <a:spcPct val="113999"/>
              </a:lnSpc>
              <a:buFont typeface="Arial"/>
              <a:buChar char="▪"/>
              <a:tabLst>
                <a:tab pos="808355" algn="l"/>
              </a:tabLst>
            </a:pPr>
            <a:r>
              <a:rPr sz="1400" b="1">
                <a:solidFill>
                  <a:srgbClr val="41180C"/>
                </a:solidFill>
                <a:latin typeface="Calibri"/>
                <a:cs typeface="Calibri"/>
              </a:rPr>
              <a:t>Venture fund: $100 million fund that invests in early-stage companies aligned with its mission for a better food system and accelerated growth</a:t>
            </a:r>
            <a:endParaRPr sz="1400">
              <a:latin typeface="Calibri"/>
              <a:cs typeface="Calibri"/>
            </a:endParaRPr>
          </a:p>
          <a:p>
            <a:pPr marL="1265555" marR="5080" lvl="2" indent="-292100">
              <a:lnSpc>
                <a:spcPct val="113999"/>
              </a:lnSpc>
              <a:buFont typeface="Arial"/>
              <a:buChar char="▪"/>
              <a:tabLst>
                <a:tab pos="1265555" algn="l"/>
              </a:tabLst>
            </a:pPr>
            <a:r>
              <a:rPr sz="1400">
                <a:solidFill>
                  <a:srgbClr val="41180C"/>
                </a:solidFill>
                <a:latin typeface="Calibri"/>
                <a:cs typeface="Calibri"/>
              </a:rPr>
              <a:t>Investments: agricultural software, robotics and kitchen automation.</a:t>
            </a:r>
            <a:endParaRPr sz="1400">
              <a:latin typeface="Calibri"/>
              <a:cs typeface="Calibri"/>
            </a:endParaRPr>
          </a:p>
        </p:txBody>
      </p:sp>
      <p:sp>
        <p:nvSpPr>
          <p:cNvPr id="6" name="object 6"/>
          <p:cNvSpPr txBox="1"/>
          <p:nvPr/>
        </p:nvSpPr>
        <p:spPr>
          <a:xfrm>
            <a:off x="266225" y="6022522"/>
            <a:ext cx="3152775" cy="499745"/>
          </a:xfrm>
          <a:prstGeom prst="rect">
            <a:avLst/>
          </a:prstGeom>
        </p:spPr>
        <p:txBody>
          <a:bodyPr vert="horz" wrap="square" lIns="0" tIns="12700" rIns="0" bIns="0" rtlCol="0">
            <a:normAutofit/>
          </a:bodyPr>
          <a:lstStyle/>
          <a:p>
            <a:pPr marL="12700">
              <a:lnSpc>
                <a:spcPct val="100000"/>
              </a:lnSpc>
              <a:spcBef>
                <a:spcPts val="100"/>
              </a:spcBef>
            </a:pPr>
            <a:r>
              <a:rPr sz="1100" spc="-50">
                <a:solidFill>
                  <a:srgbClr val="41180C"/>
                </a:solidFill>
                <a:latin typeface="Calibri"/>
                <a:cs typeface="Calibri"/>
              </a:rPr>
              <a:t>.</a:t>
            </a:r>
            <a:endParaRPr sz="1100">
              <a:latin typeface="Calibri"/>
              <a:cs typeface="Calibri"/>
            </a:endParaRPr>
          </a:p>
          <a:p>
            <a:pPr marL="346710">
              <a:lnSpc>
                <a:spcPct val="100000"/>
              </a:lnSpc>
              <a:spcBef>
                <a:spcPts val="1330"/>
              </a:spcBef>
            </a:pPr>
            <a:endParaRPr sz="900">
              <a:latin typeface="Calibri"/>
              <a:cs typeface="Calibri"/>
            </a:endParaRPr>
          </a:p>
        </p:txBody>
      </p:sp>
      <p:sp>
        <p:nvSpPr>
          <p:cNvPr id="7" name="object 7"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12700">
              <a:lnSpc>
                <a:spcPct val="100000"/>
              </a:lnSpc>
              <a:spcBef>
                <a:spcPts val="100"/>
              </a:spcBef>
            </a:pPr>
            <a:r>
              <a:rPr sz="1400">
                <a:solidFill>
                  <a:srgbClr val="482010"/>
                </a:solidFill>
              </a:rPr>
              <a:t>Restaurant Chain’s Company Overview</a:t>
            </a:r>
          </a:p>
        </p:txBody>
      </p:sp>
      <p:graphicFrame>
        <p:nvGraphicFramePr>
          <p:cNvPr id="8" name="object 8"/>
          <p:cNvGraphicFramePr>
            <a:graphicFrameLocks noGrp="1"/>
          </p:cNvGraphicFramePr>
          <p:nvPr/>
        </p:nvGraphicFramePr>
        <p:xfrm>
          <a:off x="5268574" y="2971075"/>
          <a:ext cx="3458210" cy="2983865"/>
        </p:xfrm>
        <a:graphic>
          <a:graphicData uri="http://schemas.openxmlformats.org/drawingml/2006/table">
            <a:tbl>
              <a:tblPr firstRow="1" bandRow="1">
                <a:tableStyleId>{2D5ABB26-0587-4C30-8999-92F81FD0307C}</a:tableStyleId>
              </a:tblPr>
              <a:tblGrid>
                <a:gridCol w="1394460">
                  <a:extLst>
                    <a:ext uri="{9D8B030D-6E8A-4147-A177-3AD203B41FA5}">
                      <a16:colId xmlns:a16="http://schemas.microsoft.com/office/drawing/2014/main" val="20000"/>
                    </a:ext>
                  </a:extLst>
                </a:gridCol>
                <a:gridCol w="2063750">
                  <a:extLst>
                    <a:ext uri="{9D8B030D-6E8A-4147-A177-3AD203B41FA5}">
                      <a16:colId xmlns:a16="http://schemas.microsoft.com/office/drawing/2014/main" val="20001"/>
                    </a:ext>
                  </a:extLst>
                </a:gridCol>
              </a:tblGrid>
              <a:tr h="395605">
                <a:tc>
                  <a:txBody>
                    <a:bodyPr/>
                    <a:lstStyle/>
                    <a:p>
                      <a:pPr marL="85090">
                        <a:lnSpc>
                          <a:spcPct val="100000"/>
                        </a:lnSpc>
                        <a:spcBef>
                          <a:spcPts val="620"/>
                        </a:spcBef>
                      </a:pPr>
                      <a:r>
                        <a:rPr sz="1400" b="1">
                          <a:cs typeface="Calibri"/>
                        </a:rPr>
                        <a:t>Share</a:t>
                      </a:r>
                      <a:r>
                        <a:rPr sz="1400" b="1" spc="180">
                          <a:cs typeface="Calibri"/>
                        </a:rPr>
                        <a:t> </a:t>
                      </a:r>
                      <a:r>
                        <a:rPr sz="1400" b="1" spc="-10">
                          <a:cs typeface="Calibri"/>
                        </a:rPr>
                        <a:t>Price</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244A73"/>
                    </a:solidFill>
                  </a:tcPr>
                </a:tc>
                <a:tc>
                  <a:txBody>
                    <a:bodyPr/>
                    <a:lstStyle/>
                    <a:p>
                      <a:pPr marL="85725">
                        <a:lnSpc>
                          <a:spcPct val="100000"/>
                        </a:lnSpc>
                        <a:spcBef>
                          <a:spcPts val="620"/>
                        </a:spcBef>
                      </a:pPr>
                      <a:r>
                        <a:rPr sz="1400" b="1">
                          <a:cs typeface="Calibri"/>
                        </a:rPr>
                        <a:t>$</a:t>
                      </a:r>
                      <a:r>
                        <a:rPr sz="1400" b="1" spc="100">
                          <a:cs typeface="Calibri"/>
                        </a:rPr>
                        <a:t> </a:t>
                      </a:r>
                      <a:r>
                        <a:rPr sz="1400" b="1" spc="-10">
                          <a:cs typeface="Calibri"/>
                        </a:rPr>
                        <a:t>2,884.25</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244A73"/>
                    </a:solidFill>
                  </a:tcPr>
                </a:tc>
                <a:extLst>
                  <a:ext uri="{0D108BD9-81ED-4DB2-BD59-A6C34878D82A}">
                    <a16:rowId xmlns:a16="http://schemas.microsoft.com/office/drawing/2014/main" val="10000"/>
                  </a:ext>
                </a:extLst>
              </a:tr>
              <a:tr h="396875">
                <a:tc>
                  <a:txBody>
                    <a:bodyPr/>
                    <a:lstStyle/>
                    <a:p>
                      <a:pPr marL="85090">
                        <a:lnSpc>
                          <a:spcPct val="100000"/>
                        </a:lnSpc>
                        <a:spcBef>
                          <a:spcPts val="620"/>
                        </a:spcBef>
                      </a:pPr>
                      <a:r>
                        <a:rPr sz="1400">
                          <a:latin typeface="Calibri"/>
                          <a:cs typeface="Calibri"/>
                        </a:rPr>
                        <a:t>52</a:t>
                      </a:r>
                      <a:r>
                        <a:rPr sz="1400" spc="50">
                          <a:latin typeface="Calibri"/>
                          <a:cs typeface="Calibri"/>
                        </a:rPr>
                        <a:t> </a:t>
                      </a:r>
                      <a:r>
                        <a:rPr sz="1400" spc="-20">
                          <a:latin typeface="Calibri"/>
                          <a:cs typeface="Calibri"/>
                        </a:rPr>
                        <a:t>Week</a:t>
                      </a:r>
                      <a:r>
                        <a:rPr sz="1400" spc="40">
                          <a:latin typeface="Calibri"/>
                          <a:cs typeface="Calibri"/>
                        </a:rPr>
                        <a:t> </a:t>
                      </a:r>
                      <a:r>
                        <a:rPr sz="1400" spc="-10">
                          <a:latin typeface="Calibri"/>
                          <a:cs typeface="Calibri"/>
                        </a:rPr>
                        <a:t>Range</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tc>
                  <a:txBody>
                    <a:bodyPr/>
                    <a:lstStyle/>
                    <a:p>
                      <a:pPr marL="85725">
                        <a:lnSpc>
                          <a:spcPct val="100000"/>
                        </a:lnSpc>
                        <a:spcBef>
                          <a:spcPts val="620"/>
                        </a:spcBef>
                      </a:pPr>
                      <a:r>
                        <a:rPr sz="1400">
                          <a:latin typeface="Calibri"/>
                          <a:cs typeface="Calibri"/>
                        </a:rPr>
                        <a:t>$</a:t>
                      </a:r>
                      <a:r>
                        <a:rPr sz="1400" spc="155">
                          <a:latin typeface="Calibri"/>
                          <a:cs typeface="Calibri"/>
                        </a:rPr>
                        <a:t> </a:t>
                      </a:r>
                      <a:r>
                        <a:rPr sz="1400">
                          <a:latin typeface="Calibri"/>
                          <a:cs typeface="Calibri"/>
                        </a:rPr>
                        <a:t>1,768.64</a:t>
                      </a:r>
                      <a:r>
                        <a:rPr sz="1400" spc="20">
                          <a:latin typeface="Calibri"/>
                          <a:cs typeface="Calibri"/>
                        </a:rPr>
                        <a:t> </a:t>
                      </a:r>
                      <a:r>
                        <a:rPr sz="1400" spc="75">
                          <a:latin typeface="Calibri"/>
                          <a:cs typeface="Calibri"/>
                        </a:rPr>
                        <a:t>-</a:t>
                      </a:r>
                      <a:r>
                        <a:rPr sz="1400" spc="20">
                          <a:latin typeface="Calibri"/>
                          <a:cs typeface="Calibri"/>
                        </a:rPr>
                        <a:t> </a:t>
                      </a:r>
                      <a:r>
                        <a:rPr sz="1400" spc="-10">
                          <a:latin typeface="Calibri"/>
                          <a:cs typeface="Calibri"/>
                        </a:rPr>
                        <a:t>3,023.98</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extLst>
                  <a:ext uri="{0D108BD9-81ED-4DB2-BD59-A6C34878D82A}">
                    <a16:rowId xmlns:a16="http://schemas.microsoft.com/office/drawing/2014/main" val="10001"/>
                  </a:ext>
                </a:extLst>
              </a:tr>
              <a:tr h="395605">
                <a:tc>
                  <a:txBody>
                    <a:bodyPr/>
                    <a:lstStyle/>
                    <a:p>
                      <a:pPr marL="85090">
                        <a:lnSpc>
                          <a:spcPct val="100000"/>
                        </a:lnSpc>
                        <a:spcBef>
                          <a:spcPts val="620"/>
                        </a:spcBef>
                      </a:pPr>
                      <a:r>
                        <a:rPr sz="1400">
                          <a:latin typeface="Calibri"/>
                          <a:cs typeface="Calibri"/>
                        </a:rPr>
                        <a:t>Total</a:t>
                      </a:r>
                      <a:r>
                        <a:rPr sz="1400" spc="60">
                          <a:latin typeface="Calibri"/>
                          <a:cs typeface="Calibri"/>
                        </a:rPr>
                        <a:t> </a:t>
                      </a:r>
                      <a:r>
                        <a:rPr sz="1400" spc="-20">
                          <a:latin typeface="Calibri"/>
                          <a:cs typeface="Calibri"/>
                        </a:rPr>
                        <a:t>Debt</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tc>
                  <a:txBody>
                    <a:bodyPr/>
                    <a:lstStyle/>
                    <a:p>
                      <a:pPr marL="85725">
                        <a:lnSpc>
                          <a:spcPct val="100000"/>
                        </a:lnSpc>
                        <a:spcBef>
                          <a:spcPts val="620"/>
                        </a:spcBef>
                      </a:pPr>
                      <a:r>
                        <a:rPr sz="1400">
                          <a:latin typeface="Calibri"/>
                          <a:cs typeface="Calibri"/>
                        </a:rPr>
                        <a:t>$</a:t>
                      </a:r>
                      <a:r>
                        <a:rPr sz="1400" spc="100">
                          <a:latin typeface="Calibri"/>
                          <a:cs typeface="Calibri"/>
                        </a:rPr>
                        <a:t> </a:t>
                      </a:r>
                      <a:r>
                        <a:rPr sz="1400" spc="-10">
                          <a:latin typeface="Calibri"/>
                          <a:cs typeface="Calibri"/>
                        </a:rPr>
                        <a:t>4.05B</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extLst>
                  <a:ext uri="{0D108BD9-81ED-4DB2-BD59-A6C34878D82A}">
                    <a16:rowId xmlns:a16="http://schemas.microsoft.com/office/drawing/2014/main" val="10002"/>
                  </a:ext>
                </a:extLst>
              </a:tr>
              <a:tr h="395605">
                <a:tc>
                  <a:txBody>
                    <a:bodyPr/>
                    <a:lstStyle/>
                    <a:p>
                      <a:pPr marL="85090">
                        <a:lnSpc>
                          <a:spcPct val="100000"/>
                        </a:lnSpc>
                        <a:spcBef>
                          <a:spcPts val="620"/>
                        </a:spcBef>
                      </a:pPr>
                      <a:r>
                        <a:rPr sz="1400" spc="-20">
                          <a:latin typeface="Calibri"/>
                          <a:cs typeface="Calibri"/>
                        </a:rPr>
                        <a:t>Cash</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tc>
                  <a:txBody>
                    <a:bodyPr/>
                    <a:lstStyle/>
                    <a:p>
                      <a:pPr marL="85725">
                        <a:lnSpc>
                          <a:spcPct val="100000"/>
                        </a:lnSpc>
                        <a:spcBef>
                          <a:spcPts val="620"/>
                        </a:spcBef>
                      </a:pPr>
                      <a:r>
                        <a:rPr sz="1400">
                          <a:latin typeface="Calibri"/>
                          <a:cs typeface="Calibri"/>
                        </a:rPr>
                        <a:t>$</a:t>
                      </a:r>
                      <a:r>
                        <a:rPr sz="1400" spc="100">
                          <a:latin typeface="Calibri"/>
                          <a:cs typeface="Calibri"/>
                        </a:rPr>
                        <a:t> </a:t>
                      </a:r>
                      <a:r>
                        <a:rPr sz="1400" spc="-20">
                          <a:latin typeface="Calibri"/>
                          <a:cs typeface="Calibri"/>
                        </a:rPr>
                        <a:t>1.3B</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extLst>
                  <a:ext uri="{0D108BD9-81ED-4DB2-BD59-A6C34878D82A}">
                    <a16:rowId xmlns:a16="http://schemas.microsoft.com/office/drawing/2014/main" val="10003"/>
                  </a:ext>
                </a:extLst>
              </a:tr>
              <a:tr h="395605">
                <a:tc>
                  <a:txBody>
                    <a:bodyPr/>
                    <a:lstStyle/>
                    <a:p>
                      <a:pPr marL="85090">
                        <a:lnSpc>
                          <a:spcPct val="100000"/>
                        </a:lnSpc>
                        <a:spcBef>
                          <a:spcPts val="620"/>
                        </a:spcBef>
                      </a:pPr>
                      <a:r>
                        <a:rPr sz="1400">
                          <a:latin typeface="Calibri"/>
                          <a:cs typeface="Calibri"/>
                        </a:rPr>
                        <a:t>Market</a:t>
                      </a:r>
                      <a:r>
                        <a:rPr sz="1400" spc="-25">
                          <a:latin typeface="Calibri"/>
                          <a:cs typeface="Calibri"/>
                        </a:rPr>
                        <a:t> Cap</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tc>
                  <a:txBody>
                    <a:bodyPr/>
                    <a:lstStyle/>
                    <a:p>
                      <a:pPr marL="85725">
                        <a:lnSpc>
                          <a:spcPct val="100000"/>
                        </a:lnSpc>
                        <a:spcBef>
                          <a:spcPts val="620"/>
                        </a:spcBef>
                      </a:pPr>
                      <a:r>
                        <a:rPr sz="1400">
                          <a:latin typeface="Calibri"/>
                          <a:cs typeface="Calibri"/>
                        </a:rPr>
                        <a:t>$</a:t>
                      </a:r>
                      <a:r>
                        <a:rPr sz="1400" spc="100">
                          <a:latin typeface="Calibri"/>
                          <a:cs typeface="Calibri"/>
                        </a:rPr>
                        <a:t> </a:t>
                      </a:r>
                      <a:r>
                        <a:rPr sz="1400" spc="-10">
                          <a:latin typeface="Calibri"/>
                          <a:cs typeface="Calibri"/>
                        </a:rPr>
                        <a:t>78.67B</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extLst>
                  <a:ext uri="{0D108BD9-81ED-4DB2-BD59-A6C34878D82A}">
                    <a16:rowId xmlns:a16="http://schemas.microsoft.com/office/drawing/2014/main" val="10004"/>
                  </a:ext>
                </a:extLst>
              </a:tr>
              <a:tr h="395605">
                <a:tc>
                  <a:txBody>
                    <a:bodyPr/>
                    <a:lstStyle/>
                    <a:p>
                      <a:pPr marL="85090">
                        <a:lnSpc>
                          <a:spcPct val="100000"/>
                        </a:lnSpc>
                        <a:spcBef>
                          <a:spcPts val="620"/>
                        </a:spcBef>
                      </a:pPr>
                      <a:r>
                        <a:rPr sz="1400">
                          <a:latin typeface="Calibri"/>
                          <a:cs typeface="Calibri"/>
                        </a:rPr>
                        <a:t>Revenue</a:t>
                      </a:r>
                      <a:r>
                        <a:rPr sz="1400" spc="100">
                          <a:latin typeface="Calibri"/>
                          <a:cs typeface="Calibri"/>
                        </a:rPr>
                        <a:t> </a:t>
                      </a:r>
                      <a:r>
                        <a:rPr sz="1400" spc="-25">
                          <a:latin typeface="Calibri"/>
                          <a:cs typeface="Calibri"/>
                        </a:rPr>
                        <a:t>LTM</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tc>
                  <a:txBody>
                    <a:bodyPr/>
                    <a:lstStyle/>
                    <a:p>
                      <a:pPr marL="85725">
                        <a:lnSpc>
                          <a:spcPct val="100000"/>
                        </a:lnSpc>
                        <a:spcBef>
                          <a:spcPts val="620"/>
                        </a:spcBef>
                      </a:pPr>
                      <a:r>
                        <a:rPr sz="1400">
                          <a:latin typeface="Calibri"/>
                          <a:cs typeface="Calibri"/>
                        </a:rPr>
                        <a:t>$</a:t>
                      </a:r>
                      <a:r>
                        <a:rPr sz="1400" spc="100">
                          <a:latin typeface="Calibri"/>
                          <a:cs typeface="Calibri"/>
                        </a:rPr>
                        <a:t> </a:t>
                      </a:r>
                      <a:r>
                        <a:rPr sz="1400" spc="-10">
                          <a:latin typeface="Calibri"/>
                          <a:cs typeface="Calibri"/>
                        </a:rPr>
                        <a:t>9.87B</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extLst>
                  <a:ext uri="{0D108BD9-81ED-4DB2-BD59-A6C34878D82A}">
                    <a16:rowId xmlns:a16="http://schemas.microsoft.com/office/drawing/2014/main" val="10005"/>
                  </a:ext>
                </a:extLst>
              </a:tr>
              <a:tr h="608965">
                <a:tc>
                  <a:txBody>
                    <a:bodyPr/>
                    <a:lstStyle/>
                    <a:p>
                      <a:pPr marL="85090" marR="366395">
                        <a:lnSpc>
                          <a:spcPct val="100000"/>
                        </a:lnSpc>
                        <a:spcBef>
                          <a:spcPts val="620"/>
                        </a:spcBef>
                      </a:pPr>
                      <a:r>
                        <a:rPr sz="1400" spc="-10">
                          <a:latin typeface="Calibri"/>
                          <a:cs typeface="Calibri"/>
                        </a:rPr>
                        <a:t>Shares Outstanding</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tc>
                  <a:txBody>
                    <a:bodyPr/>
                    <a:lstStyle/>
                    <a:p>
                      <a:pPr marL="85725">
                        <a:lnSpc>
                          <a:spcPct val="100000"/>
                        </a:lnSpc>
                        <a:spcBef>
                          <a:spcPts val="620"/>
                        </a:spcBef>
                      </a:pPr>
                      <a:r>
                        <a:rPr sz="1400" spc="-10">
                          <a:latin typeface="Calibri"/>
                          <a:cs typeface="Calibri"/>
                        </a:rPr>
                        <a:t>27.55mn</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extLst>
                  <a:ext uri="{0D108BD9-81ED-4DB2-BD59-A6C34878D82A}">
                    <a16:rowId xmlns:a16="http://schemas.microsoft.com/office/drawing/2014/main" val="10006"/>
                  </a:ext>
                </a:extLst>
              </a:tr>
            </a:tbl>
          </a:graphicData>
        </a:graphic>
      </p:graphicFrame>
      <p:sp>
        <p:nvSpPr>
          <p:cNvPr id="9" name="object 9"/>
          <p:cNvSpPr txBox="1"/>
          <p:nvPr/>
        </p:nvSpPr>
        <p:spPr>
          <a:xfrm>
            <a:off x="5270250" y="2632697"/>
            <a:ext cx="3482975" cy="269240"/>
          </a:xfrm>
          <a:prstGeom prst="rect">
            <a:avLst/>
          </a:prstGeom>
        </p:spPr>
        <p:txBody>
          <a:bodyPr vert="horz" wrap="square" lIns="0" tIns="12700" rIns="0" bIns="0" rtlCol="0">
            <a:normAutofit/>
          </a:bodyPr>
          <a:lstStyle/>
          <a:p>
            <a:pPr marL="12700">
              <a:lnSpc>
                <a:spcPct val="100000"/>
              </a:lnSpc>
              <a:spcBef>
                <a:spcPts val="100"/>
              </a:spcBef>
              <a:tabLst>
                <a:tab pos="3469640" algn="l"/>
              </a:tabLst>
            </a:pPr>
            <a:r>
              <a:rPr sz="1600" b="1" u="heavy" spc="375">
                <a:solidFill>
                  <a:srgbClr val="41180C"/>
                </a:solidFill>
                <a:uFill>
                  <a:solidFill>
                    <a:srgbClr val="461400"/>
                  </a:solidFill>
                </a:uFill>
                <a:latin typeface="Calibri"/>
                <a:cs typeface="Calibri"/>
              </a:rPr>
              <a:t>  </a:t>
            </a:r>
            <a:r>
              <a:rPr sz="1600" b="1" u="heavy">
                <a:solidFill>
                  <a:srgbClr val="41180C"/>
                </a:solidFill>
                <a:uFill>
                  <a:solidFill>
                    <a:srgbClr val="461400"/>
                  </a:solidFill>
                </a:uFill>
                <a:latin typeface="Calibri"/>
                <a:cs typeface="Calibri"/>
              </a:rPr>
              <a:t>Financial</a:t>
            </a:r>
            <a:r>
              <a:rPr sz="1600" b="1" u="heavy" spc="80">
                <a:solidFill>
                  <a:srgbClr val="41180C"/>
                </a:solidFill>
                <a:uFill>
                  <a:solidFill>
                    <a:srgbClr val="461400"/>
                  </a:solidFill>
                </a:uFill>
                <a:latin typeface="Calibri"/>
                <a:cs typeface="Calibri"/>
              </a:rPr>
              <a:t> </a:t>
            </a:r>
            <a:r>
              <a:rPr sz="1600" b="1" u="heavy" spc="-10">
                <a:solidFill>
                  <a:srgbClr val="41180C"/>
                </a:solidFill>
                <a:uFill>
                  <a:solidFill>
                    <a:srgbClr val="461400"/>
                  </a:solidFill>
                </a:uFill>
                <a:latin typeface="Calibri"/>
                <a:cs typeface="Calibri"/>
              </a:rPr>
              <a:t>Summary</a:t>
            </a:r>
            <a:r>
              <a:rPr sz="1600" b="1" u="heavy">
                <a:solidFill>
                  <a:srgbClr val="41180C"/>
                </a:solidFill>
                <a:uFill>
                  <a:solidFill>
                    <a:srgbClr val="461400"/>
                  </a:solidFill>
                </a:uFill>
                <a:latin typeface="Calibri"/>
                <a:cs typeface="Calibri"/>
              </a:rPr>
              <a:t>	</a:t>
            </a:r>
            <a:endParaRPr sz="1600">
              <a:latin typeface="Calibri"/>
              <a:cs typeface="Calibri"/>
            </a:endParaRPr>
          </a:p>
        </p:txBody>
      </p:sp>
      <p:pic>
        <p:nvPicPr>
          <p:cNvPr id="10" name="object 10"/>
          <p:cNvPicPr/>
          <p:nvPr/>
        </p:nvPicPr>
        <p:blipFill>
          <a:blip r:embed="rId2" cstate="print"/>
          <a:stretch>
            <a:fillRect/>
          </a:stretch>
        </p:blipFill>
        <p:spPr>
          <a:xfrm>
            <a:off x="6229124" y="966842"/>
            <a:ext cx="1556019" cy="1414549"/>
          </a:xfrm>
          <a:prstGeom prst="rect">
            <a:avLst/>
          </a:prstGeom>
        </p:spPr>
      </p:pic>
      <p:sp>
        <p:nvSpPr>
          <p:cNvPr id="11" name="object 11"/>
          <p:cNvSpPr txBox="1"/>
          <p:nvPr/>
        </p:nvSpPr>
        <p:spPr>
          <a:xfrm>
            <a:off x="319250" y="823089"/>
            <a:ext cx="4948555" cy="1183005"/>
          </a:xfrm>
          <a:prstGeom prst="rect">
            <a:avLst/>
          </a:prstGeom>
        </p:spPr>
        <p:txBody>
          <a:bodyPr vert="horz" wrap="square" lIns="0" tIns="126364" rIns="0" bIns="0" rtlCol="0" anchor="t">
            <a:normAutofit/>
          </a:bodyPr>
          <a:lstStyle/>
          <a:p>
            <a:pPr marL="78105">
              <a:lnSpc>
                <a:spcPct val="100000"/>
              </a:lnSpc>
              <a:spcBef>
                <a:spcPts val="994"/>
              </a:spcBef>
            </a:pPr>
            <a:r>
              <a:rPr sz="1600" b="1" dirty="0">
                <a:solidFill>
                  <a:srgbClr val="41180C"/>
                </a:solidFill>
                <a:latin typeface="Calibri"/>
                <a:cs typeface="Calibri"/>
              </a:rPr>
              <a:t>Business</a:t>
            </a:r>
            <a:r>
              <a:rPr sz="1600" b="1" spc="210" dirty="0">
                <a:solidFill>
                  <a:srgbClr val="41180C"/>
                </a:solidFill>
                <a:latin typeface="Calibri"/>
                <a:cs typeface="Calibri"/>
              </a:rPr>
              <a:t> </a:t>
            </a:r>
            <a:r>
              <a:rPr sz="1600" b="1" spc="-10" dirty="0">
                <a:solidFill>
                  <a:srgbClr val="41180C"/>
                </a:solidFill>
                <a:latin typeface="Calibri"/>
                <a:cs typeface="Calibri"/>
              </a:rPr>
              <a:t>Description:</a:t>
            </a:r>
            <a:endParaRPr sz="1600" dirty="0">
              <a:latin typeface="Calibri"/>
              <a:cs typeface="Calibri"/>
            </a:endParaRPr>
          </a:p>
          <a:p>
            <a:pPr marL="12700" marR="5080">
              <a:lnSpc>
                <a:spcPct val="113999"/>
              </a:lnSpc>
              <a:spcBef>
                <a:spcPts val="550"/>
              </a:spcBef>
            </a:pPr>
            <a:r>
              <a:rPr sz="1400" dirty="0">
                <a:solidFill>
                  <a:srgbClr val="41180C"/>
                </a:solidFill>
                <a:latin typeface="Calibri"/>
                <a:cs typeface="Calibri"/>
              </a:rPr>
              <a:t>Restaurant Chain Mexican Grill  is a mexican fast-casual food chain specializing in fresh high quality ingredients and customizable meals</a:t>
            </a:r>
            <a:endParaRPr lang="en-US" sz="1400" spc="-10" dirty="0">
              <a:solidFill>
                <a:srgbClr val="41180C"/>
              </a:solidFill>
              <a:latin typeface="Calibri"/>
              <a:cs typeface="Calibri"/>
            </a:endParaRPr>
          </a:p>
        </p:txBody>
      </p:sp>
      <p:sp>
        <p:nvSpPr>
          <p:cNvPr id="12" name="object 12"/>
          <p:cNvSpPr txBox="1"/>
          <p:nvPr/>
        </p:nvSpPr>
        <p:spPr>
          <a:xfrm>
            <a:off x="4520679" y="6519104"/>
            <a:ext cx="102870" cy="177800"/>
          </a:xfrm>
          <a:prstGeom prst="rect">
            <a:avLst/>
          </a:prstGeom>
        </p:spPr>
        <p:txBody>
          <a:bodyPr vert="horz" wrap="square" lIns="0" tIns="0" rIns="0" bIns="0" rtlCol="0">
            <a:normAutofit/>
          </a:bodyPr>
          <a:lstStyle/>
          <a:p>
            <a:pPr marL="12700">
              <a:lnSpc>
                <a:spcPts val="1240"/>
              </a:lnSpc>
            </a:pPr>
            <a:r>
              <a:rPr sz="1200" b="1" spc="-50">
                <a:solidFill>
                  <a:srgbClr val="4C144C"/>
                </a:solidFill>
                <a:latin typeface="Calibri"/>
                <a:cs typeface="Calibri"/>
              </a:rPr>
              <a:t>6</a:t>
            </a:r>
            <a:endParaRPr sz="120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31937" y="872199"/>
            <a:ext cx="5158105" cy="1294765"/>
            <a:chOff x="231937" y="872199"/>
            <a:chExt cx="5158105" cy="1294765"/>
          </a:xfrm>
        </p:grpSpPr>
        <p:sp>
          <p:nvSpPr>
            <p:cNvPr id="3" name="object 3"/>
            <p:cNvSpPr/>
            <p:nvPr/>
          </p:nvSpPr>
          <p:spPr>
            <a:xfrm>
              <a:off x="246224" y="1100799"/>
              <a:ext cx="5129530" cy="1052195"/>
            </a:xfrm>
            <a:custGeom>
              <a:avLst/>
              <a:gdLst/>
              <a:ahLst/>
              <a:cxnLst/>
              <a:rect l="l" t="t" r="r" b="b"/>
              <a:pathLst>
                <a:path w="5129530" h="1052195">
                  <a:moveTo>
                    <a:pt x="0" y="175303"/>
                  </a:moveTo>
                  <a:lnTo>
                    <a:pt x="6262" y="128700"/>
                  </a:lnTo>
                  <a:lnTo>
                    <a:pt x="23934" y="86824"/>
                  </a:lnTo>
                  <a:lnTo>
                    <a:pt x="51345" y="51345"/>
                  </a:lnTo>
                  <a:lnTo>
                    <a:pt x="86824" y="23934"/>
                  </a:lnTo>
                  <a:lnTo>
                    <a:pt x="128700" y="6262"/>
                  </a:lnTo>
                  <a:lnTo>
                    <a:pt x="175303" y="0"/>
                  </a:lnTo>
                  <a:lnTo>
                    <a:pt x="4953796" y="0"/>
                  </a:lnTo>
                  <a:lnTo>
                    <a:pt x="5020882" y="13344"/>
                  </a:lnTo>
                  <a:lnTo>
                    <a:pt x="5077754" y="51345"/>
                  </a:lnTo>
                  <a:lnTo>
                    <a:pt x="5115755" y="108217"/>
                  </a:lnTo>
                  <a:lnTo>
                    <a:pt x="5129099" y="175303"/>
                  </a:lnTo>
                  <a:lnTo>
                    <a:pt x="5129099" y="876496"/>
                  </a:lnTo>
                  <a:lnTo>
                    <a:pt x="5122837" y="923099"/>
                  </a:lnTo>
                  <a:lnTo>
                    <a:pt x="5105165" y="964975"/>
                  </a:lnTo>
                  <a:lnTo>
                    <a:pt x="5077754" y="1000454"/>
                  </a:lnTo>
                  <a:lnTo>
                    <a:pt x="5042275" y="1027865"/>
                  </a:lnTo>
                  <a:lnTo>
                    <a:pt x="5000399" y="1045537"/>
                  </a:lnTo>
                  <a:lnTo>
                    <a:pt x="4953796" y="1051799"/>
                  </a:lnTo>
                  <a:lnTo>
                    <a:pt x="175303" y="1051799"/>
                  </a:lnTo>
                  <a:lnTo>
                    <a:pt x="128700" y="1045537"/>
                  </a:lnTo>
                  <a:lnTo>
                    <a:pt x="86824" y="1027865"/>
                  </a:lnTo>
                  <a:lnTo>
                    <a:pt x="51345" y="1000454"/>
                  </a:lnTo>
                  <a:lnTo>
                    <a:pt x="23934" y="964975"/>
                  </a:lnTo>
                  <a:lnTo>
                    <a:pt x="6262" y="923099"/>
                  </a:lnTo>
                  <a:lnTo>
                    <a:pt x="0" y="876496"/>
                  </a:lnTo>
                  <a:lnTo>
                    <a:pt x="0" y="175303"/>
                  </a:lnTo>
                  <a:close/>
                </a:path>
              </a:pathLst>
            </a:custGeom>
            <a:ln w="28574">
              <a:solidFill>
                <a:srgbClr val="461400"/>
              </a:solidFill>
            </a:ln>
          </p:spPr>
          <p:txBody>
            <a:bodyPr wrap="square" lIns="0" tIns="0" rIns="0" bIns="0" rtlCol="0"/>
            <a:lstStyle/>
            <a:p>
              <a:endParaRPr/>
            </a:p>
          </p:txBody>
        </p:sp>
        <p:sp>
          <p:nvSpPr>
            <p:cNvPr id="4" name="object 4"/>
            <p:cNvSpPr/>
            <p:nvPr/>
          </p:nvSpPr>
          <p:spPr>
            <a:xfrm>
              <a:off x="311699" y="872199"/>
              <a:ext cx="2107565" cy="431165"/>
            </a:xfrm>
            <a:custGeom>
              <a:avLst/>
              <a:gdLst/>
              <a:ahLst/>
              <a:cxnLst/>
              <a:rect l="l" t="t" r="r" b="b"/>
              <a:pathLst>
                <a:path w="2107565" h="431165">
                  <a:moveTo>
                    <a:pt x="2107199" y="431099"/>
                  </a:moveTo>
                  <a:lnTo>
                    <a:pt x="0" y="431099"/>
                  </a:lnTo>
                  <a:lnTo>
                    <a:pt x="0" y="0"/>
                  </a:lnTo>
                  <a:lnTo>
                    <a:pt x="2107199" y="0"/>
                  </a:lnTo>
                  <a:lnTo>
                    <a:pt x="2107199" y="431099"/>
                  </a:lnTo>
                  <a:close/>
                </a:path>
              </a:pathLst>
            </a:custGeom>
            <a:solidFill>
              <a:srgbClr val="FFFFFF"/>
            </a:solidFill>
          </p:spPr>
          <p:txBody>
            <a:bodyPr wrap="square" lIns="0" tIns="0" rIns="0" bIns="0" rtlCol="0"/>
            <a:lstStyle/>
            <a:p>
              <a:endParaRPr/>
            </a:p>
          </p:txBody>
        </p:sp>
      </p:grpSp>
      <p:sp>
        <p:nvSpPr>
          <p:cNvPr id="5" name="object 5"/>
          <p:cNvSpPr txBox="1"/>
          <p:nvPr/>
        </p:nvSpPr>
        <p:spPr>
          <a:xfrm>
            <a:off x="384725" y="2336735"/>
            <a:ext cx="4730750" cy="3649979"/>
          </a:xfrm>
          <a:prstGeom prst="rect">
            <a:avLst/>
          </a:prstGeom>
        </p:spPr>
        <p:txBody>
          <a:bodyPr vert="horz" wrap="square" lIns="0" tIns="12700" rIns="0" bIns="0" rtlCol="0">
            <a:normAutofit/>
          </a:bodyPr>
          <a:lstStyle/>
          <a:p>
            <a:pPr marL="12700">
              <a:lnSpc>
                <a:spcPct val="100000"/>
              </a:lnSpc>
              <a:spcBef>
                <a:spcPts val="100"/>
              </a:spcBef>
            </a:pPr>
            <a:r>
              <a:rPr sz="1600" b="1">
                <a:solidFill>
                  <a:srgbClr val="41180C"/>
                </a:solidFill>
                <a:latin typeface="Calibri"/>
                <a:cs typeface="Calibri"/>
              </a:rPr>
              <a:t>At</a:t>
            </a:r>
            <a:r>
              <a:rPr sz="1600" b="1" spc="15">
                <a:solidFill>
                  <a:srgbClr val="41180C"/>
                </a:solidFill>
                <a:latin typeface="Calibri"/>
                <a:cs typeface="Calibri"/>
              </a:rPr>
              <a:t> </a:t>
            </a:r>
            <a:r>
              <a:rPr sz="1600" b="1">
                <a:solidFill>
                  <a:srgbClr val="41180C"/>
                </a:solidFill>
                <a:latin typeface="Calibri"/>
                <a:cs typeface="Calibri"/>
              </a:rPr>
              <a:t>a</a:t>
            </a:r>
            <a:r>
              <a:rPr sz="1600" b="1" spc="15">
                <a:solidFill>
                  <a:srgbClr val="41180C"/>
                </a:solidFill>
                <a:latin typeface="Calibri"/>
                <a:cs typeface="Calibri"/>
              </a:rPr>
              <a:t> </a:t>
            </a:r>
            <a:r>
              <a:rPr sz="1600" b="1" spc="-10">
                <a:solidFill>
                  <a:srgbClr val="41180C"/>
                </a:solidFill>
                <a:latin typeface="Calibri"/>
                <a:cs typeface="Calibri"/>
              </a:rPr>
              <a:t>glance:</a:t>
            </a:r>
            <a:endParaRPr sz="1600">
              <a:latin typeface="Calibri"/>
              <a:cs typeface="Calibri"/>
            </a:endParaRPr>
          </a:p>
          <a:p>
            <a:pPr marL="318135" indent="-291465">
              <a:lnSpc>
                <a:spcPct val="100000"/>
              </a:lnSpc>
              <a:spcBef>
                <a:spcPts val="35"/>
              </a:spcBef>
              <a:buFont typeface="Arial"/>
              <a:buChar char="▪"/>
              <a:tabLst>
                <a:tab pos="318135" algn="l"/>
              </a:tabLst>
            </a:pPr>
            <a:r>
              <a:rPr sz="1400" b="1" u="heavy">
                <a:solidFill>
                  <a:srgbClr val="41180C"/>
                </a:solidFill>
                <a:uFill>
                  <a:solidFill>
                    <a:srgbClr val="41180C"/>
                  </a:solidFill>
                </a:uFill>
                <a:latin typeface="Calibri"/>
                <a:cs typeface="Calibri"/>
              </a:rPr>
              <a:t>Founded:</a:t>
            </a:r>
            <a:r>
              <a:rPr sz="1400" b="1" u="none" spc="150">
                <a:solidFill>
                  <a:srgbClr val="41180C"/>
                </a:solidFill>
                <a:latin typeface="Calibri"/>
                <a:cs typeface="Calibri"/>
              </a:rPr>
              <a:t> </a:t>
            </a:r>
            <a:r>
              <a:rPr sz="1400" u="none">
                <a:solidFill>
                  <a:srgbClr val="41180C"/>
                </a:solidFill>
                <a:latin typeface="Calibri"/>
                <a:cs typeface="Calibri"/>
              </a:rPr>
              <a:t>2011</a:t>
            </a:r>
            <a:r>
              <a:rPr sz="1400" u="none" spc="155">
                <a:solidFill>
                  <a:srgbClr val="41180C"/>
                </a:solidFill>
                <a:latin typeface="Calibri"/>
                <a:cs typeface="Calibri"/>
              </a:rPr>
              <a:t> </a:t>
            </a:r>
            <a:r>
              <a:rPr sz="1400" u="none">
                <a:solidFill>
                  <a:srgbClr val="41180C"/>
                </a:solidFill>
                <a:latin typeface="Calibri"/>
                <a:cs typeface="Calibri"/>
              </a:rPr>
              <a:t>by</a:t>
            </a:r>
            <a:r>
              <a:rPr sz="1400" u="none" spc="95">
                <a:solidFill>
                  <a:srgbClr val="41180C"/>
                </a:solidFill>
                <a:latin typeface="Calibri"/>
                <a:cs typeface="Calibri"/>
              </a:rPr>
              <a:t> </a:t>
            </a:r>
            <a:r>
              <a:rPr sz="1400" u="none">
                <a:solidFill>
                  <a:srgbClr val="41180C"/>
                </a:solidFill>
                <a:latin typeface="Calibri"/>
                <a:cs typeface="Calibri"/>
              </a:rPr>
              <a:t>Georgetown</a:t>
            </a:r>
            <a:r>
              <a:rPr sz="1400" u="none" spc="155">
                <a:solidFill>
                  <a:srgbClr val="41180C"/>
                </a:solidFill>
                <a:latin typeface="Calibri"/>
                <a:cs typeface="Calibri"/>
              </a:rPr>
              <a:t> </a:t>
            </a:r>
            <a:r>
              <a:rPr sz="1400" u="none">
                <a:solidFill>
                  <a:srgbClr val="41180C"/>
                </a:solidFill>
                <a:latin typeface="Calibri"/>
                <a:cs typeface="Calibri"/>
              </a:rPr>
              <a:t>students</a:t>
            </a:r>
            <a:r>
              <a:rPr sz="1400" u="none" spc="160">
                <a:solidFill>
                  <a:srgbClr val="41180C"/>
                </a:solidFill>
                <a:latin typeface="Calibri"/>
                <a:cs typeface="Calibri"/>
              </a:rPr>
              <a:t> </a:t>
            </a:r>
            <a:r>
              <a:rPr sz="1400" u="none">
                <a:solidFill>
                  <a:srgbClr val="41180C"/>
                </a:solidFill>
                <a:latin typeface="Calibri"/>
                <a:cs typeface="Calibri"/>
              </a:rPr>
              <a:t>seeking</a:t>
            </a:r>
            <a:r>
              <a:rPr sz="1400" u="none" spc="155">
                <a:solidFill>
                  <a:srgbClr val="41180C"/>
                </a:solidFill>
                <a:latin typeface="Calibri"/>
                <a:cs typeface="Calibri"/>
              </a:rPr>
              <a:t> </a:t>
            </a:r>
            <a:r>
              <a:rPr sz="1400" u="none">
                <a:solidFill>
                  <a:srgbClr val="41180C"/>
                </a:solidFill>
                <a:latin typeface="Calibri"/>
                <a:cs typeface="Calibri"/>
              </a:rPr>
              <a:t>a</a:t>
            </a:r>
            <a:r>
              <a:rPr sz="1400" u="none" spc="140">
                <a:solidFill>
                  <a:srgbClr val="41180C"/>
                </a:solidFill>
                <a:latin typeface="Calibri"/>
                <a:cs typeface="Calibri"/>
              </a:rPr>
              <a:t> </a:t>
            </a:r>
            <a:r>
              <a:rPr sz="1400" u="none" spc="-10">
                <a:solidFill>
                  <a:srgbClr val="41180C"/>
                </a:solidFill>
                <a:latin typeface="Calibri"/>
                <a:cs typeface="Calibri"/>
              </a:rPr>
              <a:t>healthy</a:t>
            </a:r>
            <a:endParaRPr sz="1400">
              <a:latin typeface="Calibri"/>
              <a:cs typeface="Calibri"/>
            </a:endParaRPr>
          </a:p>
          <a:p>
            <a:pPr marL="318135">
              <a:lnSpc>
                <a:spcPct val="100000"/>
              </a:lnSpc>
              <a:spcBef>
                <a:spcPts val="240"/>
              </a:spcBef>
            </a:pPr>
            <a:r>
              <a:rPr sz="1400">
                <a:solidFill>
                  <a:srgbClr val="41180C"/>
                </a:solidFill>
                <a:latin typeface="Calibri"/>
                <a:cs typeface="Calibri"/>
              </a:rPr>
              <a:t>alternative</a:t>
            </a:r>
            <a:r>
              <a:rPr sz="1400" spc="125">
                <a:solidFill>
                  <a:srgbClr val="41180C"/>
                </a:solidFill>
                <a:latin typeface="Calibri"/>
                <a:cs typeface="Calibri"/>
              </a:rPr>
              <a:t> </a:t>
            </a:r>
            <a:r>
              <a:rPr sz="1400">
                <a:solidFill>
                  <a:srgbClr val="41180C"/>
                </a:solidFill>
                <a:latin typeface="Calibri"/>
                <a:cs typeface="Calibri"/>
              </a:rPr>
              <a:t>to</a:t>
            </a:r>
            <a:r>
              <a:rPr sz="1400" spc="130">
                <a:solidFill>
                  <a:srgbClr val="41180C"/>
                </a:solidFill>
                <a:latin typeface="Calibri"/>
                <a:cs typeface="Calibri"/>
              </a:rPr>
              <a:t> </a:t>
            </a:r>
            <a:r>
              <a:rPr sz="1400">
                <a:solidFill>
                  <a:srgbClr val="41180C"/>
                </a:solidFill>
                <a:latin typeface="Calibri"/>
                <a:cs typeface="Calibri"/>
              </a:rPr>
              <a:t>fast</a:t>
            </a:r>
            <a:r>
              <a:rPr sz="1400" spc="130">
                <a:solidFill>
                  <a:srgbClr val="41180C"/>
                </a:solidFill>
                <a:latin typeface="Calibri"/>
                <a:cs typeface="Calibri"/>
              </a:rPr>
              <a:t> </a:t>
            </a:r>
            <a:r>
              <a:rPr sz="1400" spc="-20">
                <a:solidFill>
                  <a:srgbClr val="41180C"/>
                </a:solidFill>
                <a:latin typeface="Calibri"/>
                <a:cs typeface="Calibri"/>
              </a:rPr>
              <a:t>food</a:t>
            </a:r>
            <a:endParaRPr sz="1400">
              <a:latin typeface="Calibri"/>
              <a:cs typeface="Calibri"/>
            </a:endParaRPr>
          </a:p>
          <a:p>
            <a:pPr marL="318135" indent="-291465">
              <a:lnSpc>
                <a:spcPct val="100000"/>
              </a:lnSpc>
              <a:spcBef>
                <a:spcPts val="234"/>
              </a:spcBef>
              <a:buFont typeface="Arial"/>
              <a:buChar char="▪"/>
              <a:tabLst>
                <a:tab pos="318135" algn="l"/>
              </a:tabLst>
            </a:pPr>
            <a:r>
              <a:rPr sz="1400" b="1" u="heavy">
                <a:solidFill>
                  <a:srgbClr val="41180C"/>
                </a:solidFill>
                <a:uFill>
                  <a:solidFill>
                    <a:srgbClr val="41180C"/>
                  </a:solidFill>
                </a:uFill>
                <a:latin typeface="Calibri"/>
                <a:cs typeface="Calibri"/>
              </a:rPr>
              <a:t>Headquartered:</a:t>
            </a:r>
            <a:r>
              <a:rPr sz="1400" b="1" u="none" spc="150">
                <a:solidFill>
                  <a:srgbClr val="41180C"/>
                </a:solidFill>
                <a:latin typeface="Calibri"/>
                <a:cs typeface="Calibri"/>
              </a:rPr>
              <a:t> </a:t>
            </a:r>
            <a:r>
              <a:rPr sz="1400" u="none">
                <a:solidFill>
                  <a:srgbClr val="41180C"/>
                </a:solidFill>
                <a:latin typeface="Calibri"/>
                <a:cs typeface="Calibri"/>
              </a:rPr>
              <a:t>Los</a:t>
            </a:r>
            <a:r>
              <a:rPr sz="1400" u="none" spc="120">
                <a:solidFill>
                  <a:srgbClr val="41180C"/>
                </a:solidFill>
                <a:latin typeface="Calibri"/>
                <a:cs typeface="Calibri"/>
              </a:rPr>
              <a:t> </a:t>
            </a:r>
            <a:r>
              <a:rPr sz="1400" u="none">
                <a:solidFill>
                  <a:srgbClr val="41180C"/>
                </a:solidFill>
                <a:latin typeface="Calibri"/>
                <a:cs typeface="Calibri"/>
              </a:rPr>
              <a:t>Angeles,</a:t>
            </a:r>
            <a:r>
              <a:rPr sz="1400" u="none" spc="40">
                <a:solidFill>
                  <a:srgbClr val="41180C"/>
                </a:solidFill>
                <a:latin typeface="Calibri"/>
                <a:cs typeface="Calibri"/>
              </a:rPr>
              <a:t> </a:t>
            </a:r>
            <a:r>
              <a:rPr sz="1400" u="none" spc="-25">
                <a:solidFill>
                  <a:srgbClr val="41180C"/>
                </a:solidFill>
                <a:latin typeface="Calibri"/>
                <a:cs typeface="Calibri"/>
              </a:rPr>
              <a:t>CA</a:t>
            </a:r>
            <a:endParaRPr sz="1400">
              <a:latin typeface="Calibri"/>
              <a:cs typeface="Calibri"/>
            </a:endParaRPr>
          </a:p>
          <a:p>
            <a:pPr marL="318135" marR="330200" indent="-292100">
              <a:lnSpc>
                <a:spcPct val="113999"/>
              </a:lnSpc>
              <a:buFont typeface="Arial"/>
              <a:buChar char="▪"/>
              <a:tabLst>
                <a:tab pos="318135" algn="l"/>
              </a:tabLst>
            </a:pPr>
            <a:r>
              <a:rPr sz="1400">
                <a:solidFill>
                  <a:srgbClr val="41180C"/>
                </a:solidFill>
                <a:latin typeface="Calibri"/>
                <a:cs typeface="Calibri"/>
              </a:rPr>
              <a:t>Salad chain currently has over 140 location across 13 states</a:t>
            </a:r>
            <a:endParaRPr sz="1400">
              <a:latin typeface="Calibri"/>
              <a:cs typeface="Calibri"/>
            </a:endParaRPr>
          </a:p>
          <a:p>
            <a:pPr marL="318135" indent="-291465">
              <a:lnSpc>
                <a:spcPct val="100000"/>
              </a:lnSpc>
              <a:spcBef>
                <a:spcPts val="234"/>
              </a:spcBef>
              <a:buFont typeface="Arial"/>
              <a:buChar char="▪"/>
              <a:tabLst>
                <a:tab pos="318135" algn="l"/>
              </a:tabLst>
            </a:pPr>
            <a:r>
              <a:rPr sz="1400" b="1" u="heavy">
                <a:solidFill>
                  <a:srgbClr val="41180C"/>
                </a:solidFill>
                <a:uFill>
                  <a:solidFill>
                    <a:srgbClr val="41180C"/>
                  </a:solidFill>
                </a:uFill>
                <a:latin typeface="Calibri"/>
                <a:cs typeface="Calibri"/>
              </a:rPr>
              <a:t>IPO:</a:t>
            </a:r>
            <a:r>
              <a:rPr sz="1400" b="1" u="none" spc="85">
                <a:solidFill>
                  <a:srgbClr val="41180C"/>
                </a:solidFill>
                <a:latin typeface="Calibri"/>
                <a:cs typeface="Calibri"/>
              </a:rPr>
              <a:t> </a:t>
            </a:r>
            <a:r>
              <a:rPr sz="1400" b="1" u="none" spc="75">
                <a:solidFill>
                  <a:srgbClr val="41180C"/>
                </a:solidFill>
                <a:latin typeface="Calibri"/>
                <a:cs typeface="Calibri"/>
              </a:rPr>
              <a:t>$28</a:t>
            </a:r>
            <a:r>
              <a:rPr sz="1400" b="1" u="none" spc="110">
                <a:solidFill>
                  <a:srgbClr val="41180C"/>
                </a:solidFill>
                <a:latin typeface="Calibri"/>
                <a:cs typeface="Calibri"/>
              </a:rPr>
              <a:t> </a:t>
            </a:r>
            <a:r>
              <a:rPr sz="1400" u="none">
                <a:solidFill>
                  <a:srgbClr val="41180C"/>
                </a:solidFill>
                <a:latin typeface="Calibri"/>
                <a:cs typeface="Calibri"/>
              </a:rPr>
              <a:t>per</a:t>
            </a:r>
            <a:r>
              <a:rPr sz="1400" u="none" spc="110">
                <a:solidFill>
                  <a:srgbClr val="41180C"/>
                </a:solidFill>
                <a:latin typeface="Calibri"/>
                <a:cs typeface="Calibri"/>
              </a:rPr>
              <a:t> </a:t>
            </a:r>
            <a:r>
              <a:rPr sz="1400" u="none">
                <a:solidFill>
                  <a:srgbClr val="41180C"/>
                </a:solidFill>
                <a:latin typeface="Calibri"/>
                <a:cs typeface="Calibri"/>
              </a:rPr>
              <a:t>share,</a:t>
            </a:r>
            <a:r>
              <a:rPr sz="1400" u="none" spc="-20">
                <a:solidFill>
                  <a:srgbClr val="41180C"/>
                </a:solidFill>
                <a:latin typeface="Calibri"/>
                <a:cs typeface="Calibri"/>
              </a:rPr>
              <a:t> </a:t>
            </a:r>
            <a:r>
              <a:rPr sz="1400" b="1" u="none" spc="75">
                <a:solidFill>
                  <a:srgbClr val="41180C"/>
                </a:solidFill>
                <a:latin typeface="Calibri"/>
                <a:cs typeface="Calibri"/>
              </a:rPr>
              <a:t>13</a:t>
            </a:r>
            <a:r>
              <a:rPr sz="1400" b="1" u="none" spc="85">
                <a:solidFill>
                  <a:srgbClr val="41180C"/>
                </a:solidFill>
                <a:latin typeface="Calibri"/>
                <a:cs typeface="Calibri"/>
              </a:rPr>
              <a:t> </a:t>
            </a:r>
            <a:r>
              <a:rPr sz="1400" b="1" u="none">
                <a:solidFill>
                  <a:srgbClr val="41180C"/>
                </a:solidFill>
                <a:latin typeface="Calibri"/>
                <a:cs typeface="Calibri"/>
              </a:rPr>
              <a:t>million</a:t>
            </a:r>
            <a:r>
              <a:rPr sz="1400" b="1" u="none" spc="105">
                <a:solidFill>
                  <a:srgbClr val="41180C"/>
                </a:solidFill>
                <a:latin typeface="Calibri"/>
                <a:cs typeface="Calibri"/>
              </a:rPr>
              <a:t> </a:t>
            </a:r>
            <a:r>
              <a:rPr sz="1400" u="none">
                <a:solidFill>
                  <a:srgbClr val="41180C"/>
                </a:solidFill>
                <a:latin typeface="Calibri"/>
                <a:cs typeface="Calibri"/>
              </a:rPr>
              <a:t>shares</a:t>
            </a:r>
            <a:r>
              <a:rPr sz="1400" u="none" spc="110">
                <a:solidFill>
                  <a:srgbClr val="41180C"/>
                </a:solidFill>
                <a:latin typeface="Calibri"/>
                <a:cs typeface="Calibri"/>
              </a:rPr>
              <a:t> </a:t>
            </a:r>
            <a:r>
              <a:rPr sz="1400" u="none" spc="-10">
                <a:solidFill>
                  <a:srgbClr val="41180C"/>
                </a:solidFill>
                <a:latin typeface="Calibri"/>
                <a:cs typeface="Calibri"/>
              </a:rPr>
              <a:t>issued</a:t>
            </a:r>
            <a:endParaRPr sz="1400">
              <a:latin typeface="Calibri"/>
              <a:cs typeface="Calibri"/>
            </a:endParaRPr>
          </a:p>
          <a:p>
            <a:pPr marL="318135" indent="-291465">
              <a:lnSpc>
                <a:spcPct val="100000"/>
              </a:lnSpc>
              <a:spcBef>
                <a:spcPts val="234"/>
              </a:spcBef>
              <a:buFont typeface="Arial"/>
              <a:buChar char="▪"/>
              <a:tabLst>
                <a:tab pos="318135" algn="l"/>
              </a:tabLst>
            </a:pPr>
            <a:r>
              <a:rPr sz="1400" b="1" u="heavy" spc="-10">
                <a:solidFill>
                  <a:srgbClr val="41180C"/>
                </a:solidFill>
                <a:uFill>
                  <a:solidFill>
                    <a:srgbClr val="41180C"/>
                  </a:solidFill>
                </a:uFill>
                <a:latin typeface="Calibri"/>
                <a:cs typeface="Calibri"/>
              </a:rPr>
              <a:t>Acquisitions:</a:t>
            </a:r>
            <a:endParaRPr sz="1400">
              <a:latin typeface="Calibri"/>
              <a:cs typeface="Calibri"/>
            </a:endParaRPr>
          </a:p>
          <a:p>
            <a:pPr marL="775335" marR="107314" lvl="1" indent="-292100">
              <a:lnSpc>
                <a:spcPct val="113999"/>
              </a:lnSpc>
              <a:buFont typeface="Arial"/>
              <a:buChar char="▪"/>
              <a:tabLst>
                <a:tab pos="775335" algn="l"/>
              </a:tabLst>
            </a:pPr>
            <a:r>
              <a:rPr sz="1400" b="1">
                <a:solidFill>
                  <a:srgbClr val="41180C"/>
                </a:solidFill>
                <a:latin typeface="Calibri"/>
                <a:cs typeface="Calibri"/>
              </a:rPr>
              <a:t>Prepared-meal provider, a DC-based company which provided heat-and-serve meals in 2019 to expand its offering from just salads</a:t>
            </a:r>
            <a:endParaRPr sz="1400">
              <a:latin typeface="Calibri"/>
              <a:cs typeface="Calibri"/>
            </a:endParaRPr>
          </a:p>
          <a:p>
            <a:pPr marL="775335" marR="109855" lvl="1" indent="-292100">
              <a:lnSpc>
                <a:spcPct val="113999"/>
              </a:lnSpc>
              <a:buFont typeface="Arial"/>
              <a:buChar char="▪"/>
              <a:tabLst>
                <a:tab pos="775335" algn="l"/>
              </a:tabLst>
            </a:pPr>
            <a:r>
              <a:rPr sz="1400" b="1">
                <a:solidFill>
                  <a:srgbClr val="41180C"/>
                </a:solidFill>
                <a:latin typeface="Calibri"/>
                <a:cs typeface="Calibri"/>
              </a:rPr>
              <a:t>Robotic-kitchen startup, a Boston-based startup which operated robotic kitchens that prepared fresh, customizable warm bowls, in 2021 for $50 million with a goal of integrating the technology into their restaurant</a:t>
            </a:r>
            <a:endParaRPr sz="1400">
              <a:latin typeface="Calibri"/>
              <a:cs typeface="Calibri"/>
            </a:endParaRPr>
          </a:p>
        </p:txBody>
      </p:sp>
      <p:sp>
        <p:nvSpPr>
          <p:cNvPr id="6" name="object 6"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12700">
              <a:lnSpc>
                <a:spcPct val="100000"/>
              </a:lnSpc>
              <a:spcBef>
                <a:spcPts val="100"/>
              </a:spcBef>
            </a:pPr>
            <a:r>
              <a:rPr sz="1400">
                <a:solidFill>
                  <a:srgbClr val="482010"/>
                </a:solidFill>
              </a:rPr>
              <a:t>Salad Restaurant Chain’s Company Overview</a:t>
            </a:r>
          </a:p>
        </p:txBody>
      </p:sp>
      <p:graphicFrame>
        <p:nvGraphicFramePr>
          <p:cNvPr id="7" name="object 7"/>
          <p:cNvGraphicFramePr>
            <a:graphicFrameLocks noGrp="1"/>
          </p:cNvGraphicFramePr>
          <p:nvPr/>
        </p:nvGraphicFramePr>
        <p:xfrm>
          <a:off x="5268574" y="2971075"/>
          <a:ext cx="3458210" cy="2983865"/>
        </p:xfrm>
        <a:graphic>
          <a:graphicData uri="http://schemas.openxmlformats.org/drawingml/2006/table">
            <a:tbl>
              <a:tblPr firstRow="1" bandRow="1">
                <a:tableStyleId>{2D5ABB26-0587-4C30-8999-92F81FD0307C}</a:tableStyleId>
              </a:tblPr>
              <a:tblGrid>
                <a:gridCol w="1394460">
                  <a:extLst>
                    <a:ext uri="{9D8B030D-6E8A-4147-A177-3AD203B41FA5}">
                      <a16:colId xmlns:a16="http://schemas.microsoft.com/office/drawing/2014/main" val="20000"/>
                    </a:ext>
                  </a:extLst>
                </a:gridCol>
                <a:gridCol w="2063750">
                  <a:extLst>
                    <a:ext uri="{9D8B030D-6E8A-4147-A177-3AD203B41FA5}">
                      <a16:colId xmlns:a16="http://schemas.microsoft.com/office/drawing/2014/main" val="20001"/>
                    </a:ext>
                  </a:extLst>
                </a:gridCol>
              </a:tblGrid>
              <a:tr h="395605">
                <a:tc>
                  <a:txBody>
                    <a:bodyPr/>
                    <a:lstStyle/>
                    <a:p>
                      <a:pPr marL="85090">
                        <a:lnSpc>
                          <a:spcPct val="100000"/>
                        </a:lnSpc>
                        <a:spcBef>
                          <a:spcPts val="620"/>
                        </a:spcBef>
                      </a:pPr>
                      <a:r>
                        <a:rPr sz="1400" b="1">
                          <a:cs typeface="Calibri"/>
                        </a:rPr>
                        <a:t>Share</a:t>
                      </a:r>
                      <a:r>
                        <a:rPr sz="1400" b="1" spc="180">
                          <a:cs typeface="Calibri"/>
                        </a:rPr>
                        <a:t> </a:t>
                      </a:r>
                      <a:r>
                        <a:rPr sz="1400" b="1" spc="-10">
                          <a:cs typeface="Calibri"/>
                        </a:rPr>
                        <a:t>Price</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244A73"/>
                    </a:solidFill>
                  </a:tcPr>
                </a:tc>
                <a:tc>
                  <a:txBody>
                    <a:bodyPr/>
                    <a:lstStyle/>
                    <a:p>
                      <a:pPr marL="85725">
                        <a:lnSpc>
                          <a:spcPct val="100000"/>
                        </a:lnSpc>
                        <a:spcBef>
                          <a:spcPts val="620"/>
                        </a:spcBef>
                      </a:pPr>
                      <a:r>
                        <a:rPr sz="1400" b="1">
                          <a:cs typeface="Calibri"/>
                        </a:rPr>
                        <a:t>$</a:t>
                      </a:r>
                      <a:r>
                        <a:rPr sz="1400" b="1" spc="100">
                          <a:cs typeface="Calibri"/>
                        </a:rPr>
                        <a:t> </a:t>
                      </a:r>
                      <a:r>
                        <a:rPr sz="1400" b="1" spc="-10">
                          <a:cs typeface="Calibri"/>
                        </a:rPr>
                        <a:t>20.65</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244A73"/>
                    </a:solidFill>
                  </a:tcPr>
                </a:tc>
                <a:extLst>
                  <a:ext uri="{0D108BD9-81ED-4DB2-BD59-A6C34878D82A}">
                    <a16:rowId xmlns:a16="http://schemas.microsoft.com/office/drawing/2014/main" val="10000"/>
                  </a:ext>
                </a:extLst>
              </a:tr>
              <a:tr h="396875">
                <a:tc>
                  <a:txBody>
                    <a:bodyPr/>
                    <a:lstStyle/>
                    <a:p>
                      <a:pPr marL="85090">
                        <a:lnSpc>
                          <a:spcPct val="100000"/>
                        </a:lnSpc>
                        <a:spcBef>
                          <a:spcPts val="620"/>
                        </a:spcBef>
                      </a:pPr>
                      <a:r>
                        <a:rPr sz="1400">
                          <a:latin typeface="Calibri"/>
                          <a:cs typeface="Calibri"/>
                        </a:rPr>
                        <a:t>52</a:t>
                      </a:r>
                      <a:r>
                        <a:rPr sz="1400" spc="50">
                          <a:latin typeface="Calibri"/>
                          <a:cs typeface="Calibri"/>
                        </a:rPr>
                        <a:t> </a:t>
                      </a:r>
                      <a:r>
                        <a:rPr sz="1400" spc="-20">
                          <a:latin typeface="Calibri"/>
                          <a:cs typeface="Calibri"/>
                        </a:rPr>
                        <a:t>Week</a:t>
                      </a:r>
                      <a:r>
                        <a:rPr sz="1400" spc="40">
                          <a:latin typeface="Calibri"/>
                          <a:cs typeface="Calibri"/>
                        </a:rPr>
                        <a:t> </a:t>
                      </a:r>
                      <a:r>
                        <a:rPr sz="1400" spc="-10">
                          <a:latin typeface="Calibri"/>
                          <a:cs typeface="Calibri"/>
                        </a:rPr>
                        <a:t>Range</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tc>
                  <a:txBody>
                    <a:bodyPr/>
                    <a:lstStyle/>
                    <a:p>
                      <a:pPr marL="85725">
                        <a:lnSpc>
                          <a:spcPct val="100000"/>
                        </a:lnSpc>
                        <a:spcBef>
                          <a:spcPts val="620"/>
                        </a:spcBef>
                      </a:pPr>
                      <a:r>
                        <a:rPr sz="1400">
                          <a:latin typeface="Calibri"/>
                          <a:cs typeface="Calibri"/>
                        </a:rPr>
                        <a:t>$</a:t>
                      </a:r>
                      <a:r>
                        <a:rPr sz="1400" spc="85">
                          <a:latin typeface="Calibri"/>
                          <a:cs typeface="Calibri"/>
                        </a:rPr>
                        <a:t> </a:t>
                      </a:r>
                      <a:r>
                        <a:rPr sz="1400" spc="-20">
                          <a:latin typeface="Calibri"/>
                          <a:cs typeface="Calibri"/>
                        </a:rPr>
                        <a:t>7.25</a:t>
                      </a:r>
                      <a:r>
                        <a:rPr sz="1400" spc="-35">
                          <a:latin typeface="Calibri"/>
                          <a:cs typeface="Calibri"/>
                        </a:rPr>
                        <a:t> </a:t>
                      </a:r>
                      <a:r>
                        <a:rPr sz="1400" spc="75">
                          <a:latin typeface="Calibri"/>
                          <a:cs typeface="Calibri"/>
                        </a:rPr>
                        <a:t>-</a:t>
                      </a:r>
                      <a:r>
                        <a:rPr sz="1400" spc="-35">
                          <a:latin typeface="Calibri"/>
                          <a:cs typeface="Calibri"/>
                        </a:rPr>
                        <a:t> </a:t>
                      </a:r>
                      <a:r>
                        <a:rPr sz="1400" spc="-10">
                          <a:latin typeface="Calibri"/>
                          <a:cs typeface="Calibri"/>
                        </a:rPr>
                        <a:t>26.45</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extLst>
                  <a:ext uri="{0D108BD9-81ED-4DB2-BD59-A6C34878D82A}">
                    <a16:rowId xmlns:a16="http://schemas.microsoft.com/office/drawing/2014/main" val="10001"/>
                  </a:ext>
                </a:extLst>
              </a:tr>
              <a:tr h="395605">
                <a:tc>
                  <a:txBody>
                    <a:bodyPr/>
                    <a:lstStyle/>
                    <a:p>
                      <a:pPr marL="85090">
                        <a:lnSpc>
                          <a:spcPct val="100000"/>
                        </a:lnSpc>
                        <a:spcBef>
                          <a:spcPts val="620"/>
                        </a:spcBef>
                      </a:pPr>
                      <a:r>
                        <a:rPr sz="1400">
                          <a:latin typeface="Calibri"/>
                          <a:cs typeface="Calibri"/>
                        </a:rPr>
                        <a:t>Total</a:t>
                      </a:r>
                      <a:r>
                        <a:rPr sz="1400" spc="60">
                          <a:latin typeface="Calibri"/>
                          <a:cs typeface="Calibri"/>
                        </a:rPr>
                        <a:t> </a:t>
                      </a:r>
                      <a:r>
                        <a:rPr sz="1400" spc="-20">
                          <a:latin typeface="Calibri"/>
                          <a:cs typeface="Calibri"/>
                        </a:rPr>
                        <a:t>Debt</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tc>
                  <a:txBody>
                    <a:bodyPr/>
                    <a:lstStyle/>
                    <a:p>
                      <a:pPr marL="85725">
                        <a:lnSpc>
                          <a:spcPct val="100000"/>
                        </a:lnSpc>
                        <a:spcBef>
                          <a:spcPts val="620"/>
                        </a:spcBef>
                      </a:pPr>
                      <a:r>
                        <a:rPr sz="1400">
                          <a:latin typeface="Calibri"/>
                          <a:cs typeface="Calibri"/>
                        </a:rPr>
                        <a:t>$</a:t>
                      </a:r>
                      <a:r>
                        <a:rPr sz="1400" spc="100">
                          <a:latin typeface="Calibri"/>
                          <a:cs typeface="Calibri"/>
                        </a:rPr>
                        <a:t> </a:t>
                      </a:r>
                      <a:r>
                        <a:rPr sz="1400" spc="-10">
                          <a:latin typeface="Calibri"/>
                          <a:cs typeface="Calibri"/>
                        </a:rPr>
                        <a:t>302.86mn</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extLst>
                  <a:ext uri="{0D108BD9-81ED-4DB2-BD59-A6C34878D82A}">
                    <a16:rowId xmlns:a16="http://schemas.microsoft.com/office/drawing/2014/main" val="10002"/>
                  </a:ext>
                </a:extLst>
              </a:tr>
              <a:tr h="395605">
                <a:tc>
                  <a:txBody>
                    <a:bodyPr/>
                    <a:lstStyle/>
                    <a:p>
                      <a:pPr marL="85090">
                        <a:lnSpc>
                          <a:spcPct val="100000"/>
                        </a:lnSpc>
                        <a:spcBef>
                          <a:spcPts val="620"/>
                        </a:spcBef>
                      </a:pPr>
                      <a:r>
                        <a:rPr sz="1400" spc="-20">
                          <a:latin typeface="Calibri"/>
                          <a:cs typeface="Calibri"/>
                        </a:rPr>
                        <a:t>Cash</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tc>
                  <a:txBody>
                    <a:bodyPr/>
                    <a:lstStyle/>
                    <a:p>
                      <a:pPr marL="85725">
                        <a:lnSpc>
                          <a:spcPct val="100000"/>
                        </a:lnSpc>
                        <a:spcBef>
                          <a:spcPts val="620"/>
                        </a:spcBef>
                      </a:pPr>
                      <a:r>
                        <a:rPr sz="1400">
                          <a:latin typeface="Calibri"/>
                          <a:cs typeface="Calibri"/>
                        </a:rPr>
                        <a:t>$</a:t>
                      </a:r>
                      <a:r>
                        <a:rPr sz="1400" spc="100">
                          <a:latin typeface="Calibri"/>
                          <a:cs typeface="Calibri"/>
                        </a:rPr>
                        <a:t> </a:t>
                      </a:r>
                      <a:r>
                        <a:rPr sz="1400" spc="-10">
                          <a:latin typeface="Calibri"/>
                          <a:cs typeface="Calibri"/>
                        </a:rPr>
                        <a:t>257.23mn</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extLst>
                  <a:ext uri="{0D108BD9-81ED-4DB2-BD59-A6C34878D82A}">
                    <a16:rowId xmlns:a16="http://schemas.microsoft.com/office/drawing/2014/main" val="10003"/>
                  </a:ext>
                </a:extLst>
              </a:tr>
              <a:tr h="395605">
                <a:tc>
                  <a:txBody>
                    <a:bodyPr/>
                    <a:lstStyle/>
                    <a:p>
                      <a:pPr marL="85090">
                        <a:lnSpc>
                          <a:spcPct val="100000"/>
                        </a:lnSpc>
                        <a:spcBef>
                          <a:spcPts val="620"/>
                        </a:spcBef>
                      </a:pPr>
                      <a:r>
                        <a:rPr sz="1400">
                          <a:latin typeface="Calibri"/>
                          <a:cs typeface="Calibri"/>
                        </a:rPr>
                        <a:t>Market</a:t>
                      </a:r>
                      <a:r>
                        <a:rPr sz="1400" spc="-25">
                          <a:latin typeface="Calibri"/>
                          <a:cs typeface="Calibri"/>
                        </a:rPr>
                        <a:t> Cap</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tc>
                  <a:txBody>
                    <a:bodyPr/>
                    <a:lstStyle/>
                    <a:p>
                      <a:pPr marL="85725">
                        <a:lnSpc>
                          <a:spcPct val="100000"/>
                        </a:lnSpc>
                        <a:spcBef>
                          <a:spcPts val="620"/>
                        </a:spcBef>
                      </a:pPr>
                      <a:r>
                        <a:rPr sz="1400">
                          <a:latin typeface="Calibri"/>
                          <a:cs typeface="Calibri"/>
                        </a:rPr>
                        <a:t>$</a:t>
                      </a:r>
                      <a:r>
                        <a:rPr sz="1400" spc="100">
                          <a:latin typeface="Calibri"/>
                          <a:cs typeface="Calibri"/>
                        </a:rPr>
                        <a:t> </a:t>
                      </a:r>
                      <a:r>
                        <a:rPr sz="1400" spc="-10">
                          <a:latin typeface="Calibri"/>
                          <a:cs typeface="Calibri"/>
                        </a:rPr>
                        <a:t>2.33B</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extLst>
                  <a:ext uri="{0D108BD9-81ED-4DB2-BD59-A6C34878D82A}">
                    <a16:rowId xmlns:a16="http://schemas.microsoft.com/office/drawing/2014/main" val="10004"/>
                  </a:ext>
                </a:extLst>
              </a:tr>
              <a:tr h="395605">
                <a:tc>
                  <a:txBody>
                    <a:bodyPr/>
                    <a:lstStyle/>
                    <a:p>
                      <a:pPr marL="85090">
                        <a:lnSpc>
                          <a:spcPct val="100000"/>
                        </a:lnSpc>
                        <a:spcBef>
                          <a:spcPts val="620"/>
                        </a:spcBef>
                      </a:pPr>
                      <a:r>
                        <a:rPr sz="1400">
                          <a:latin typeface="Calibri"/>
                          <a:cs typeface="Calibri"/>
                        </a:rPr>
                        <a:t>Revenue</a:t>
                      </a:r>
                      <a:r>
                        <a:rPr sz="1400" spc="100">
                          <a:latin typeface="Calibri"/>
                          <a:cs typeface="Calibri"/>
                        </a:rPr>
                        <a:t> </a:t>
                      </a:r>
                      <a:r>
                        <a:rPr sz="1400" spc="-25">
                          <a:latin typeface="Calibri"/>
                          <a:cs typeface="Calibri"/>
                        </a:rPr>
                        <a:t>LTM</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tc>
                  <a:txBody>
                    <a:bodyPr/>
                    <a:lstStyle/>
                    <a:p>
                      <a:pPr marL="85725">
                        <a:lnSpc>
                          <a:spcPct val="100000"/>
                        </a:lnSpc>
                        <a:spcBef>
                          <a:spcPts val="620"/>
                        </a:spcBef>
                      </a:pPr>
                      <a:r>
                        <a:rPr sz="1400">
                          <a:latin typeface="Calibri"/>
                          <a:cs typeface="Calibri"/>
                        </a:rPr>
                        <a:t>$</a:t>
                      </a:r>
                      <a:r>
                        <a:rPr sz="1400" spc="100">
                          <a:latin typeface="Calibri"/>
                          <a:cs typeface="Calibri"/>
                        </a:rPr>
                        <a:t> </a:t>
                      </a:r>
                      <a:r>
                        <a:rPr sz="1400" spc="-10">
                          <a:latin typeface="Calibri"/>
                          <a:cs typeface="Calibri"/>
                        </a:rPr>
                        <a:t>584.04mn</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extLst>
                  <a:ext uri="{0D108BD9-81ED-4DB2-BD59-A6C34878D82A}">
                    <a16:rowId xmlns:a16="http://schemas.microsoft.com/office/drawing/2014/main" val="10005"/>
                  </a:ext>
                </a:extLst>
              </a:tr>
              <a:tr h="608965">
                <a:tc>
                  <a:txBody>
                    <a:bodyPr/>
                    <a:lstStyle/>
                    <a:p>
                      <a:pPr marL="85090" marR="366395">
                        <a:lnSpc>
                          <a:spcPct val="100000"/>
                        </a:lnSpc>
                        <a:spcBef>
                          <a:spcPts val="620"/>
                        </a:spcBef>
                      </a:pPr>
                      <a:r>
                        <a:rPr sz="1400" spc="-10">
                          <a:latin typeface="Calibri"/>
                          <a:cs typeface="Calibri"/>
                        </a:rPr>
                        <a:t>Shares Outstanding</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tc>
                  <a:txBody>
                    <a:bodyPr/>
                    <a:lstStyle/>
                    <a:p>
                      <a:pPr marL="85725">
                        <a:lnSpc>
                          <a:spcPct val="100000"/>
                        </a:lnSpc>
                        <a:spcBef>
                          <a:spcPts val="620"/>
                        </a:spcBef>
                      </a:pPr>
                      <a:r>
                        <a:rPr sz="1400" spc="-10">
                          <a:latin typeface="Calibri"/>
                          <a:cs typeface="Calibri"/>
                        </a:rPr>
                        <a:t>100.05mn</a:t>
                      </a:r>
                      <a:endParaRPr sz="1400">
                        <a:latin typeface="Calibri"/>
                        <a:cs typeface="Calibri"/>
                      </a:endParaRPr>
                    </a:p>
                  </a:txBody>
                  <a:tcPr marL="0" marR="0" marT="7874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extLst>
                  <a:ext uri="{0D108BD9-81ED-4DB2-BD59-A6C34878D82A}">
                    <a16:rowId xmlns:a16="http://schemas.microsoft.com/office/drawing/2014/main" val="10006"/>
                  </a:ext>
                </a:extLst>
              </a:tr>
            </a:tbl>
          </a:graphicData>
        </a:graphic>
      </p:graphicFrame>
      <p:sp>
        <p:nvSpPr>
          <p:cNvPr id="8" name="object 8"/>
          <p:cNvSpPr txBox="1"/>
          <p:nvPr/>
        </p:nvSpPr>
        <p:spPr>
          <a:xfrm>
            <a:off x="5270250" y="2632697"/>
            <a:ext cx="3482975" cy="269240"/>
          </a:xfrm>
          <a:prstGeom prst="rect">
            <a:avLst/>
          </a:prstGeom>
        </p:spPr>
        <p:txBody>
          <a:bodyPr vert="horz" wrap="square" lIns="0" tIns="12700" rIns="0" bIns="0" rtlCol="0">
            <a:normAutofit/>
          </a:bodyPr>
          <a:lstStyle/>
          <a:p>
            <a:pPr marL="12700">
              <a:lnSpc>
                <a:spcPct val="100000"/>
              </a:lnSpc>
              <a:spcBef>
                <a:spcPts val="100"/>
              </a:spcBef>
              <a:tabLst>
                <a:tab pos="3469640" algn="l"/>
              </a:tabLst>
            </a:pPr>
            <a:r>
              <a:rPr sz="1600" b="1" u="heavy" spc="375">
                <a:solidFill>
                  <a:srgbClr val="41180C"/>
                </a:solidFill>
                <a:uFill>
                  <a:solidFill>
                    <a:srgbClr val="461400"/>
                  </a:solidFill>
                </a:uFill>
                <a:latin typeface="Calibri"/>
                <a:cs typeface="Calibri"/>
              </a:rPr>
              <a:t>  </a:t>
            </a:r>
            <a:r>
              <a:rPr sz="1600" b="1" u="heavy">
                <a:solidFill>
                  <a:srgbClr val="41180C"/>
                </a:solidFill>
                <a:uFill>
                  <a:solidFill>
                    <a:srgbClr val="461400"/>
                  </a:solidFill>
                </a:uFill>
                <a:latin typeface="Calibri"/>
                <a:cs typeface="Calibri"/>
              </a:rPr>
              <a:t>Financial</a:t>
            </a:r>
            <a:r>
              <a:rPr sz="1600" b="1" u="heavy" spc="80">
                <a:solidFill>
                  <a:srgbClr val="41180C"/>
                </a:solidFill>
                <a:uFill>
                  <a:solidFill>
                    <a:srgbClr val="461400"/>
                  </a:solidFill>
                </a:uFill>
                <a:latin typeface="Calibri"/>
                <a:cs typeface="Calibri"/>
              </a:rPr>
              <a:t> </a:t>
            </a:r>
            <a:r>
              <a:rPr sz="1600" b="1" u="heavy" spc="-10">
                <a:solidFill>
                  <a:srgbClr val="41180C"/>
                </a:solidFill>
                <a:uFill>
                  <a:solidFill>
                    <a:srgbClr val="461400"/>
                  </a:solidFill>
                </a:uFill>
                <a:latin typeface="Calibri"/>
                <a:cs typeface="Calibri"/>
              </a:rPr>
              <a:t>Summary</a:t>
            </a:r>
            <a:r>
              <a:rPr sz="1600" b="1" u="heavy">
                <a:solidFill>
                  <a:srgbClr val="41180C"/>
                </a:solidFill>
                <a:uFill>
                  <a:solidFill>
                    <a:srgbClr val="461400"/>
                  </a:solidFill>
                </a:uFill>
                <a:latin typeface="Calibri"/>
                <a:cs typeface="Calibri"/>
              </a:rPr>
              <a:t>	</a:t>
            </a:r>
            <a:endParaRPr sz="1600">
              <a:latin typeface="Calibri"/>
              <a:cs typeface="Calibri"/>
            </a:endParaRPr>
          </a:p>
        </p:txBody>
      </p:sp>
      <p:pic>
        <p:nvPicPr>
          <p:cNvPr id="9" name="object 9"/>
          <p:cNvPicPr/>
          <p:nvPr/>
        </p:nvPicPr>
        <p:blipFill>
          <a:blip r:embed="rId2" cstate="print"/>
          <a:stretch>
            <a:fillRect/>
          </a:stretch>
        </p:blipFill>
        <p:spPr>
          <a:xfrm>
            <a:off x="6229125" y="852262"/>
            <a:ext cx="1556024" cy="1556010"/>
          </a:xfrm>
          <a:prstGeom prst="rect">
            <a:avLst/>
          </a:prstGeom>
        </p:spPr>
      </p:pic>
      <p:sp>
        <p:nvSpPr>
          <p:cNvPr id="10" name="object 10"/>
          <p:cNvSpPr txBox="1"/>
          <p:nvPr/>
        </p:nvSpPr>
        <p:spPr>
          <a:xfrm>
            <a:off x="319250" y="823089"/>
            <a:ext cx="4800600" cy="1183005"/>
          </a:xfrm>
          <a:prstGeom prst="rect">
            <a:avLst/>
          </a:prstGeom>
        </p:spPr>
        <p:txBody>
          <a:bodyPr vert="horz" wrap="square" lIns="0" tIns="126364" rIns="0" bIns="0" rtlCol="0">
            <a:normAutofit/>
          </a:bodyPr>
          <a:lstStyle/>
          <a:p>
            <a:pPr marL="78105">
              <a:lnSpc>
                <a:spcPct val="100000"/>
              </a:lnSpc>
              <a:spcBef>
                <a:spcPts val="994"/>
              </a:spcBef>
            </a:pPr>
            <a:r>
              <a:rPr sz="1600" b="1">
                <a:solidFill>
                  <a:srgbClr val="41180C"/>
                </a:solidFill>
                <a:latin typeface="Calibri"/>
                <a:cs typeface="Calibri"/>
              </a:rPr>
              <a:t>Business</a:t>
            </a:r>
            <a:r>
              <a:rPr sz="1600" b="1" spc="210">
                <a:solidFill>
                  <a:srgbClr val="41180C"/>
                </a:solidFill>
                <a:latin typeface="Calibri"/>
                <a:cs typeface="Calibri"/>
              </a:rPr>
              <a:t> </a:t>
            </a:r>
            <a:r>
              <a:rPr sz="1600" b="1" spc="-10">
                <a:solidFill>
                  <a:srgbClr val="41180C"/>
                </a:solidFill>
                <a:latin typeface="Calibri"/>
                <a:cs typeface="Calibri"/>
              </a:rPr>
              <a:t>Description:</a:t>
            </a:r>
            <a:endParaRPr sz="1600">
              <a:latin typeface="Calibri"/>
              <a:cs typeface="Calibri"/>
            </a:endParaRPr>
          </a:p>
          <a:p>
            <a:pPr marL="12700" marR="5080">
              <a:lnSpc>
                <a:spcPct val="113999"/>
              </a:lnSpc>
              <a:spcBef>
                <a:spcPts val="550"/>
              </a:spcBef>
            </a:pPr>
            <a:r>
              <a:rPr sz="1400">
                <a:solidFill>
                  <a:srgbClr val="41180C"/>
                </a:solidFill>
                <a:latin typeface="Calibri"/>
                <a:cs typeface="Calibri"/>
              </a:rPr>
              <a:t>Salad chain Inc.  is a healthy alternative to fast food, offering customizable, fresh, high-quality salads made with locally sourced ingredients</a:t>
            </a:r>
            <a:endParaRPr sz="1400">
              <a:latin typeface="Calibri"/>
              <a:cs typeface="Calibri"/>
            </a:endParaRPr>
          </a:p>
        </p:txBody>
      </p:sp>
      <p:sp>
        <p:nvSpPr>
          <p:cNvPr id="11" name="object 11"/>
          <p:cNvSpPr txBox="1"/>
          <p:nvPr/>
        </p:nvSpPr>
        <p:spPr>
          <a:xfrm>
            <a:off x="600475" y="6357420"/>
            <a:ext cx="1660525" cy="173355"/>
          </a:xfrm>
          <a:prstGeom prst="rect">
            <a:avLst/>
          </a:prstGeom>
        </p:spPr>
        <p:txBody>
          <a:bodyPr vert="horz" wrap="square" lIns="0" tIns="14604" rIns="0" bIns="0" rtlCol="0">
            <a:spAutoFit/>
          </a:bodyPr>
          <a:lstStyle/>
          <a:p>
            <a:pPr marL="12700">
              <a:lnSpc>
                <a:spcPct val="100000"/>
              </a:lnSpc>
              <a:spcBef>
                <a:spcPts val="114"/>
              </a:spcBef>
            </a:pPr>
            <a:endParaRPr sz="900">
              <a:latin typeface="Calibri"/>
              <a:cs typeface="Calibri"/>
            </a:endParaRPr>
          </a:p>
        </p:txBody>
      </p:sp>
      <p:sp>
        <p:nvSpPr>
          <p:cNvPr id="12" name="object 12"/>
          <p:cNvSpPr txBox="1"/>
          <p:nvPr/>
        </p:nvSpPr>
        <p:spPr>
          <a:xfrm>
            <a:off x="4520679" y="6519104"/>
            <a:ext cx="102870" cy="177800"/>
          </a:xfrm>
          <a:prstGeom prst="rect">
            <a:avLst/>
          </a:prstGeom>
        </p:spPr>
        <p:txBody>
          <a:bodyPr vert="horz" wrap="square" lIns="0" tIns="0" rIns="0" bIns="0" rtlCol="0">
            <a:normAutofit/>
          </a:bodyPr>
          <a:lstStyle/>
          <a:p>
            <a:pPr marL="12700">
              <a:lnSpc>
                <a:spcPts val="1240"/>
              </a:lnSpc>
            </a:pPr>
            <a:r>
              <a:rPr sz="1200" b="1" spc="-50">
                <a:solidFill>
                  <a:srgbClr val="4C144C"/>
                </a:solidFill>
                <a:latin typeface="Calibri"/>
                <a:cs typeface="Calibri"/>
              </a:rPr>
              <a:t>7</a:t>
            </a:r>
            <a:endParaRPr sz="12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custGeom>
            <a:avLst/>
            <a:gdLst/>
            <a:ahLst/>
            <a:cxnLst/>
            <a:rect l="l" t="t" r="r" b="b"/>
            <a:pathLst>
              <a:path w="9144000" h="6858000">
                <a:moveTo>
                  <a:pt x="9143999" y="6857999"/>
                </a:moveTo>
                <a:lnTo>
                  <a:pt x="0" y="6857999"/>
                </a:lnTo>
                <a:lnTo>
                  <a:pt x="0" y="0"/>
                </a:lnTo>
                <a:lnTo>
                  <a:pt x="9143999" y="0"/>
                </a:lnTo>
                <a:lnTo>
                  <a:pt x="9143999" y="6857999"/>
                </a:lnTo>
                <a:close/>
              </a:path>
            </a:pathLst>
          </a:custGeom>
          <a:solidFill>
            <a:srgbClr val="751111"/>
          </a:solidFill>
        </p:spPr>
        <p:txBody>
          <a:bodyPr wrap="square" lIns="0" tIns="0" rIns="0" bIns="0" rtlCol="0"/>
          <a:lstStyle/>
          <a:p>
            <a:endParaRPr/>
          </a:p>
        </p:txBody>
      </p:sp>
      <p:sp>
        <p:nvSpPr>
          <p:cNvPr id="3" name="object 3"/>
          <p:cNvSpPr txBox="1"/>
          <p:nvPr/>
        </p:nvSpPr>
        <p:spPr>
          <a:xfrm>
            <a:off x="4533379" y="6531804"/>
            <a:ext cx="77470" cy="152400"/>
          </a:xfrm>
          <a:prstGeom prst="rect">
            <a:avLst/>
          </a:prstGeom>
        </p:spPr>
        <p:txBody>
          <a:bodyPr vert="horz" wrap="square" lIns="0" tIns="0" rIns="0" bIns="0" rtlCol="0">
            <a:normAutofit/>
          </a:bodyPr>
          <a:lstStyle/>
          <a:p>
            <a:pPr>
              <a:lnSpc>
                <a:spcPts val="1140"/>
              </a:lnSpc>
            </a:pPr>
            <a:r>
              <a:rPr sz="1200" b="1" spc="-60">
                <a:solidFill>
                  <a:srgbClr val="4C144C"/>
                </a:solidFill>
                <a:latin typeface="Calibri"/>
                <a:cs typeface="Calibri"/>
              </a:rPr>
              <a:t>8</a:t>
            </a:r>
            <a:endParaRPr sz="1200">
              <a:latin typeface="Calibri"/>
              <a:cs typeface="Calibri"/>
            </a:endParaRPr>
          </a:p>
        </p:txBody>
      </p:sp>
      <p:pic>
        <p:nvPicPr>
          <p:cNvPr id="4" name="object 4"/>
          <p:cNvPicPr/>
          <p:nvPr/>
        </p:nvPicPr>
        <p:blipFill>
          <a:blip r:embed="rId2" cstate="print"/>
          <a:stretch>
            <a:fillRect/>
          </a:stretch>
        </p:blipFill>
        <p:spPr>
          <a:xfrm>
            <a:off x="7097449" y="6406874"/>
            <a:ext cx="1848725" cy="365750"/>
          </a:xfrm>
          <a:prstGeom prst="rect">
            <a:avLst/>
          </a:prstGeom>
        </p:spPr>
      </p:pic>
      <p:grpSp>
        <p:nvGrpSpPr>
          <p:cNvPr id="5" name="object 5"/>
          <p:cNvGrpSpPr/>
          <p:nvPr/>
        </p:nvGrpSpPr>
        <p:grpSpPr>
          <a:xfrm>
            <a:off x="0" y="0"/>
            <a:ext cx="9144000" cy="795020"/>
            <a:chOff x="0" y="0"/>
            <a:chExt cx="9144000" cy="795020"/>
          </a:xfrm>
        </p:grpSpPr>
        <p:pic>
          <p:nvPicPr>
            <p:cNvPr id="6" name="object 6"/>
            <p:cNvPicPr/>
            <p:nvPr/>
          </p:nvPicPr>
          <p:blipFill>
            <a:blip r:embed="rId3" cstate="print"/>
            <a:stretch>
              <a:fillRect/>
            </a:stretch>
          </p:blipFill>
          <p:spPr>
            <a:xfrm>
              <a:off x="7142491" y="126124"/>
              <a:ext cx="1853337" cy="274199"/>
            </a:xfrm>
            <a:prstGeom prst="rect">
              <a:avLst/>
            </a:prstGeom>
          </p:spPr>
        </p:pic>
        <p:sp>
          <p:nvSpPr>
            <p:cNvPr id="7" name="object 7"/>
            <p:cNvSpPr/>
            <p:nvPr/>
          </p:nvSpPr>
          <p:spPr>
            <a:xfrm>
              <a:off x="0" y="0"/>
              <a:ext cx="9144000" cy="789940"/>
            </a:xfrm>
            <a:custGeom>
              <a:avLst/>
              <a:gdLst/>
              <a:ahLst/>
              <a:cxnLst/>
              <a:rect l="l" t="t" r="r" b="b"/>
              <a:pathLst>
                <a:path w="9144000" h="789940">
                  <a:moveTo>
                    <a:pt x="9143999" y="789849"/>
                  </a:moveTo>
                  <a:lnTo>
                    <a:pt x="0" y="789849"/>
                  </a:lnTo>
                  <a:lnTo>
                    <a:pt x="0" y="0"/>
                  </a:lnTo>
                  <a:lnTo>
                    <a:pt x="9143999" y="0"/>
                  </a:lnTo>
                  <a:lnTo>
                    <a:pt x="9143999" y="789849"/>
                  </a:lnTo>
                  <a:close/>
                </a:path>
              </a:pathLst>
            </a:custGeom>
            <a:solidFill>
              <a:srgbClr val="751111"/>
            </a:solidFill>
          </p:spPr>
          <p:txBody>
            <a:bodyPr wrap="square" lIns="0" tIns="0" rIns="0" bIns="0" rtlCol="0"/>
            <a:lstStyle/>
            <a:p>
              <a:endParaRPr/>
            </a:p>
          </p:txBody>
        </p:sp>
        <p:sp>
          <p:nvSpPr>
            <p:cNvPr id="8" name="object 8"/>
            <p:cNvSpPr/>
            <p:nvPr/>
          </p:nvSpPr>
          <p:spPr>
            <a:xfrm>
              <a:off x="0" y="789849"/>
              <a:ext cx="9144000" cy="0"/>
            </a:xfrm>
            <a:custGeom>
              <a:avLst/>
              <a:gdLst/>
              <a:ahLst/>
              <a:cxnLst/>
              <a:rect l="l" t="t" r="r" b="b"/>
              <a:pathLst>
                <a:path w="9144000">
                  <a:moveTo>
                    <a:pt x="9143999" y="0"/>
                  </a:moveTo>
                  <a:lnTo>
                    <a:pt x="0" y="0"/>
                  </a:lnTo>
                </a:path>
              </a:pathLst>
            </a:custGeom>
            <a:ln w="9524">
              <a:solidFill>
                <a:srgbClr val="FFFFFF"/>
              </a:solidFill>
            </a:ln>
          </p:spPr>
          <p:txBody>
            <a:bodyPr wrap="square" lIns="0" tIns="0" rIns="0" bIns="0" rtlCol="0"/>
            <a:lstStyle/>
            <a:p>
              <a:endParaRPr/>
            </a:p>
          </p:txBody>
        </p:sp>
      </p:grpSp>
      <p:sp>
        <p:nvSpPr>
          <p:cNvPr id="9" name="object 9" descr="$PPTXTitle"/>
          <p:cNvSpPr txBox="1">
            <a:spLocks noGrp="1"/>
          </p:cNvSpPr>
          <p:nvPr>
            <p:ph type="title"/>
          </p:nvPr>
        </p:nvSpPr>
        <p:spPr>
          <a:xfrm>
            <a:off x="594360" y="1371600"/>
            <a:ext cx="7680960" cy="4389120"/>
          </a:xfrm>
          <a:prstGeom prst="rect">
            <a:avLst/>
          </a:prstGeom>
        </p:spPr>
        <p:txBody>
          <a:bodyPr vert="horz" wrap="square" lIns="0" tIns="0" rIns="0" bIns="0" rtlCol="0">
            <a:normAutofit/>
          </a:bodyPr>
          <a:lstStyle/>
          <a:p>
            <a:pPr>
              <a:buNone/>
              <a:spcAft>
                <a:spcPts val="900"/>
              </a:spcAft>
            </a:pPr>
            <a:r>
              <a:rPr sz="1600" b="0">
                <a:solidFill>
                  <a:srgbClr val="ECDDD8"/>
                </a:solidFill>
                <a:latin typeface="Arial"/>
              </a:rPr>
              <a:t>I.  Transaction Highlights</a:t>
            </a:r>
          </a:p>
          <a:p>
            <a:pPr>
              <a:buNone/>
              <a:spcAft>
                <a:spcPts val="900"/>
              </a:spcAft>
            </a:pPr>
            <a:r>
              <a:rPr sz="1600" b="0">
                <a:solidFill>
                  <a:srgbClr val="ECDDD8"/>
                </a:solidFill>
                <a:latin typeface="Arial"/>
              </a:rPr>
              <a:t>II.  Company Backgrounds</a:t>
            </a:r>
          </a:p>
          <a:p>
            <a:pPr>
              <a:buNone/>
              <a:spcAft>
                <a:spcPts val="900"/>
              </a:spcAft>
            </a:pPr>
            <a:r>
              <a:rPr sz="2000" b="1">
                <a:solidFill>
                  <a:srgbClr val="FFFFFF"/>
                </a:solidFill>
                <a:latin typeface="Arial"/>
              </a:rPr>
              <a:t>III.  Strategic Rationale</a:t>
            </a:r>
          </a:p>
          <a:p>
            <a:pPr>
              <a:buNone/>
              <a:spcAft>
                <a:spcPts val="900"/>
              </a:spcAft>
            </a:pPr>
            <a:r>
              <a:rPr sz="1600" b="0">
                <a:solidFill>
                  <a:srgbClr val="ECDDD8"/>
                </a:solidFill>
                <a:latin typeface="Arial"/>
              </a:rPr>
              <a:t>IV.  Value Creation</a:t>
            </a:r>
          </a:p>
          <a:p>
            <a:pPr>
              <a:buNone/>
              <a:spcAft>
                <a:spcPts val="900"/>
              </a:spcAft>
            </a:pPr>
            <a:r>
              <a:rPr sz="1600" b="0">
                <a:solidFill>
                  <a:srgbClr val="ECDDD8"/>
                </a:solidFill>
                <a:latin typeface="Arial"/>
              </a:rPr>
              <a:t>V.  Financial Impact</a:t>
            </a:r>
          </a:p>
          <a:p>
            <a:pPr>
              <a:buNone/>
              <a:spcAft>
                <a:spcPts val="900"/>
              </a:spcAft>
            </a:pPr>
            <a:r>
              <a:rPr sz="1600" b="0">
                <a:solidFill>
                  <a:srgbClr val="ECDDD8"/>
                </a:solidFill>
                <a:latin typeface="Arial"/>
              </a:rPr>
              <a:t>VI.  Risks</a:t>
            </a:r>
          </a:p>
          <a:p>
            <a:pPr>
              <a:buNone/>
              <a:spcAft>
                <a:spcPts val="900"/>
              </a:spcAft>
            </a:pPr>
            <a:r>
              <a:rPr sz="1600" b="0">
                <a:solidFill>
                  <a:srgbClr val="ECDDD8"/>
                </a:solidFill>
                <a:latin typeface="Arial"/>
              </a:rPr>
              <a:t>VII.  Antitrust</a:t>
            </a:r>
          </a:p>
          <a:p>
            <a:pPr>
              <a:buNone/>
              <a:spcAft>
                <a:spcPts val="900"/>
              </a:spcAft>
            </a:pPr>
            <a:r>
              <a:rPr sz="1600" b="0">
                <a:solidFill>
                  <a:srgbClr val="ECDDD8"/>
                </a:solidFill>
                <a:latin typeface="Arial"/>
              </a:rPr>
              <a:t>VIII.  Approach Strategy</a:t>
            </a:r>
          </a:p>
        </p:txBody>
      </p:sp>
      <p:sp>
        <p:nvSpPr>
          <p:cNvPr id="10" name="object 10"/>
          <p:cNvSpPr txBox="1"/>
          <p:nvPr/>
        </p:nvSpPr>
        <p:spPr>
          <a:xfrm>
            <a:off x="486479" y="1727530"/>
            <a:ext cx="3739515" cy="2424430"/>
          </a:xfrm>
          <a:prstGeom prst="rect">
            <a:avLst/>
          </a:prstGeom>
        </p:spPr>
        <p:txBody>
          <a:bodyPr vert="horz" wrap="square" lIns="0" tIns="32384" rIns="0" bIns="0" rtlCol="0">
            <a:normAutofit/>
          </a:bodyPr>
          <a:lstStyle/>
          <a:p>
            <a:pPr marL="655955" indent="-410209">
              <a:lnSpc>
                <a:spcPct val="100000"/>
              </a:lnSpc>
              <a:spcBef>
                <a:spcPts val="254"/>
              </a:spcBef>
              <a:buAutoNum type="romanUcPeriod" startAt="2"/>
              <a:tabLst>
                <a:tab pos="655955" algn="l"/>
              </a:tabLst>
            </a:pPr>
            <a:r>
              <a:rPr sz="1800">
                <a:solidFill>
                  <a:srgbClr val="FFFFFF"/>
                </a:solidFill>
                <a:latin typeface="Calibri"/>
                <a:cs typeface="Calibri"/>
              </a:rPr>
              <a:t/>
            </a:r>
            <a:r>
              <a:rPr sz="1800" spc="12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655955" indent="-643255">
              <a:lnSpc>
                <a:spcPct val="100000"/>
              </a:lnSpc>
              <a:spcBef>
                <a:spcPts val="275"/>
              </a:spcBef>
              <a:buAutoNum type="romanUcPeriod" startAt="2"/>
              <a:tabLst>
                <a:tab pos="655955" algn="l"/>
              </a:tabLst>
            </a:pPr>
            <a:r>
              <a:rPr sz="2950" b="1" spc="50">
                <a:solidFill>
                  <a:srgbClr val="FFFFFF"/>
                </a:solidFill>
                <a:latin typeface="Calibri"/>
                <a:cs typeface="Calibri"/>
              </a:rPr>
              <a:t/>
            </a:r>
            <a:r>
              <a:rPr sz="2950" b="1" spc="30">
                <a:solidFill>
                  <a:srgbClr val="FFFFFF"/>
                </a:solidFill>
                <a:latin typeface="Calibri"/>
                <a:cs typeface="Calibri"/>
              </a:rPr>
              <a:t/>
            </a:r>
            <a:r>
              <a:rPr sz="2950" b="1" spc="-10">
                <a:solidFill>
                  <a:srgbClr val="FFFFFF"/>
                </a:solidFill>
                <a:latin typeface="Calibri"/>
                <a:cs typeface="Calibri"/>
              </a:rPr>
              <a:t/>
            </a:r>
            <a:endParaRPr sz="2950">
              <a:latin typeface="Calibri"/>
              <a:cs typeface="Calibri"/>
            </a:endParaRPr>
          </a:p>
          <a:p>
            <a:pPr marL="655955" indent="-455930">
              <a:lnSpc>
                <a:spcPct val="100000"/>
              </a:lnSpc>
              <a:spcBef>
                <a:spcPts val="580"/>
              </a:spcBef>
              <a:buAutoNum type="romanUcPeriod" startAt="2"/>
              <a:tabLst>
                <a:tab pos="655955" algn="l"/>
              </a:tabLst>
            </a:pPr>
            <a:r>
              <a:rPr sz="1800">
                <a:solidFill>
                  <a:srgbClr val="FFFFFF"/>
                </a:solidFill>
                <a:latin typeface="Calibri"/>
                <a:cs typeface="Calibri"/>
              </a:rPr>
              <a:t/>
            </a:r>
            <a:r>
              <a:rPr sz="1800" spc="21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655955" indent="-387985">
              <a:lnSpc>
                <a:spcPct val="100000"/>
              </a:lnSpc>
              <a:spcBef>
                <a:spcPts val="340"/>
              </a:spcBef>
              <a:buAutoNum type="romanUcPeriod" startAt="2"/>
              <a:tabLst>
                <a:tab pos="655955" algn="l"/>
              </a:tabLst>
            </a:pPr>
            <a:r>
              <a:rPr sz="1800" spc="70">
                <a:solidFill>
                  <a:srgbClr val="FFFFFF"/>
                </a:solidFill>
                <a:latin typeface="Calibri"/>
                <a:cs typeface="Calibri"/>
              </a:rPr>
              <a:t/>
            </a:r>
            <a:r>
              <a:rPr sz="1800" spc="85">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655955" indent="-477520">
              <a:lnSpc>
                <a:spcPct val="100000"/>
              </a:lnSpc>
              <a:spcBef>
                <a:spcPts val="345"/>
              </a:spcBef>
              <a:buAutoNum type="romanUcPeriod" startAt="2"/>
              <a:tabLst>
                <a:tab pos="655955" algn="l"/>
              </a:tabLst>
            </a:pPr>
            <a:r>
              <a:rPr sz="1800" spc="65">
                <a:solidFill>
                  <a:srgbClr val="FFFFFF"/>
                </a:solidFill>
                <a:latin typeface="Calibri"/>
                <a:cs typeface="Calibri"/>
              </a:rPr>
              <a:t/>
            </a:r>
            <a:endParaRPr sz="1800">
              <a:latin typeface="Calibri"/>
              <a:cs typeface="Calibri"/>
            </a:endParaRPr>
          </a:p>
          <a:p>
            <a:pPr marL="655955" indent="-545465">
              <a:lnSpc>
                <a:spcPct val="100000"/>
              </a:lnSpc>
              <a:spcBef>
                <a:spcPts val="345"/>
              </a:spcBef>
              <a:buAutoNum type="romanUcPeriod" startAt="2"/>
              <a:tabLst>
                <a:tab pos="655955" algn="l"/>
              </a:tabLst>
            </a:pPr>
            <a:r>
              <a:rPr sz="1800" spc="-10">
                <a:solidFill>
                  <a:srgbClr val="FFFFFF"/>
                </a:solidFill>
                <a:latin typeface="Calibri"/>
                <a:cs typeface="Calibri"/>
              </a:rPr>
              <a:t/>
            </a:r>
            <a:endParaRPr sz="1800">
              <a:latin typeface="Calibri"/>
              <a:cs typeface="Calibri"/>
            </a:endParaRPr>
          </a:p>
          <a:p>
            <a:pPr marL="655955" indent="-612775">
              <a:lnSpc>
                <a:spcPct val="100000"/>
              </a:lnSpc>
              <a:spcBef>
                <a:spcPts val="340"/>
              </a:spcBef>
              <a:buAutoNum type="romanUcPeriod" startAt="2"/>
              <a:tabLst>
                <a:tab pos="655955" algn="l"/>
              </a:tabLst>
            </a:pPr>
            <a:r>
              <a:rPr sz="1800">
                <a:solidFill>
                  <a:srgbClr val="FFFFFF"/>
                </a:solidFill>
                <a:latin typeface="Calibri"/>
                <a:cs typeface="Calibri"/>
              </a:rPr>
              <a:t/>
            </a:r>
            <a:r>
              <a:rPr sz="1800" spc="36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p:txBody>
      </p:sp>
      <p:grpSp>
        <p:nvGrpSpPr>
          <p:cNvPr id="11" name="object 11"/>
          <p:cNvGrpSpPr/>
          <p:nvPr/>
        </p:nvGrpSpPr>
        <p:grpSpPr>
          <a:xfrm>
            <a:off x="0" y="6013837"/>
            <a:ext cx="9144000" cy="844550"/>
            <a:chOff x="0" y="6013837"/>
            <a:chExt cx="9144000" cy="844550"/>
          </a:xfrm>
        </p:grpSpPr>
        <p:sp>
          <p:nvSpPr>
            <p:cNvPr id="12" name="object 12"/>
            <p:cNvSpPr/>
            <p:nvPr/>
          </p:nvSpPr>
          <p:spPr>
            <a:xfrm>
              <a:off x="0" y="6018600"/>
              <a:ext cx="9144000" cy="839469"/>
            </a:xfrm>
            <a:custGeom>
              <a:avLst/>
              <a:gdLst/>
              <a:ahLst/>
              <a:cxnLst/>
              <a:rect l="l" t="t" r="r" b="b"/>
              <a:pathLst>
                <a:path w="9144000" h="839470">
                  <a:moveTo>
                    <a:pt x="0" y="0"/>
                  </a:moveTo>
                  <a:lnTo>
                    <a:pt x="9143999" y="0"/>
                  </a:lnTo>
                  <a:lnTo>
                    <a:pt x="9143999" y="839400"/>
                  </a:lnTo>
                  <a:lnTo>
                    <a:pt x="0" y="839400"/>
                  </a:lnTo>
                  <a:lnTo>
                    <a:pt x="0" y="0"/>
                  </a:lnTo>
                  <a:close/>
                </a:path>
              </a:pathLst>
            </a:custGeom>
            <a:solidFill>
              <a:srgbClr val="751111"/>
            </a:solidFill>
          </p:spPr>
          <p:txBody>
            <a:bodyPr wrap="square" lIns="0" tIns="0" rIns="0" bIns="0" rtlCol="0"/>
            <a:lstStyle/>
            <a:p>
              <a:endParaRPr/>
            </a:p>
          </p:txBody>
        </p:sp>
        <p:sp>
          <p:nvSpPr>
            <p:cNvPr id="13" name="object 13"/>
            <p:cNvSpPr/>
            <p:nvPr/>
          </p:nvSpPr>
          <p:spPr>
            <a:xfrm>
              <a:off x="0" y="6018600"/>
              <a:ext cx="9144000" cy="0"/>
            </a:xfrm>
            <a:custGeom>
              <a:avLst/>
              <a:gdLst/>
              <a:ahLst/>
              <a:cxnLst/>
              <a:rect l="l" t="t" r="r" b="b"/>
              <a:pathLst>
                <a:path w="9144000">
                  <a:moveTo>
                    <a:pt x="0" y="0"/>
                  </a:moveTo>
                  <a:lnTo>
                    <a:pt x="9143999" y="0"/>
                  </a:lnTo>
                </a:path>
              </a:pathLst>
            </a:custGeom>
            <a:ln w="9524">
              <a:solidFill>
                <a:srgbClr val="FFFFFF"/>
              </a:solidFill>
            </a:ln>
          </p:spPr>
          <p:txBody>
            <a:bodyPr wrap="square" lIns="0" tIns="0" rIns="0" bIns="0" rtlCol="0"/>
            <a:lstStyle/>
            <a:p>
              <a:endParaRPr/>
            </a:p>
          </p:txBody>
        </p:sp>
      </p:grpSp>
      <p:sp>
        <p:nvSpPr>
          <p:cNvPr id="14" name="object 14"/>
          <p:cNvSpPr txBox="1"/>
          <p:nvPr/>
        </p:nvSpPr>
        <p:spPr>
          <a:xfrm>
            <a:off x="610700" y="410487"/>
            <a:ext cx="759460" cy="299720"/>
          </a:xfrm>
          <a:prstGeom prst="rect">
            <a:avLst/>
          </a:prstGeom>
        </p:spPr>
        <p:txBody>
          <a:bodyPr vert="horz" wrap="square" lIns="0" tIns="12700" rIns="0" bIns="0" rtlCol="0">
            <a:normAutofit/>
          </a:bodyPr>
          <a:lstStyle/>
          <a:p>
            <a:pPr marL="12700">
              <a:lnSpc>
                <a:spcPct val="100000"/>
              </a:lnSpc>
              <a:spcBef>
                <a:spcPts val="100"/>
              </a:spcBef>
            </a:pPr>
            <a:r>
              <a:rPr sz="1600" b="1">
                <a:solidFill>
                  <a:srgbClr val="FFFFFF"/>
                </a:solidFill>
                <a:latin typeface="Calibri"/>
                <a:cs typeface="Calibri"/>
              </a:rPr>
              <a:t>Agenda</a:t>
            </a:r>
            <a:endParaRPr sz="180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533400"/>
            <a:ext cx="9144000" cy="0"/>
          </a:xfrm>
          <a:custGeom>
            <a:avLst/>
            <a:gdLst/>
            <a:ahLst/>
            <a:cxnLst/>
            <a:rect l="l" t="t" r="r" b="b"/>
            <a:pathLst>
              <a:path w="9144000">
                <a:moveTo>
                  <a:pt x="0" y="0"/>
                </a:moveTo>
                <a:lnTo>
                  <a:pt x="9143999" y="0"/>
                </a:lnTo>
              </a:path>
            </a:pathLst>
          </a:custGeom>
          <a:ln w="19049">
            <a:solidFill>
              <a:srgbClr val="461400"/>
            </a:solidFill>
          </a:ln>
        </p:spPr>
        <p:txBody>
          <a:bodyPr wrap="square" lIns="0" tIns="0" rIns="0" bIns="0" rtlCol="0"/>
          <a:lstStyle/>
          <a:p>
            <a:endParaRPr/>
          </a:p>
        </p:txBody>
      </p:sp>
      <p:grpSp>
        <p:nvGrpSpPr>
          <p:cNvPr id="3" name="object 3"/>
          <p:cNvGrpSpPr/>
          <p:nvPr/>
        </p:nvGrpSpPr>
        <p:grpSpPr>
          <a:xfrm>
            <a:off x="273170" y="4256964"/>
            <a:ext cx="9144000" cy="2163445"/>
            <a:chOff x="0" y="4170700"/>
            <a:chExt cx="9144000" cy="2163445"/>
          </a:xfrm>
        </p:grpSpPr>
        <p:sp>
          <p:nvSpPr>
            <p:cNvPr id="4" name="object 4"/>
            <p:cNvSpPr/>
            <p:nvPr/>
          </p:nvSpPr>
          <p:spPr>
            <a:xfrm>
              <a:off x="0" y="6324600"/>
              <a:ext cx="9144000" cy="0"/>
            </a:xfrm>
            <a:custGeom>
              <a:avLst/>
              <a:gdLst/>
              <a:ahLst/>
              <a:cxnLst/>
              <a:rect l="l" t="t" r="r" b="b"/>
              <a:pathLst>
                <a:path w="9144000">
                  <a:moveTo>
                    <a:pt x="0" y="0"/>
                  </a:moveTo>
                  <a:lnTo>
                    <a:pt x="9143999" y="0"/>
                  </a:lnTo>
                </a:path>
              </a:pathLst>
            </a:custGeom>
            <a:ln w="19049">
              <a:solidFill>
                <a:srgbClr val="4614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459475" y="4176100"/>
              <a:ext cx="4023835" cy="2110449"/>
            </a:xfrm>
            <a:prstGeom prst="rect">
              <a:avLst/>
            </a:prstGeom>
          </p:spPr>
        </p:pic>
        <p:pic>
          <p:nvPicPr>
            <p:cNvPr id="6" name="object 6"/>
            <p:cNvPicPr/>
            <p:nvPr/>
          </p:nvPicPr>
          <p:blipFill>
            <a:blip r:embed="rId3" cstate="print"/>
            <a:stretch>
              <a:fillRect/>
            </a:stretch>
          </p:blipFill>
          <p:spPr>
            <a:xfrm>
              <a:off x="5047362" y="4170700"/>
              <a:ext cx="3661875" cy="2110449"/>
            </a:xfrm>
            <a:prstGeom prst="rect">
              <a:avLst/>
            </a:prstGeom>
          </p:spPr>
        </p:pic>
        <p:sp>
          <p:nvSpPr>
            <p:cNvPr id="7" name="object 7"/>
            <p:cNvSpPr/>
            <p:nvPr/>
          </p:nvSpPr>
          <p:spPr>
            <a:xfrm>
              <a:off x="1586992" y="4792673"/>
              <a:ext cx="1607820" cy="576580"/>
            </a:xfrm>
            <a:custGeom>
              <a:avLst/>
              <a:gdLst/>
              <a:ahLst/>
              <a:cxnLst/>
              <a:rect l="l" t="t" r="r" b="b"/>
              <a:pathLst>
                <a:path w="1607820" h="576579">
                  <a:moveTo>
                    <a:pt x="0" y="576058"/>
                  </a:moveTo>
                  <a:lnTo>
                    <a:pt x="1607401" y="0"/>
                  </a:lnTo>
                </a:path>
              </a:pathLst>
            </a:custGeom>
            <a:ln w="28574">
              <a:solidFill>
                <a:srgbClr val="461400"/>
              </a:solidFill>
            </a:ln>
          </p:spPr>
          <p:txBody>
            <a:bodyPr wrap="square" lIns="0" tIns="0" rIns="0" bIns="0" rtlCol="0"/>
            <a:lstStyle/>
            <a:p>
              <a:endParaRPr/>
            </a:p>
          </p:txBody>
        </p:sp>
        <p:pic>
          <p:nvPicPr>
            <p:cNvPr id="8" name="object 8"/>
            <p:cNvPicPr/>
            <p:nvPr/>
          </p:nvPicPr>
          <p:blipFill>
            <a:blip r:embed="rId4" cstate="print"/>
            <a:stretch>
              <a:fillRect/>
            </a:stretch>
          </p:blipFill>
          <p:spPr>
            <a:xfrm>
              <a:off x="3164183" y="4733954"/>
              <a:ext cx="166571" cy="117437"/>
            </a:xfrm>
            <a:prstGeom prst="rect">
              <a:avLst/>
            </a:prstGeom>
          </p:spPr>
        </p:pic>
        <p:sp>
          <p:nvSpPr>
            <p:cNvPr id="9" name="object 9"/>
            <p:cNvSpPr/>
            <p:nvPr/>
          </p:nvSpPr>
          <p:spPr>
            <a:xfrm>
              <a:off x="5993899" y="4592239"/>
              <a:ext cx="1607820" cy="576580"/>
            </a:xfrm>
            <a:custGeom>
              <a:avLst/>
              <a:gdLst/>
              <a:ahLst/>
              <a:cxnLst/>
              <a:rect l="l" t="t" r="r" b="b"/>
              <a:pathLst>
                <a:path w="1607820" h="576579">
                  <a:moveTo>
                    <a:pt x="0" y="576057"/>
                  </a:moveTo>
                  <a:lnTo>
                    <a:pt x="1607401" y="0"/>
                  </a:lnTo>
                </a:path>
              </a:pathLst>
            </a:custGeom>
            <a:ln w="28574">
              <a:solidFill>
                <a:srgbClr val="461400"/>
              </a:solidFill>
            </a:ln>
          </p:spPr>
          <p:txBody>
            <a:bodyPr wrap="square" lIns="0" tIns="0" rIns="0" bIns="0" rtlCol="0"/>
            <a:lstStyle/>
            <a:p>
              <a:endParaRPr/>
            </a:p>
          </p:txBody>
        </p:sp>
        <p:pic>
          <p:nvPicPr>
            <p:cNvPr id="10" name="object 10"/>
            <p:cNvPicPr/>
            <p:nvPr/>
          </p:nvPicPr>
          <p:blipFill>
            <a:blip r:embed="rId4" cstate="print"/>
            <a:stretch>
              <a:fillRect/>
            </a:stretch>
          </p:blipFill>
          <p:spPr>
            <a:xfrm>
              <a:off x="7571090" y="4533520"/>
              <a:ext cx="166571" cy="117437"/>
            </a:xfrm>
            <a:prstGeom prst="rect">
              <a:avLst/>
            </a:prstGeom>
          </p:spPr>
        </p:pic>
      </p:grpSp>
      <p:pic>
        <p:nvPicPr>
          <p:cNvPr id="11" name="object 11"/>
          <p:cNvPicPr/>
          <p:nvPr/>
        </p:nvPicPr>
        <p:blipFill>
          <a:blip r:embed="rId5" cstate="print"/>
          <a:stretch>
            <a:fillRect/>
          </a:stretch>
        </p:blipFill>
        <p:spPr>
          <a:xfrm>
            <a:off x="7097449" y="6421504"/>
            <a:ext cx="1848725" cy="351120"/>
          </a:xfrm>
          <a:prstGeom prst="rect">
            <a:avLst/>
          </a:prstGeom>
        </p:spPr>
      </p:pic>
      <p:pic>
        <p:nvPicPr>
          <p:cNvPr id="12" name="object 12"/>
          <p:cNvPicPr/>
          <p:nvPr/>
        </p:nvPicPr>
        <p:blipFill>
          <a:blip r:embed="rId6" cstate="print"/>
          <a:stretch>
            <a:fillRect/>
          </a:stretch>
        </p:blipFill>
        <p:spPr>
          <a:xfrm>
            <a:off x="7142491" y="126124"/>
            <a:ext cx="1853337" cy="274199"/>
          </a:xfrm>
          <a:prstGeom prst="rect">
            <a:avLst/>
          </a:prstGeom>
        </p:spPr>
      </p:pic>
      <p:pic>
        <p:nvPicPr>
          <p:cNvPr id="13" name="object 13"/>
          <p:cNvPicPr/>
          <p:nvPr/>
        </p:nvPicPr>
        <p:blipFill>
          <a:blip r:embed="rId7" cstate="print"/>
          <a:stretch>
            <a:fillRect/>
          </a:stretch>
        </p:blipFill>
        <p:spPr>
          <a:xfrm>
            <a:off x="6619" y="684250"/>
            <a:ext cx="9137380" cy="2996725"/>
          </a:xfrm>
          <a:prstGeom prst="rect">
            <a:avLst/>
          </a:prstGeom>
        </p:spPr>
      </p:pic>
      <p:sp>
        <p:nvSpPr>
          <p:cNvPr id="14" name="object 14"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12700">
              <a:lnSpc>
                <a:spcPct val="100000"/>
              </a:lnSpc>
              <a:spcBef>
                <a:spcPts val="100"/>
              </a:spcBef>
            </a:pPr>
            <a:r>
              <a:rPr sz="1400">
                <a:solidFill>
                  <a:srgbClr val="482010"/>
                </a:solidFill>
              </a:rPr>
              <a:t>Restaurant Chain’s History</a:t>
            </a:r>
          </a:p>
        </p:txBody>
      </p:sp>
      <p:sp>
        <p:nvSpPr>
          <p:cNvPr id="15" name="object 15"/>
          <p:cNvSpPr txBox="1"/>
          <p:nvPr/>
        </p:nvSpPr>
        <p:spPr>
          <a:xfrm>
            <a:off x="5637114" y="1715608"/>
            <a:ext cx="864869" cy="1031240"/>
          </a:xfrm>
          <a:prstGeom prst="rect">
            <a:avLst/>
          </a:prstGeom>
        </p:spPr>
        <p:txBody>
          <a:bodyPr vert="horz" wrap="square" lIns="0" tIns="12700" rIns="0" bIns="0" rtlCol="0">
            <a:normAutofit/>
          </a:bodyPr>
          <a:lstStyle/>
          <a:p>
            <a:pPr marL="12700" marR="5080" algn="ctr">
              <a:lnSpc>
                <a:spcPct val="100000"/>
              </a:lnSpc>
              <a:spcBef>
                <a:spcPts val="100"/>
              </a:spcBef>
            </a:pPr>
            <a:r>
              <a:rPr sz="1100" b="1">
                <a:solidFill>
                  <a:srgbClr val="41180C"/>
                </a:solidFill>
                <a:latin typeface="Calibri"/>
                <a:cs typeface="Calibri"/>
              </a:rPr>
              <a:t>Brian</a:t>
            </a:r>
            <a:r>
              <a:rPr sz="1100" b="1" spc="95">
                <a:solidFill>
                  <a:srgbClr val="41180C"/>
                </a:solidFill>
                <a:latin typeface="Calibri"/>
                <a:cs typeface="Calibri"/>
              </a:rPr>
              <a:t> </a:t>
            </a:r>
            <a:r>
              <a:rPr sz="1100" b="1" spc="-10">
                <a:solidFill>
                  <a:srgbClr val="41180C"/>
                </a:solidFill>
                <a:latin typeface="Calibri"/>
                <a:cs typeface="Calibri"/>
              </a:rPr>
              <a:t>Niccol </a:t>
            </a:r>
            <a:r>
              <a:rPr sz="1100" b="1">
                <a:solidFill>
                  <a:srgbClr val="41180C"/>
                </a:solidFill>
                <a:latin typeface="Calibri"/>
                <a:cs typeface="Calibri"/>
              </a:rPr>
              <a:t>becomes</a:t>
            </a:r>
            <a:r>
              <a:rPr sz="1100" b="1" spc="-10">
                <a:solidFill>
                  <a:srgbClr val="41180C"/>
                </a:solidFill>
                <a:latin typeface="Calibri"/>
                <a:cs typeface="Calibri"/>
              </a:rPr>
              <a:t> </a:t>
            </a:r>
            <a:r>
              <a:rPr sz="1100" b="1" spc="-20">
                <a:solidFill>
                  <a:srgbClr val="41180C"/>
                </a:solidFill>
                <a:latin typeface="Calibri"/>
                <a:cs typeface="Calibri"/>
              </a:rPr>
              <a:t>CEO; </a:t>
            </a:r>
            <a:r>
              <a:rPr sz="1100" b="1">
                <a:solidFill>
                  <a:srgbClr val="41180C"/>
                </a:solidFill>
                <a:latin typeface="Calibri"/>
                <a:cs typeface="Calibri"/>
              </a:rPr>
              <a:t>HQ</a:t>
            </a:r>
            <a:r>
              <a:rPr sz="1100" b="1" spc="5">
                <a:solidFill>
                  <a:srgbClr val="41180C"/>
                </a:solidFill>
                <a:latin typeface="Calibri"/>
                <a:cs typeface="Calibri"/>
              </a:rPr>
              <a:t> </a:t>
            </a:r>
            <a:r>
              <a:rPr sz="1100" b="1">
                <a:solidFill>
                  <a:srgbClr val="41180C"/>
                </a:solidFill>
                <a:latin typeface="Calibri"/>
                <a:cs typeface="Calibri"/>
              </a:rPr>
              <a:t>moves</a:t>
            </a:r>
            <a:r>
              <a:rPr sz="1100" b="1" spc="15">
                <a:solidFill>
                  <a:srgbClr val="41180C"/>
                </a:solidFill>
                <a:latin typeface="Calibri"/>
                <a:cs typeface="Calibri"/>
              </a:rPr>
              <a:t> </a:t>
            </a:r>
            <a:r>
              <a:rPr sz="1100" b="1" spc="-25">
                <a:solidFill>
                  <a:srgbClr val="41180C"/>
                </a:solidFill>
                <a:latin typeface="Calibri"/>
                <a:cs typeface="Calibri"/>
              </a:rPr>
              <a:t>to </a:t>
            </a:r>
            <a:r>
              <a:rPr sz="1100" b="1" spc="-10">
                <a:solidFill>
                  <a:srgbClr val="41180C"/>
                </a:solidFill>
                <a:latin typeface="Calibri"/>
                <a:cs typeface="Calibri"/>
              </a:rPr>
              <a:t>Newport Beach, California.</a:t>
            </a:r>
            <a:endParaRPr sz="1100">
              <a:latin typeface="Calibri"/>
              <a:cs typeface="Calibri"/>
            </a:endParaRPr>
          </a:p>
        </p:txBody>
      </p:sp>
      <p:sp>
        <p:nvSpPr>
          <p:cNvPr id="16" name="object 16"/>
          <p:cNvSpPr txBox="1"/>
          <p:nvPr/>
        </p:nvSpPr>
        <p:spPr>
          <a:xfrm>
            <a:off x="3754130" y="2414537"/>
            <a:ext cx="531495" cy="528320"/>
          </a:xfrm>
          <a:prstGeom prst="rect">
            <a:avLst/>
          </a:prstGeom>
        </p:spPr>
        <p:txBody>
          <a:bodyPr vert="horz" wrap="square" lIns="0" tIns="12700" rIns="0" bIns="0" rtlCol="0">
            <a:normAutofit/>
          </a:bodyPr>
          <a:lstStyle/>
          <a:p>
            <a:pPr marL="36830" marR="5080" indent="-24765">
              <a:lnSpc>
                <a:spcPct val="100000"/>
              </a:lnSpc>
              <a:spcBef>
                <a:spcPts val="100"/>
              </a:spcBef>
            </a:pPr>
            <a:r>
              <a:rPr sz="1100" b="1" spc="-10">
                <a:solidFill>
                  <a:srgbClr val="41180C"/>
                </a:solidFill>
                <a:latin typeface="Calibri"/>
                <a:cs typeface="Calibri"/>
              </a:rPr>
              <a:t>Revenue reaches</a:t>
            </a:r>
            <a:endParaRPr sz="1100">
              <a:latin typeface="Calibri"/>
              <a:cs typeface="Calibri"/>
            </a:endParaRPr>
          </a:p>
          <a:p>
            <a:pPr marL="48260">
              <a:lnSpc>
                <a:spcPct val="100000"/>
              </a:lnSpc>
            </a:pPr>
            <a:r>
              <a:rPr sz="1100" b="1" spc="-10">
                <a:solidFill>
                  <a:srgbClr val="41180C"/>
                </a:solidFill>
                <a:latin typeface="Calibri"/>
                <a:cs typeface="Calibri"/>
              </a:rPr>
              <a:t>$2.27B</a:t>
            </a:r>
            <a:endParaRPr sz="1100">
              <a:latin typeface="Calibri"/>
              <a:cs typeface="Calibri"/>
            </a:endParaRPr>
          </a:p>
        </p:txBody>
      </p:sp>
      <p:sp>
        <p:nvSpPr>
          <p:cNvPr id="17" name="object 17"/>
          <p:cNvSpPr txBox="1"/>
          <p:nvPr/>
        </p:nvSpPr>
        <p:spPr>
          <a:xfrm>
            <a:off x="6713800" y="410011"/>
            <a:ext cx="255904" cy="147320"/>
          </a:xfrm>
          <a:prstGeom prst="rect">
            <a:avLst/>
          </a:prstGeom>
        </p:spPr>
        <p:txBody>
          <a:bodyPr vert="horz" wrap="square" lIns="0" tIns="12700" rIns="0" bIns="0" rtlCol="0">
            <a:normAutofit/>
          </a:bodyPr>
          <a:lstStyle/>
          <a:p>
            <a:pPr marL="12700">
              <a:lnSpc>
                <a:spcPct val="100000"/>
              </a:lnSpc>
              <a:spcBef>
                <a:spcPts val="100"/>
              </a:spcBef>
            </a:pPr>
            <a:r>
              <a:rPr sz="800" b="1" spc="30">
                <a:solidFill>
                  <a:srgbClr val="FFFFFF"/>
                </a:solidFill>
                <a:latin typeface="Calibri"/>
                <a:cs typeface="Calibri"/>
              </a:rPr>
              <a:t>2018</a:t>
            </a:r>
            <a:endParaRPr sz="800">
              <a:latin typeface="Calibri"/>
              <a:cs typeface="Calibri"/>
            </a:endParaRPr>
          </a:p>
        </p:txBody>
      </p:sp>
      <p:sp>
        <p:nvSpPr>
          <p:cNvPr id="18" name="object 18"/>
          <p:cNvSpPr txBox="1"/>
          <p:nvPr/>
        </p:nvSpPr>
        <p:spPr>
          <a:xfrm>
            <a:off x="4846151" y="2143535"/>
            <a:ext cx="426084" cy="528320"/>
          </a:xfrm>
          <a:prstGeom prst="rect">
            <a:avLst/>
          </a:prstGeom>
        </p:spPr>
        <p:txBody>
          <a:bodyPr vert="horz" wrap="square" lIns="0" tIns="12700" rIns="0" bIns="0" rtlCol="0">
            <a:normAutofit/>
          </a:bodyPr>
          <a:lstStyle/>
          <a:p>
            <a:pPr marL="12700" marR="5080" indent="20955" algn="just">
              <a:lnSpc>
                <a:spcPct val="100000"/>
              </a:lnSpc>
              <a:spcBef>
                <a:spcPts val="100"/>
              </a:spcBef>
            </a:pPr>
            <a:r>
              <a:rPr sz="1100" b="1">
                <a:solidFill>
                  <a:srgbClr val="41180C"/>
                </a:solidFill>
                <a:latin typeface="Calibri"/>
                <a:cs typeface="Calibri"/>
              </a:rPr>
              <a:t>E.</a:t>
            </a:r>
            <a:r>
              <a:rPr sz="1100" b="1" spc="-60">
                <a:solidFill>
                  <a:srgbClr val="41180C"/>
                </a:solidFill>
                <a:latin typeface="Calibri"/>
                <a:cs typeface="Calibri"/>
              </a:rPr>
              <a:t> </a:t>
            </a:r>
            <a:r>
              <a:rPr sz="1100" b="1" spc="-20">
                <a:solidFill>
                  <a:srgbClr val="41180C"/>
                </a:solidFill>
                <a:latin typeface="Calibri"/>
                <a:cs typeface="Calibri"/>
              </a:rPr>
              <a:t>Coli </a:t>
            </a:r>
            <a:r>
              <a:rPr sz="1100" b="1" spc="-10">
                <a:solidFill>
                  <a:srgbClr val="41180C"/>
                </a:solidFill>
                <a:latin typeface="Calibri"/>
                <a:cs typeface="Calibri"/>
              </a:rPr>
              <a:t>Crisis Begins</a:t>
            </a:r>
            <a:endParaRPr sz="1100">
              <a:latin typeface="Calibri"/>
              <a:cs typeface="Calibri"/>
            </a:endParaRPr>
          </a:p>
        </p:txBody>
      </p:sp>
      <p:sp>
        <p:nvSpPr>
          <p:cNvPr id="19" name="object 19"/>
          <p:cNvSpPr txBox="1"/>
          <p:nvPr/>
        </p:nvSpPr>
        <p:spPr>
          <a:xfrm>
            <a:off x="6774454" y="1074129"/>
            <a:ext cx="756920" cy="939800"/>
          </a:xfrm>
          <a:prstGeom prst="rect">
            <a:avLst/>
          </a:prstGeom>
        </p:spPr>
        <p:txBody>
          <a:bodyPr vert="horz" wrap="square" lIns="0" tIns="12700" rIns="0" bIns="0" rtlCol="0">
            <a:normAutofit/>
          </a:bodyPr>
          <a:lstStyle/>
          <a:p>
            <a:pPr marL="15240" marR="5080" indent="-3175" algn="just">
              <a:lnSpc>
                <a:spcPct val="100000"/>
              </a:lnSpc>
              <a:spcBef>
                <a:spcPts val="100"/>
              </a:spcBef>
            </a:pPr>
            <a:r>
              <a:rPr sz="1200" b="1">
                <a:solidFill>
                  <a:srgbClr val="41180C"/>
                </a:solidFill>
                <a:latin typeface="Calibri"/>
                <a:cs typeface="Calibri"/>
              </a:rPr>
              <a:t>Ordered</a:t>
            </a:r>
            <a:r>
              <a:rPr sz="1200" b="1" spc="-15">
                <a:solidFill>
                  <a:srgbClr val="41180C"/>
                </a:solidFill>
                <a:latin typeface="Calibri"/>
                <a:cs typeface="Calibri"/>
              </a:rPr>
              <a:t> </a:t>
            </a:r>
            <a:r>
              <a:rPr sz="1200" b="1" spc="-25">
                <a:solidFill>
                  <a:srgbClr val="41180C"/>
                </a:solidFill>
                <a:latin typeface="Calibri"/>
                <a:cs typeface="Calibri"/>
              </a:rPr>
              <a:t>to </a:t>
            </a:r>
            <a:r>
              <a:rPr sz="1200" b="1">
                <a:solidFill>
                  <a:srgbClr val="41180C"/>
                </a:solidFill>
                <a:latin typeface="Calibri"/>
                <a:cs typeface="Calibri"/>
              </a:rPr>
              <a:t>pay</a:t>
            </a:r>
            <a:r>
              <a:rPr sz="1200" b="1" spc="-15">
                <a:solidFill>
                  <a:srgbClr val="41180C"/>
                </a:solidFill>
                <a:latin typeface="Calibri"/>
                <a:cs typeface="Calibri"/>
              </a:rPr>
              <a:t> </a:t>
            </a:r>
            <a:r>
              <a:rPr sz="1200" b="1" spc="-10">
                <a:solidFill>
                  <a:srgbClr val="41180C"/>
                </a:solidFill>
                <a:latin typeface="Calibri"/>
                <a:cs typeface="Calibri"/>
              </a:rPr>
              <a:t>$25mn </a:t>
            </a:r>
            <a:r>
              <a:rPr sz="1200" b="1">
                <a:solidFill>
                  <a:srgbClr val="41180C"/>
                </a:solidFill>
                <a:latin typeface="Calibri"/>
                <a:cs typeface="Calibri"/>
              </a:rPr>
              <a:t>for</a:t>
            </a:r>
            <a:r>
              <a:rPr sz="1200" b="1" spc="40">
                <a:solidFill>
                  <a:srgbClr val="41180C"/>
                </a:solidFill>
                <a:latin typeface="Calibri"/>
                <a:cs typeface="Calibri"/>
              </a:rPr>
              <a:t> </a:t>
            </a:r>
            <a:r>
              <a:rPr sz="1200" b="1">
                <a:solidFill>
                  <a:srgbClr val="41180C"/>
                </a:solidFill>
                <a:latin typeface="Calibri"/>
                <a:cs typeface="Calibri"/>
              </a:rPr>
              <a:t>role</a:t>
            </a:r>
            <a:r>
              <a:rPr sz="1200" b="1" spc="45">
                <a:solidFill>
                  <a:srgbClr val="41180C"/>
                </a:solidFill>
                <a:latin typeface="Calibri"/>
                <a:cs typeface="Calibri"/>
              </a:rPr>
              <a:t> </a:t>
            </a:r>
            <a:r>
              <a:rPr sz="1200" b="1" spc="-25">
                <a:solidFill>
                  <a:srgbClr val="41180C"/>
                </a:solidFill>
                <a:latin typeface="Calibri"/>
                <a:cs typeface="Calibri"/>
              </a:rPr>
              <a:t>in</a:t>
            </a:r>
            <a:endParaRPr sz="1200">
              <a:latin typeface="Calibri"/>
              <a:cs typeface="Calibri"/>
            </a:endParaRPr>
          </a:p>
          <a:p>
            <a:pPr marL="189230" marR="190500" indent="-21590">
              <a:lnSpc>
                <a:spcPct val="100000"/>
              </a:lnSpc>
            </a:pPr>
            <a:r>
              <a:rPr sz="1200" b="1">
                <a:solidFill>
                  <a:srgbClr val="41180C"/>
                </a:solidFill>
                <a:latin typeface="Calibri"/>
                <a:cs typeface="Calibri"/>
              </a:rPr>
              <a:t>E.</a:t>
            </a:r>
            <a:r>
              <a:rPr sz="1200" b="1" spc="-65">
                <a:solidFill>
                  <a:srgbClr val="41180C"/>
                </a:solidFill>
                <a:latin typeface="Calibri"/>
                <a:cs typeface="Calibri"/>
              </a:rPr>
              <a:t> </a:t>
            </a:r>
            <a:r>
              <a:rPr sz="1200" b="1" spc="-20">
                <a:solidFill>
                  <a:srgbClr val="41180C"/>
                </a:solidFill>
                <a:latin typeface="Calibri"/>
                <a:cs typeface="Calibri"/>
              </a:rPr>
              <a:t>Coli </a:t>
            </a:r>
            <a:r>
              <a:rPr sz="1200" b="1" spc="-10">
                <a:solidFill>
                  <a:srgbClr val="41180C"/>
                </a:solidFill>
                <a:latin typeface="Calibri"/>
                <a:cs typeface="Calibri"/>
              </a:rPr>
              <a:t>Crisis</a:t>
            </a:r>
            <a:endParaRPr sz="1200">
              <a:latin typeface="Calibri"/>
              <a:cs typeface="Calibri"/>
            </a:endParaRPr>
          </a:p>
        </p:txBody>
      </p:sp>
      <p:sp>
        <p:nvSpPr>
          <p:cNvPr id="20" name="object 20"/>
          <p:cNvSpPr txBox="1"/>
          <p:nvPr/>
        </p:nvSpPr>
        <p:spPr>
          <a:xfrm>
            <a:off x="2537280" y="2671304"/>
            <a:ext cx="739140" cy="391160"/>
          </a:xfrm>
          <a:prstGeom prst="rect">
            <a:avLst/>
          </a:prstGeom>
        </p:spPr>
        <p:txBody>
          <a:bodyPr vert="horz" wrap="square" lIns="0" tIns="12700" rIns="0" bIns="0" rtlCol="0">
            <a:normAutofit/>
          </a:bodyPr>
          <a:lstStyle/>
          <a:p>
            <a:pPr marL="12700" marR="5080" indent="53340">
              <a:lnSpc>
                <a:spcPct val="100000"/>
              </a:lnSpc>
              <a:spcBef>
                <a:spcPts val="100"/>
              </a:spcBef>
            </a:pPr>
            <a:r>
              <a:rPr sz="1200" b="1">
                <a:solidFill>
                  <a:srgbClr val="41180C"/>
                </a:solidFill>
                <a:latin typeface="Calibri"/>
                <a:cs typeface="Calibri"/>
              </a:rPr>
              <a:t>Opens</a:t>
            </a:r>
            <a:r>
              <a:rPr sz="1200" b="1" spc="60">
                <a:solidFill>
                  <a:srgbClr val="41180C"/>
                </a:solidFill>
                <a:latin typeface="Calibri"/>
                <a:cs typeface="Calibri"/>
              </a:rPr>
              <a:t> </a:t>
            </a:r>
            <a:r>
              <a:rPr sz="1200" b="1" spc="-25">
                <a:solidFill>
                  <a:srgbClr val="41180C"/>
                </a:solidFill>
                <a:latin typeface="Calibri"/>
                <a:cs typeface="Calibri"/>
              </a:rPr>
              <a:t>its </a:t>
            </a:r>
            <a:r>
              <a:rPr sz="1200" b="1" spc="65">
                <a:solidFill>
                  <a:srgbClr val="41180C"/>
                </a:solidFill>
                <a:latin typeface="Calibri"/>
                <a:cs typeface="Calibri"/>
              </a:rPr>
              <a:t>1000</a:t>
            </a:r>
            <a:r>
              <a:rPr sz="1200" b="1" spc="35">
                <a:solidFill>
                  <a:srgbClr val="41180C"/>
                </a:solidFill>
                <a:latin typeface="Calibri"/>
                <a:cs typeface="Calibri"/>
              </a:rPr>
              <a:t> </a:t>
            </a:r>
            <a:r>
              <a:rPr sz="1200" b="1" spc="-10">
                <a:solidFill>
                  <a:srgbClr val="41180C"/>
                </a:solidFill>
                <a:latin typeface="Calibri"/>
                <a:cs typeface="Calibri"/>
              </a:rPr>
              <a:t>store</a:t>
            </a:r>
            <a:endParaRPr sz="1200">
              <a:latin typeface="Calibri"/>
              <a:cs typeface="Calibri"/>
            </a:endParaRPr>
          </a:p>
        </p:txBody>
      </p:sp>
      <p:sp>
        <p:nvSpPr>
          <p:cNvPr id="21" name="object 21"/>
          <p:cNvSpPr/>
          <p:nvPr/>
        </p:nvSpPr>
        <p:spPr>
          <a:xfrm>
            <a:off x="459365" y="3771750"/>
            <a:ext cx="4023995" cy="328295"/>
          </a:xfrm>
          <a:custGeom>
            <a:avLst/>
            <a:gdLst/>
            <a:ahLst/>
            <a:cxnLst/>
            <a:rect l="l" t="t" r="r" b="b"/>
            <a:pathLst>
              <a:path w="4023995" h="328295">
                <a:moveTo>
                  <a:pt x="3969199" y="328199"/>
                </a:moveTo>
                <a:lnTo>
                  <a:pt x="54701" y="328199"/>
                </a:lnTo>
                <a:lnTo>
                  <a:pt x="33408" y="323901"/>
                </a:lnTo>
                <a:lnTo>
                  <a:pt x="16021" y="312178"/>
                </a:lnTo>
                <a:lnTo>
                  <a:pt x="4298" y="294790"/>
                </a:lnTo>
                <a:lnTo>
                  <a:pt x="0" y="273498"/>
                </a:lnTo>
                <a:lnTo>
                  <a:pt x="0" y="54701"/>
                </a:lnTo>
                <a:lnTo>
                  <a:pt x="4298" y="33409"/>
                </a:lnTo>
                <a:lnTo>
                  <a:pt x="16021" y="16021"/>
                </a:lnTo>
                <a:lnTo>
                  <a:pt x="33408" y="4298"/>
                </a:lnTo>
                <a:lnTo>
                  <a:pt x="54701" y="0"/>
                </a:lnTo>
                <a:lnTo>
                  <a:pt x="3969199" y="0"/>
                </a:lnTo>
                <a:lnTo>
                  <a:pt x="3990491" y="4298"/>
                </a:lnTo>
                <a:lnTo>
                  <a:pt x="4007878" y="16021"/>
                </a:lnTo>
                <a:lnTo>
                  <a:pt x="4019601" y="33409"/>
                </a:lnTo>
                <a:lnTo>
                  <a:pt x="4023899" y="54701"/>
                </a:lnTo>
                <a:lnTo>
                  <a:pt x="4023899" y="273498"/>
                </a:lnTo>
                <a:lnTo>
                  <a:pt x="4007878" y="312178"/>
                </a:lnTo>
                <a:lnTo>
                  <a:pt x="3969199" y="328199"/>
                </a:lnTo>
                <a:close/>
              </a:path>
            </a:pathLst>
          </a:custGeom>
          <a:solidFill>
            <a:srgbClr val="4C1414"/>
          </a:solidFill>
        </p:spPr>
        <p:txBody>
          <a:bodyPr wrap="square" lIns="0" tIns="0" rIns="0" bIns="0" rtlCol="0"/>
          <a:lstStyle/>
          <a:p>
            <a:endParaRPr/>
          </a:p>
        </p:txBody>
      </p:sp>
      <p:sp>
        <p:nvSpPr>
          <p:cNvPr id="22" name="object 22"/>
          <p:cNvSpPr txBox="1"/>
          <p:nvPr/>
        </p:nvSpPr>
        <p:spPr>
          <a:xfrm>
            <a:off x="1413726" y="3809358"/>
            <a:ext cx="2186305" cy="238760"/>
          </a:xfrm>
          <a:prstGeom prst="rect">
            <a:avLst/>
          </a:prstGeom>
        </p:spPr>
        <p:txBody>
          <a:bodyPr vert="horz" wrap="square" lIns="0" tIns="12700" rIns="0" bIns="0" rtlCol="0">
            <a:normAutofit/>
          </a:bodyPr>
          <a:lstStyle/>
          <a:p>
            <a:pPr marL="12700">
              <a:lnSpc>
                <a:spcPct val="100000"/>
              </a:lnSpc>
              <a:spcBef>
                <a:spcPts val="100"/>
              </a:spcBef>
            </a:pPr>
            <a:r>
              <a:rPr sz="1400" b="1">
                <a:solidFill>
                  <a:srgbClr val="FFFFFF"/>
                </a:solidFill>
                <a:latin typeface="Calibri"/>
                <a:cs typeface="Calibri"/>
              </a:rPr>
              <a:t>Enduring</a:t>
            </a:r>
            <a:r>
              <a:rPr sz="1400" b="1" spc="35">
                <a:solidFill>
                  <a:srgbClr val="FFFFFF"/>
                </a:solidFill>
                <a:latin typeface="Calibri"/>
                <a:cs typeface="Calibri"/>
              </a:rPr>
              <a:t> </a:t>
            </a:r>
            <a:r>
              <a:rPr sz="1400" b="1">
                <a:solidFill>
                  <a:srgbClr val="FFFFFF"/>
                </a:solidFill>
                <a:latin typeface="Calibri"/>
                <a:cs typeface="Calibri"/>
              </a:rPr>
              <a:t>Growth</a:t>
            </a:r>
            <a:r>
              <a:rPr sz="1400" b="1" spc="55">
                <a:solidFill>
                  <a:srgbClr val="FFFFFF"/>
                </a:solidFill>
                <a:latin typeface="Calibri"/>
                <a:cs typeface="Calibri"/>
              </a:rPr>
              <a:t> </a:t>
            </a:r>
            <a:r>
              <a:rPr sz="1400" b="1">
                <a:solidFill>
                  <a:srgbClr val="FFFFFF"/>
                </a:solidFill>
                <a:latin typeface="Calibri"/>
                <a:cs typeface="Calibri"/>
              </a:rPr>
              <a:t>of</a:t>
            </a:r>
            <a:r>
              <a:rPr sz="1400" b="1" spc="50">
                <a:solidFill>
                  <a:srgbClr val="FFFFFF"/>
                </a:solidFill>
                <a:latin typeface="Calibri"/>
                <a:cs typeface="Calibri"/>
              </a:rPr>
              <a:t> </a:t>
            </a:r>
            <a:r>
              <a:rPr sz="1400" b="1" spc="-10">
                <a:solidFill>
                  <a:srgbClr val="FFFFFF"/>
                </a:solidFill>
                <a:latin typeface="Calibri"/>
                <a:cs typeface="Calibri"/>
              </a:rPr>
              <a:t>Revenue</a:t>
            </a:r>
            <a:endParaRPr sz="1400">
              <a:latin typeface="Calibri"/>
              <a:cs typeface="Calibri"/>
            </a:endParaRPr>
          </a:p>
        </p:txBody>
      </p:sp>
      <p:sp>
        <p:nvSpPr>
          <p:cNvPr id="23" name="object 23"/>
          <p:cNvSpPr/>
          <p:nvPr/>
        </p:nvSpPr>
        <p:spPr>
          <a:xfrm>
            <a:off x="5060787" y="3771750"/>
            <a:ext cx="3662045" cy="328295"/>
          </a:xfrm>
          <a:custGeom>
            <a:avLst/>
            <a:gdLst/>
            <a:ahLst/>
            <a:cxnLst/>
            <a:rect l="l" t="t" r="r" b="b"/>
            <a:pathLst>
              <a:path w="3662045" h="328295">
                <a:moveTo>
                  <a:pt x="3607099" y="328199"/>
                </a:moveTo>
                <a:lnTo>
                  <a:pt x="54701" y="328199"/>
                </a:lnTo>
                <a:lnTo>
                  <a:pt x="33409" y="323901"/>
                </a:lnTo>
                <a:lnTo>
                  <a:pt x="16021" y="312178"/>
                </a:lnTo>
                <a:lnTo>
                  <a:pt x="4298" y="294790"/>
                </a:lnTo>
                <a:lnTo>
                  <a:pt x="0" y="273498"/>
                </a:lnTo>
                <a:lnTo>
                  <a:pt x="0" y="54701"/>
                </a:lnTo>
                <a:lnTo>
                  <a:pt x="4298" y="33409"/>
                </a:lnTo>
                <a:lnTo>
                  <a:pt x="16021" y="16021"/>
                </a:lnTo>
                <a:lnTo>
                  <a:pt x="33409" y="4298"/>
                </a:lnTo>
                <a:lnTo>
                  <a:pt x="54701" y="0"/>
                </a:lnTo>
                <a:lnTo>
                  <a:pt x="3607099" y="0"/>
                </a:lnTo>
                <a:lnTo>
                  <a:pt x="3628391" y="4298"/>
                </a:lnTo>
                <a:lnTo>
                  <a:pt x="3645778" y="16021"/>
                </a:lnTo>
                <a:lnTo>
                  <a:pt x="3657501" y="33409"/>
                </a:lnTo>
                <a:lnTo>
                  <a:pt x="3661799" y="54701"/>
                </a:lnTo>
                <a:lnTo>
                  <a:pt x="3661799" y="273498"/>
                </a:lnTo>
                <a:lnTo>
                  <a:pt x="3645778" y="312178"/>
                </a:lnTo>
                <a:lnTo>
                  <a:pt x="3607099" y="328199"/>
                </a:lnTo>
                <a:close/>
              </a:path>
            </a:pathLst>
          </a:custGeom>
          <a:solidFill>
            <a:srgbClr val="4C1414"/>
          </a:solidFill>
        </p:spPr>
        <p:txBody>
          <a:bodyPr wrap="square" lIns="0" tIns="0" rIns="0" bIns="0" rtlCol="0"/>
          <a:lstStyle/>
          <a:p>
            <a:endParaRPr/>
          </a:p>
        </p:txBody>
      </p:sp>
      <p:sp>
        <p:nvSpPr>
          <p:cNvPr id="24" name="object 24"/>
          <p:cNvSpPr txBox="1"/>
          <p:nvPr/>
        </p:nvSpPr>
        <p:spPr>
          <a:xfrm>
            <a:off x="5601515" y="3809358"/>
            <a:ext cx="2582545" cy="238760"/>
          </a:xfrm>
          <a:prstGeom prst="rect">
            <a:avLst/>
          </a:prstGeom>
        </p:spPr>
        <p:txBody>
          <a:bodyPr vert="horz" wrap="square" lIns="0" tIns="12700" rIns="0" bIns="0" rtlCol="0">
            <a:normAutofit/>
          </a:bodyPr>
          <a:lstStyle/>
          <a:p>
            <a:pPr marL="12700">
              <a:lnSpc>
                <a:spcPct val="100000"/>
              </a:lnSpc>
              <a:spcBef>
                <a:spcPts val="100"/>
              </a:spcBef>
            </a:pPr>
            <a:r>
              <a:rPr sz="1400" b="1">
                <a:solidFill>
                  <a:srgbClr val="FFFFFF"/>
                </a:solidFill>
                <a:latin typeface="Calibri"/>
                <a:cs typeface="Calibri"/>
              </a:rPr>
              <a:t>Persistent</a:t>
            </a:r>
            <a:r>
              <a:rPr sz="1400" b="1" spc="100">
                <a:solidFill>
                  <a:srgbClr val="FFFFFF"/>
                </a:solidFill>
                <a:latin typeface="Calibri"/>
                <a:cs typeface="Calibri"/>
              </a:rPr>
              <a:t> </a:t>
            </a:r>
            <a:r>
              <a:rPr sz="1400" b="1">
                <a:solidFill>
                  <a:srgbClr val="FFFFFF"/>
                </a:solidFill>
                <a:latin typeface="Calibri"/>
                <a:cs typeface="Calibri"/>
              </a:rPr>
              <a:t>Increase</a:t>
            </a:r>
            <a:r>
              <a:rPr sz="1400" b="1" spc="105">
                <a:solidFill>
                  <a:srgbClr val="FFFFFF"/>
                </a:solidFill>
                <a:latin typeface="Calibri"/>
                <a:cs typeface="Calibri"/>
              </a:rPr>
              <a:t> </a:t>
            </a:r>
            <a:r>
              <a:rPr sz="1400" b="1">
                <a:solidFill>
                  <a:srgbClr val="FFFFFF"/>
                </a:solidFill>
                <a:latin typeface="Calibri"/>
                <a:cs typeface="Calibri"/>
              </a:rPr>
              <a:t>in</a:t>
            </a:r>
            <a:r>
              <a:rPr sz="1400" b="1" spc="100">
                <a:solidFill>
                  <a:srgbClr val="FFFFFF"/>
                </a:solidFill>
                <a:latin typeface="Calibri"/>
                <a:cs typeface="Calibri"/>
              </a:rPr>
              <a:t> </a:t>
            </a:r>
            <a:r>
              <a:rPr sz="1400" b="1">
                <a:solidFill>
                  <a:srgbClr val="FFFFFF"/>
                </a:solidFill>
                <a:latin typeface="Calibri"/>
                <a:cs typeface="Calibri"/>
              </a:rPr>
              <a:t>Store</a:t>
            </a:r>
            <a:r>
              <a:rPr sz="1400" b="1" spc="85">
                <a:solidFill>
                  <a:srgbClr val="FFFFFF"/>
                </a:solidFill>
                <a:latin typeface="Calibri"/>
                <a:cs typeface="Calibri"/>
              </a:rPr>
              <a:t> </a:t>
            </a:r>
            <a:r>
              <a:rPr sz="1400" b="1" spc="-10">
                <a:solidFill>
                  <a:srgbClr val="FFFFFF"/>
                </a:solidFill>
                <a:latin typeface="Calibri"/>
                <a:cs typeface="Calibri"/>
              </a:rPr>
              <a:t>Count</a:t>
            </a:r>
            <a:endParaRPr sz="1400">
              <a:latin typeface="Calibri"/>
              <a:cs typeface="Calibri"/>
            </a:endParaRPr>
          </a:p>
        </p:txBody>
      </p:sp>
      <p:sp>
        <p:nvSpPr>
          <p:cNvPr id="30" name="object 30"/>
          <p:cNvSpPr txBox="1"/>
          <p:nvPr/>
        </p:nvSpPr>
        <p:spPr>
          <a:xfrm>
            <a:off x="600475" y="6357420"/>
            <a:ext cx="1660525" cy="173355"/>
          </a:xfrm>
          <a:prstGeom prst="rect">
            <a:avLst/>
          </a:prstGeom>
        </p:spPr>
        <p:txBody>
          <a:bodyPr vert="horz" wrap="square" lIns="0" tIns="14604" rIns="0" bIns="0" rtlCol="0">
            <a:spAutoFit/>
          </a:bodyPr>
          <a:lstStyle/>
          <a:p>
            <a:pPr marL="12700">
              <a:lnSpc>
                <a:spcPct val="100000"/>
              </a:lnSpc>
              <a:spcBef>
                <a:spcPts val="114"/>
              </a:spcBef>
            </a:pPr>
            <a:endParaRPr sz="900">
              <a:latin typeface="Calibri"/>
              <a:cs typeface="Calibri"/>
            </a:endParaRPr>
          </a:p>
        </p:txBody>
      </p:sp>
      <p:sp>
        <p:nvSpPr>
          <p:cNvPr id="31" name="object 31"/>
          <p:cNvSpPr txBox="1"/>
          <p:nvPr/>
        </p:nvSpPr>
        <p:spPr>
          <a:xfrm>
            <a:off x="4520679" y="6519104"/>
            <a:ext cx="102870" cy="177800"/>
          </a:xfrm>
          <a:prstGeom prst="rect">
            <a:avLst/>
          </a:prstGeom>
        </p:spPr>
        <p:txBody>
          <a:bodyPr vert="horz" wrap="square" lIns="0" tIns="0" rIns="0" bIns="0" rtlCol="0">
            <a:normAutofit/>
          </a:bodyPr>
          <a:lstStyle/>
          <a:p>
            <a:pPr marL="12700">
              <a:lnSpc>
                <a:spcPts val="1240"/>
              </a:lnSpc>
            </a:pPr>
            <a:r>
              <a:rPr sz="1200" b="1" spc="-50">
                <a:solidFill>
                  <a:srgbClr val="4C144C"/>
                </a:solidFill>
                <a:latin typeface="Calibri"/>
                <a:cs typeface="Calibri"/>
              </a:rPr>
              <a:t>9</a:t>
            </a:r>
            <a:endParaRPr sz="1200">
              <a:latin typeface="Calibri"/>
              <a:cs typeface="Calibri"/>
            </a:endParaRPr>
          </a:p>
        </p:txBody>
      </p:sp>
      <p:sp>
        <p:nvSpPr>
          <p:cNvPr id="25" name="object 25"/>
          <p:cNvSpPr txBox="1"/>
          <p:nvPr/>
        </p:nvSpPr>
        <p:spPr>
          <a:xfrm>
            <a:off x="3480271" y="830427"/>
            <a:ext cx="2870835" cy="208279"/>
          </a:xfrm>
          <a:prstGeom prst="rect">
            <a:avLst/>
          </a:prstGeom>
        </p:spPr>
        <p:txBody>
          <a:bodyPr vert="horz" wrap="square" lIns="0" tIns="12700" rIns="0" bIns="0" rtlCol="0">
            <a:normAutofit/>
          </a:bodyPr>
          <a:lstStyle/>
          <a:p>
            <a:pPr marL="12700">
              <a:lnSpc>
                <a:spcPct val="100000"/>
              </a:lnSpc>
              <a:spcBef>
                <a:spcPts val="100"/>
              </a:spcBef>
            </a:pPr>
            <a:r>
              <a:rPr sz="1200" i="1">
                <a:solidFill>
                  <a:srgbClr val="41180C"/>
                </a:solidFill>
                <a:latin typeface="Calibri"/>
                <a:cs typeface="Calibri"/>
              </a:rPr>
              <a:t>Daily Closing Price of Restaurant Chain (2006 IPO-Present)</a:t>
            </a:r>
            <a:endParaRPr sz="1200">
              <a:latin typeface="Calibri"/>
              <a:cs typeface="Calibri"/>
            </a:endParaRPr>
          </a:p>
        </p:txBody>
      </p:sp>
      <p:sp>
        <p:nvSpPr>
          <p:cNvPr id="26" name="object 26"/>
          <p:cNvSpPr txBox="1"/>
          <p:nvPr/>
        </p:nvSpPr>
        <p:spPr>
          <a:xfrm>
            <a:off x="310745" y="4295937"/>
            <a:ext cx="173355" cy="1622425"/>
          </a:xfrm>
          <a:prstGeom prst="rect">
            <a:avLst/>
          </a:prstGeom>
        </p:spPr>
        <p:txBody>
          <a:bodyPr vert="vert270" wrap="square" lIns="0" tIns="14604" rIns="0" bIns="0" rtlCol="0">
            <a:normAutofit/>
          </a:bodyPr>
          <a:lstStyle/>
          <a:p>
            <a:pPr marL="12700">
              <a:lnSpc>
                <a:spcPct val="100000"/>
              </a:lnSpc>
              <a:spcBef>
                <a:spcPts val="114"/>
              </a:spcBef>
            </a:pPr>
            <a:r>
              <a:rPr sz="900" i="1">
                <a:solidFill>
                  <a:srgbClr val="461400"/>
                </a:solidFill>
                <a:latin typeface="Calibri"/>
                <a:cs typeface="Calibri"/>
              </a:rPr>
              <a:t>Revenue</a:t>
            </a:r>
            <a:r>
              <a:rPr sz="900" i="1" spc="30">
                <a:solidFill>
                  <a:srgbClr val="461400"/>
                </a:solidFill>
                <a:latin typeface="Calibri"/>
                <a:cs typeface="Calibri"/>
              </a:rPr>
              <a:t> </a:t>
            </a:r>
            <a:r>
              <a:rPr sz="900" i="1">
                <a:solidFill>
                  <a:srgbClr val="461400"/>
                </a:solidFill>
                <a:latin typeface="Calibri"/>
                <a:cs typeface="Calibri"/>
              </a:rPr>
              <a:t>in</a:t>
            </a:r>
            <a:r>
              <a:rPr sz="900" i="1" spc="35">
                <a:solidFill>
                  <a:srgbClr val="461400"/>
                </a:solidFill>
                <a:latin typeface="Calibri"/>
                <a:cs typeface="Calibri"/>
              </a:rPr>
              <a:t> </a:t>
            </a:r>
            <a:r>
              <a:rPr sz="900" i="1">
                <a:solidFill>
                  <a:srgbClr val="461400"/>
                </a:solidFill>
                <a:latin typeface="Calibri"/>
                <a:cs typeface="Calibri"/>
              </a:rPr>
              <a:t>millions</a:t>
            </a:r>
            <a:r>
              <a:rPr sz="900" i="1" spc="35">
                <a:solidFill>
                  <a:srgbClr val="461400"/>
                </a:solidFill>
                <a:latin typeface="Calibri"/>
                <a:cs typeface="Calibri"/>
              </a:rPr>
              <a:t> </a:t>
            </a:r>
            <a:r>
              <a:rPr sz="900" i="1">
                <a:solidFill>
                  <a:srgbClr val="461400"/>
                </a:solidFill>
                <a:latin typeface="Calibri"/>
                <a:cs typeface="Calibri"/>
              </a:rPr>
              <a:t>of</a:t>
            </a:r>
            <a:r>
              <a:rPr sz="900" i="1" spc="250">
                <a:solidFill>
                  <a:srgbClr val="461400"/>
                </a:solidFill>
                <a:latin typeface="Calibri"/>
                <a:cs typeface="Calibri"/>
              </a:rPr>
              <a:t> </a:t>
            </a:r>
            <a:r>
              <a:rPr sz="900" i="1" spc="-20">
                <a:solidFill>
                  <a:srgbClr val="461400"/>
                </a:solidFill>
                <a:latin typeface="Calibri"/>
                <a:cs typeface="Calibri"/>
              </a:rPr>
              <a:t>U.S.</a:t>
            </a:r>
            <a:r>
              <a:rPr sz="900" i="1" spc="-40">
                <a:solidFill>
                  <a:srgbClr val="461400"/>
                </a:solidFill>
                <a:latin typeface="Calibri"/>
                <a:cs typeface="Calibri"/>
              </a:rPr>
              <a:t> </a:t>
            </a:r>
            <a:r>
              <a:rPr sz="900" i="1" spc="-10">
                <a:solidFill>
                  <a:srgbClr val="461400"/>
                </a:solidFill>
                <a:latin typeface="Calibri"/>
                <a:cs typeface="Calibri"/>
              </a:rPr>
              <a:t>dollars</a:t>
            </a:r>
            <a:endParaRPr sz="900">
              <a:latin typeface="Calibri"/>
              <a:cs typeface="Calibri"/>
            </a:endParaRPr>
          </a:p>
        </p:txBody>
      </p:sp>
      <p:sp>
        <p:nvSpPr>
          <p:cNvPr id="27" name="object 27"/>
          <p:cNvSpPr txBox="1"/>
          <p:nvPr/>
        </p:nvSpPr>
        <p:spPr>
          <a:xfrm>
            <a:off x="4838245" y="4867107"/>
            <a:ext cx="173355" cy="565150"/>
          </a:xfrm>
          <a:prstGeom prst="rect">
            <a:avLst/>
          </a:prstGeom>
        </p:spPr>
        <p:txBody>
          <a:bodyPr vert="vert270" wrap="square" lIns="0" tIns="14604" rIns="0" bIns="0" rtlCol="0">
            <a:normAutofit/>
          </a:bodyPr>
          <a:lstStyle/>
          <a:p>
            <a:pPr marL="12700">
              <a:lnSpc>
                <a:spcPct val="100000"/>
              </a:lnSpc>
              <a:spcBef>
                <a:spcPts val="114"/>
              </a:spcBef>
            </a:pPr>
            <a:r>
              <a:rPr sz="900" i="1">
                <a:solidFill>
                  <a:srgbClr val="461400"/>
                </a:solidFill>
                <a:latin typeface="Calibri"/>
                <a:cs typeface="Calibri"/>
              </a:rPr>
              <a:t>Store</a:t>
            </a:r>
            <a:r>
              <a:rPr sz="900" i="1" spc="15">
                <a:solidFill>
                  <a:srgbClr val="461400"/>
                </a:solidFill>
                <a:latin typeface="Calibri"/>
                <a:cs typeface="Calibri"/>
              </a:rPr>
              <a:t> </a:t>
            </a:r>
            <a:r>
              <a:rPr sz="900" i="1" spc="-10">
                <a:solidFill>
                  <a:srgbClr val="461400"/>
                </a:solidFill>
                <a:latin typeface="Calibri"/>
                <a:cs typeface="Calibri"/>
              </a:rPr>
              <a:t>Count</a:t>
            </a:r>
            <a:endParaRPr sz="900">
              <a:latin typeface="Calibri"/>
              <a:cs typeface="Calibri"/>
            </a:endParaRPr>
          </a:p>
        </p:txBody>
      </p:sp>
      <p:sp>
        <p:nvSpPr>
          <p:cNvPr id="28" name="object 28"/>
          <p:cNvSpPr txBox="1"/>
          <p:nvPr/>
        </p:nvSpPr>
        <p:spPr>
          <a:xfrm>
            <a:off x="1234498" y="2460141"/>
            <a:ext cx="734060" cy="756920"/>
          </a:xfrm>
          <a:prstGeom prst="rect">
            <a:avLst/>
          </a:prstGeom>
        </p:spPr>
        <p:txBody>
          <a:bodyPr vert="horz" wrap="square" lIns="0" tIns="12700" rIns="0" bIns="0" rtlCol="0">
            <a:normAutofit/>
          </a:bodyPr>
          <a:lstStyle/>
          <a:p>
            <a:pPr marL="12700" marR="5080" indent="-635" algn="ctr">
              <a:lnSpc>
                <a:spcPct val="100000"/>
              </a:lnSpc>
              <a:spcBef>
                <a:spcPts val="100"/>
              </a:spcBef>
            </a:pPr>
            <a:r>
              <a:rPr sz="1200" b="1" spc="-10">
                <a:solidFill>
                  <a:srgbClr val="41180C"/>
                </a:solidFill>
                <a:latin typeface="Calibri"/>
                <a:cs typeface="Calibri"/>
              </a:rPr>
              <a:t>Launches </a:t>
            </a:r>
            <a:r>
              <a:rPr sz="1200" b="1">
                <a:solidFill>
                  <a:srgbClr val="41180C"/>
                </a:solidFill>
                <a:latin typeface="Calibri"/>
                <a:cs typeface="Calibri"/>
              </a:rPr>
              <a:t>"Food</a:t>
            </a:r>
            <a:r>
              <a:rPr sz="1200" b="1" spc="15">
                <a:solidFill>
                  <a:srgbClr val="41180C"/>
                </a:solidFill>
                <a:latin typeface="Calibri"/>
                <a:cs typeface="Calibri"/>
              </a:rPr>
              <a:t> </a:t>
            </a:r>
            <a:r>
              <a:rPr sz="1200" b="1" spc="-20">
                <a:solidFill>
                  <a:srgbClr val="41180C"/>
                </a:solidFill>
                <a:latin typeface="Calibri"/>
                <a:cs typeface="Calibri"/>
              </a:rPr>
              <a:t>with </a:t>
            </a:r>
            <a:r>
              <a:rPr sz="1200" b="1" spc="-10">
                <a:solidFill>
                  <a:srgbClr val="41180C"/>
                </a:solidFill>
                <a:latin typeface="Calibri"/>
                <a:cs typeface="Calibri"/>
              </a:rPr>
              <a:t>Integrity" initiative</a:t>
            </a:r>
            <a:endParaRPr sz="1200">
              <a:latin typeface="Calibri"/>
              <a:cs typeface="Calibri"/>
            </a:endParaRPr>
          </a:p>
        </p:txBody>
      </p:sp>
      <p:sp>
        <p:nvSpPr>
          <p:cNvPr id="29" name="object 29"/>
          <p:cNvSpPr txBox="1"/>
          <p:nvPr/>
        </p:nvSpPr>
        <p:spPr>
          <a:xfrm>
            <a:off x="8087376" y="1074129"/>
            <a:ext cx="587375" cy="391160"/>
          </a:xfrm>
          <a:prstGeom prst="rect">
            <a:avLst/>
          </a:prstGeom>
        </p:spPr>
        <p:txBody>
          <a:bodyPr vert="horz" wrap="square" lIns="0" tIns="12700" rIns="0" bIns="0" rtlCol="0">
            <a:normAutofit/>
          </a:bodyPr>
          <a:lstStyle/>
          <a:p>
            <a:pPr marL="12700" marR="5080" indent="33020">
              <a:lnSpc>
                <a:spcPct val="100000"/>
              </a:lnSpc>
              <a:spcBef>
                <a:spcPts val="100"/>
              </a:spcBef>
            </a:pPr>
            <a:r>
              <a:rPr sz="1200" b="1">
                <a:solidFill>
                  <a:srgbClr val="41180C"/>
                </a:solidFill>
                <a:latin typeface="Calibri"/>
                <a:cs typeface="Calibri"/>
              </a:rPr>
              <a:t>Miss</a:t>
            </a:r>
            <a:r>
              <a:rPr sz="1200" b="1" spc="5">
                <a:solidFill>
                  <a:srgbClr val="41180C"/>
                </a:solidFill>
                <a:latin typeface="Calibri"/>
                <a:cs typeface="Calibri"/>
              </a:rPr>
              <a:t> </a:t>
            </a:r>
            <a:r>
              <a:rPr sz="1200" b="1" spc="-25">
                <a:solidFill>
                  <a:srgbClr val="41180C"/>
                </a:solidFill>
                <a:latin typeface="Calibri"/>
                <a:cs typeface="Calibri"/>
              </a:rPr>
              <a:t>on </a:t>
            </a:r>
            <a:r>
              <a:rPr sz="1200" b="1" spc="-10">
                <a:solidFill>
                  <a:srgbClr val="41180C"/>
                </a:solidFill>
                <a:latin typeface="Calibri"/>
                <a:cs typeface="Calibri"/>
              </a:rPr>
              <a:t>Earnings</a:t>
            </a:r>
            <a:endParaRPr sz="120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82058" y="6481004"/>
            <a:ext cx="179705" cy="208279"/>
          </a:xfrm>
          <a:prstGeom prst="rect">
            <a:avLst/>
          </a:prstGeom>
        </p:spPr>
        <p:txBody>
          <a:bodyPr vert="horz" wrap="square" lIns="0" tIns="12700" rIns="0" bIns="0" rtlCol="0">
            <a:normAutofit/>
          </a:bodyPr>
          <a:lstStyle/>
          <a:p>
            <a:pPr marL="12700">
              <a:lnSpc>
                <a:spcPct val="100000"/>
              </a:lnSpc>
              <a:spcBef>
                <a:spcPts val="100"/>
              </a:spcBef>
            </a:pPr>
            <a:r>
              <a:rPr sz="1200" b="1" spc="-25">
                <a:solidFill>
                  <a:srgbClr val="4C144C"/>
                </a:solidFill>
                <a:latin typeface="Calibri"/>
                <a:cs typeface="Calibri"/>
              </a:rPr>
              <a:t>10</a:t>
            </a:r>
            <a:endParaRPr sz="1200">
              <a:latin typeface="Calibri"/>
              <a:cs typeface="Calibri"/>
            </a:endParaRPr>
          </a:p>
        </p:txBody>
      </p:sp>
      <p:pic>
        <p:nvPicPr>
          <p:cNvPr id="3" name="object 3"/>
          <p:cNvPicPr/>
          <p:nvPr/>
        </p:nvPicPr>
        <p:blipFill>
          <a:blip r:embed="rId2" cstate="print"/>
          <a:stretch>
            <a:fillRect/>
          </a:stretch>
        </p:blipFill>
        <p:spPr>
          <a:xfrm>
            <a:off x="7097449" y="6421504"/>
            <a:ext cx="1848725" cy="351120"/>
          </a:xfrm>
          <a:prstGeom prst="rect">
            <a:avLst/>
          </a:prstGeom>
        </p:spPr>
      </p:pic>
      <p:pic>
        <p:nvPicPr>
          <p:cNvPr id="4" name="object 4"/>
          <p:cNvPicPr/>
          <p:nvPr/>
        </p:nvPicPr>
        <p:blipFill>
          <a:blip r:embed="rId3" cstate="print"/>
          <a:stretch>
            <a:fillRect/>
          </a:stretch>
        </p:blipFill>
        <p:spPr>
          <a:xfrm>
            <a:off x="7142491" y="126124"/>
            <a:ext cx="1853337" cy="274199"/>
          </a:xfrm>
          <a:prstGeom prst="rect">
            <a:avLst/>
          </a:prstGeom>
        </p:spPr>
      </p:pic>
      <p:pic>
        <p:nvPicPr>
          <p:cNvPr id="5" name="object 5"/>
          <p:cNvPicPr/>
          <p:nvPr/>
        </p:nvPicPr>
        <p:blipFill>
          <a:blip r:embed="rId4" cstate="print"/>
          <a:stretch>
            <a:fillRect/>
          </a:stretch>
        </p:blipFill>
        <p:spPr>
          <a:xfrm>
            <a:off x="5348700" y="1592669"/>
            <a:ext cx="3092100" cy="1967292"/>
          </a:xfrm>
          <a:prstGeom prst="rect">
            <a:avLst/>
          </a:prstGeom>
        </p:spPr>
      </p:pic>
      <p:pic>
        <p:nvPicPr>
          <p:cNvPr id="6" name="object 6"/>
          <p:cNvPicPr/>
          <p:nvPr/>
        </p:nvPicPr>
        <p:blipFill>
          <a:blip r:embed="rId5" cstate="print"/>
          <a:stretch>
            <a:fillRect/>
          </a:stretch>
        </p:blipFill>
        <p:spPr>
          <a:xfrm>
            <a:off x="361275" y="4174125"/>
            <a:ext cx="4187110" cy="1934099"/>
          </a:xfrm>
          <a:prstGeom prst="rect">
            <a:avLst/>
          </a:prstGeom>
        </p:spPr>
      </p:pic>
      <p:sp>
        <p:nvSpPr>
          <p:cNvPr id="7" name="object 7"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323850">
              <a:lnSpc>
                <a:spcPct val="100000"/>
              </a:lnSpc>
              <a:spcBef>
                <a:spcPts val="100"/>
              </a:spcBef>
            </a:pPr>
            <a:r>
              <a:rPr sz="1400">
                <a:solidFill>
                  <a:srgbClr val="482010"/>
                </a:solidFill>
              </a:rPr>
              <a:t>State of Restaurant Chain: Opportunity for M&amp;A</a:t>
            </a:r>
          </a:p>
        </p:txBody>
      </p:sp>
      <p:sp>
        <p:nvSpPr>
          <p:cNvPr id="8" name="object 8"/>
          <p:cNvSpPr/>
          <p:nvPr/>
        </p:nvSpPr>
        <p:spPr>
          <a:xfrm>
            <a:off x="221462" y="694778"/>
            <a:ext cx="4392930" cy="369570"/>
          </a:xfrm>
          <a:custGeom>
            <a:avLst/>
            <a:gdLst/>
            <a:ahLst/>
            <a:cxnLst/>
            <a:rect l="l" t="t" r="r" b="b"/>
            <a:pathLst>
              <a:path w="4392930" h="369569">
                <a:moveTo>
                  <a:pt x="4392307" y="61506"/>
                </a:moveTo>
                <a:lnTo>
                  <a:pt x="4387469" y="37566"/>
                </a:lnTo>
                <a:lnTo>
                  <a:pt x="4374299" y="18021"/>
                </a:lnTo>
                <a:lnTo>
                  <a:pt x="4354741" y="4838"/>
                </a:lnTo>
                <a:lnTo>
                  <a:pt x="4330801" y="0"/>
                </a:lnTo>
                <a:lnTo>
                  <a:pt x="61506" y="0"/>
                </a:lnTo>
                <a:lnTo>
                  <a:pt x="37566" y="4838"/>
                </a:lnTo>
                <a:lnTo>
                  <a:pt x="18021" y="18021"/>
                </a:lnTo>
                <a:lnTo>
                  <a:pt x="4838" y="37566"/>
                </a:lnTo>
                <a:lnTo>
                  <a:pt x="0" y="61506"/>
                </a:lnTo>
                <a:lnTo>
                  <a:pt x="0" y="307505"/>
                </a:lnTo>
                <a:lnTo>
                  <a:pt x="4838" y="331444"/>
                </a:lnTo>
                <a:lnTo>
                  <a:pt x="18021" y="350989"/>
                </a:lnTo>
                <a:lnTo>
                  <a:pt x="37566" y="364172"/>
                </a:lnTo>
                <a:lnTo>
                  <a:pt x="61506" y="368998"/>
                </a:lnTo>
                <a:lnTo>
                  <a:pt x="4330801" y="368998"/>
                </a:lnTo>
                <a:lnTo>
                  <a:pt x="4374299" y="350989"/>
                </a:lnTo>
                <a:lnTo>
                  <a:pt x="4392307" y="307505"/>
                </a:lnTo>
                <a:lnTo>
                  <a:pt x="4392307" y="61506"/>
                </a:lnTo>
                <a:close/>
              </a:path>
            </a:pathLst>
          </a:custGeom>
          <a:solidFill>
            <a:srgbClr val="4C1414"/>
          </a:solidFill>
        </p:spPr>
        <p:txBody>
          <a:bodyPr wrap="square" lIns="0" tIns="0" rIns="0" bIns="0" rtlCol="0"/>
          <a:lstStyle/>
          <a:p>
            <a:endParaRPr/>
          </a:p>
        </p:txBody>
      </p:sp>
      <p:sp>
        <p:nvSpPr>
          <p:cNvPr id="9" name="object 9"/>
          <p:cNvSpPr txBox="1"/>
          <p:nvPr/>
        </p:nvSpPr>
        <p:spPr>
          <a:xfrm>
            <a:off x="433749" y="759883"/>
            <a:ext cx="4028440" cy="2773680"/>
          </a:xfrm>
          <a:prstGeom prst="rect">
            <a:avLst/>
          </a:prstGeom>
        </p:spPr>
        <p:txBody>
          <a:bodyPr vert="horz" wrap="square" lIns="0" tIns="12700" rIns="0" bIns="0" rtlCol="0">
            <a:normAutofit/>
          </a:bodyPr>
          <a:lstStyle/>
          <a:p>
            <a:pPr marL="783590">
              <a:lnSpc>
                <a:spcPct val="100000"/>
              </a:lnSpc>
              <a:spcBef>
                <a:spcPts val="100"/>
              </a:spcBef>
            </a:pPr>
            <a:r>
              <a:rPr sz="1400" b="1" spc="5">
                <a:solidFill>
                  <a:srgbClr val="FFFFFF"/>
                </a:solidFill>
                <a:latin typeface="Calibri"/>
                <a:cs typeface="Calibri"/>
              </a:rPr>
              <a:t>Increasing Focus on Technology</a:t>
            </a:r>
            <a:endParaRPr sz="1400">
              <a:latin typeface="Calibri"/>
              <a:cs typeface="Calibri"/>
            </a:endParaRPr>
          </a:p>
          <a:p>
            <a:pPr marL="218440" marR="410845" indent="-206375">
              <a:lnSpc>
                <a:spcPct val="100000"/>
              </a:lnSpc>
              <a:spcBef>
                <a:spcPts val="1240"/>
              </a:spcBef>
              <a:buFont typeface="Arial"/>
              <a:buChar char="●"/>
              <a:tabLst>
                <a:tab pos="218440" algn="l"/>
              </a:tabLst>
            </a:pPr>
            <a:r>
              <a:rPr sz="1200">
                <a:solidFill>
                  <a:srgbClr val="461400"/>
                </a:solidFill>
                <a:latin typeface="Calibri"/>
                <a:cs typeface="Calibri"/>
              </a:rPr>
              <a:t>In 2022 Restaurant Chain began Venture fund fund, initially investing $50 million and have since invested an additional $50 million</a:t>
            </a:r>
            <a:endParaRPr sz="1200">
              <a:latin typeface="Calibri"/>
              <a:cs typeface="Calibri"/>
            </a:endParaRPr>
          </a:p>
          <a:p>
            <a:pPr marL="218440" marR="13970" indent="-206375">
              <a:lnSpc>
                <a:spcPct val="100000"/>
              </a:lnSpc>
              <a:buFont typeface="Arial"/>
              <a:buChar char="●"/>
              <a:tabLst>
                <a:tab pos="218440" algn="l"/>
              </a:tabLst>
            </a:pPr>
            <a:r>
              <a:rPr sz="1200">
                <a:solidFill>
                  <a:srgbClr val="461400"/>
                </a:solidFill>
                <a:latin typeface="Calibri"/>
                <a:cs typeface="Calibri"/>
              </a:rPr>
              <a:t>The Venture fund fund aims to support technologies that Restaurant Chain wishes to integrate into their supply chain or operations</a:t>
            </a:r>
            <a:endParaRPr sz="1200">
              <a:latin typeface="Calibri"/>
              <a:cs typeface="Calibri"/>
            </a:endParaRPr>
          </a:p>
          <a:p>
            <a:pPr marL="561340" marR="5080" lvl="1" indent="-206375">
              <a:lnSpc>
                <a:spcPct val="100000"/>
              </a:lnSpc>
              <a:buFont typeface="Arial"/>
              <a:buChar char="○"/>
              <a:tabLst>
                <a:tab pos="561340" algn="l"/>
              </a:tabLst>
            </a:pPr>
            <a:r>
              <a:rPr sz="1200">
                <a:solidFill>
                  <a:srgbClr val="461400"/>
                </a:solidFill>
                <a:latin typeface="Calibri"/>
                <a:cs typeface="Calibri"/>
              </a:rPr>
              <a:t>Autocado,</a:t>
            </a:r>
            <a:r>
              <a:rPr sz="1200" spc="10">
                <a:solidFill>
                  <a:srgbClr val="461400"/>
                </a:solidFill>
                <a:latin typeface="Calibri"/>
                <a:cs typeface="Calibri"/>
              </a:rPr>
              <a:t> </a:t>
            </a:r>
            <a:r>
              <a:rPr sz="1200">
                <a:solidFill>
                  <a:srgbClr val="461400"/>
                </a:solidFill>
                <a:latin typeface="Calibri"/>
                <a:cs typeface="Calibri"/>
              </a:rPr>
              <a:t>an</a:t>
            </a:r>
            <a:r>
              <a:rPr sz="1200" spc="130">
                <a:solidFill>
                  <a:srgbClr val="461400"/>
                </a:solidFill>
                <a:latin typeface="Calibri"/>
                <a:cs typeface="Calibri"/>
              </a:rPr>
              <a:t> </a:t>
            </a:r>
            <a:r>
              <a:rPr sz="1200">
                <a:solidFill>
                  <a:srgbClr val="461400"/>
                </a:solidFill>
                <a:latin typeface="Calibri"/>
                <a:cs typeface="Calibri"/>
              </a:rPr>
              <a:t>avocado</a:t>
            </a:r>
            <a:r>
              <a:rPr sz="1200" spc="130">
                <a:solidFill>
                  <a:srgbClr val="461400"/>
                </a:solidFill>
                <a:latin typeface="Calibri"/>
                <a:cs typeface="Calibri"/>
              </a:rPr>
              <a:t> </a:t>
            </a:r>
            <a:r>
              <a:rPr sz="1200">
                <a:solidFill>
                  <a:srgbClr val="461400"/>
                </a:solidFill>
                <a:latin typeface="Calibri"/>
                <a:cs typeface="Calibri"/>
              </a:rPr>
              <a:t>processing</a:t>
            </a:r>
            <a:r>
              <a:rPr sz="1200" spc="125">
                <a:solidFill>
                  <a:srgbClr val="461400"/>
                </a:solidFill>
                <a:latin typeface="Calibri"/>
                <a:cs typeface="Calibri"/>
              </a:rPr>
              <a:t> </a:t>
            </a:r>
            <a:r>
              <a:rPr sz="1200">
                <a:solidFill>
                  <a:srgbClr val="461400"/>
                </a:solidFill>
                <a:latin typeface="Calibri"/>
                <a:cs typeface="Calibri"/>
              </a:rPr>
              <a:t>robot,</a:t>
            </a:r>
            <a:r>
              <a:rPr sz="1200" spc="15">
                <a:solidFill>
                  <a:srgbClr val="461400"/>
                </a:solidFill>
                <a:latin typeface="Calibri"/>
                <a:cs typeface="Calibri"/>
              </a:rPr>
              <a:t> </a:t>
            </a:r>
            <a:r>
              <a:rPr sz="1200">
                <a:solidFill>
                  <a:srgbClr val="461400"/>
                </a:solidFill>
                <a:latin typeface="Calibri"/>
                <a:cs typeface="Calibri"/>
              </a:rPr>
              <a:t>and</a:t>
            </a:r>
            <a:r>
              <a:rPr sz="1200" spc="130">
                <a:solidFill>
                  <a:srgbClr val="461400"/>
                </a:solidFill>
                <a:latin typeface="Calibri"/>
                <a:cs typeface="Calibri"/>
              </a:rPr>
              <a:t> </a:t>
            </a:r>
            <a:r>
              <a:rPr sz="1200">
                <a:solidFill>
                  <a:srgbClr val="461400"/>
                </a:solidFill>
                <a:latin typeface="Calibri"/>
                <a:cs typeface="Calibri"/>
              </a:rPr>
              <a:t>Chippy,</a:t>
            </a:r>
            <a:r>
              <a:rPr sz="1200" spc="15">
                <a:solidFill>
                  <a:srgbClr val="461400"/>
                </a:solidFill>
                <a:latin typeface="Calibri"/>
                <a:cs typeface="Calibri"/>
              </a:rPr>
              <a:t> </a:t>
            </a:r>
            <a:r>
              <a:rPr sz="1200" spc="-50">
                <a:solidFill>
                  <a:srgbClr val="461400"/>
                </a:solidFill>
                <a:latin typeface="Calibri"/>
                <a:cs typeface="Calibri"/>
              </a:rPr>
              <a:t>a </a:t>
            </a:r>
            <a:r>
              <a:rPr sz="1200">
                <a:solidFill>
                  <a:srgbClr val="461400"/>
                </a:solidFill>
                <a:latin typeface="Calibri"/>
                <a:cs typeface="Calibri"/>
              </a:rPr>
              <a:t>tortilla</a:t>
            </a:r>
            <a:r>
              <a:rPr sz="1200" spc="165">
                <a:solidFill>
                  <a:srgbClr val="461400"/>
                </a:solidFill>
                <a:latin typeface="Calibri"/>
                <a:cs typeface="Calibri"/>
              </a:rPr>
              <a:t> </a:t>
            </a:r>
            <a:r>
              <a:rPr sz="1200">
                <a:solidFill>
                  <a:srgbClr val="461400"/>
                </a:solidFill>
                <a:latin typeface="Calibri"/>
                <a:cs typeface="Calibri"/>
              </a:rPr>
              <a:t>chip</a:t>
            </a:r>
            <a:r>
              <a:rPr sz="1200" spc="170">
                <a:solidFill>
                  <a:srgbClr val="461400"/>
                </a:solidFill>
                <a:latin typeface="Calibri"/>
                <a:cs typeface="Calibri"/>
              </a:rPr>
              <a:t> </a:t>
            </a:r>
            <a:r>
              <a:rPr sz="1200">
                <a:solidFill>
                  <a:srgbClr val="461400"/>
                </a:solidFill>
                <a:latin typeface="Calibri"/>
                <a:cs typeface="Calibri"/>
              </a:rPr>
              <a:t>making</a:t>
            </a:r>
            <a:r>
              <a:rPr sz="1200" spc="170">
                <a:solidFill>
                  <a:srgbClr val="461400"/>
                </a:solidFill>
                <a:latin typeface="Calibri"/>
                <a:cs typeface="Calibri"/>
              </a:rPr>
              <a:t> </a:t>
            </a:r>
            <a:r>
              <a:rPr sz="1200">
                <a:solidFill>
                  <a:srgbClr val="461400"/>
                </a:solidFill>
                <a:latin typeface="Calibri"/>
                <a:cs typeface="Calibri"/>
              </a:rPr>
              <a:t>robot</a:t>
            </a:r>
            <a:r>
              <a:rPr sz="1200" spc="170">
                <a:solidFill>
                  <a:srgbClr val="461400"/>
                </a:solidFill>
                <a:latin typeface="Calibri"/>
                <a:cs typeface="Calibri"/>
              </a:rPr>
              <a:t> </a:t>
            </a:r>
            <a:r>
              <a:rPr sz="1200">
                <a:solidFill>
                  <a:srgbClr val="461400"/>
                </a:solidFill>
                <a:latin typeface="Calibri"/>
                <a:cs typeface="Calibri"/>
              </a:rPr>
              <a:t>have</a:t>
            </a:r>
            <a:r>
              <a:rPr sz="1200" spc="170">
                <a:solidFill>
                  <a:srgbClr val="461400"/>
                </a:solidFill>
                <a:latin typeface="Calibri"/>
                <a:cs typeface="Calibri"/>
              </a:rPr>
              <a:t> </a:t>
            </a:r>
            <a:r>
              <a:rPr sz="1200">
                <a:solidFill>
                  <a:srgbClr val="461400"/>
                </a:solidFill>
                <a:latin typeface="Calibri"/>
                <a:cs typeface="Calibri"/>
              </a:rPr>
              <a:t>been</a:t>
            </a:r>
            <a:r>
              <a:rPr sz="1200" spc="170">
                <a:solidFill>
                  <a:srgbClr val="461400"/>
                </a:solidFill>
                <a:latin typeface="Calibri"/>
                <a:cs typeface="Calibri"/>
              </a:rPr>
              <a:t> </a:t>
            </a:r>
            <a:r>
              <a:rPr sz="1200">
                <a:solidFill>
                  <a:srgbClr val="461400"/>
                </a:solidFill>
                <a:latin typeface="Calibri"/>
                <a:cs typeface="Calibri"/>
              </a:rPr>
              <a:t>developed</a:t>
            </a:r>
            <a:r>
              <a:rPr sz="1200" spc="170">
                <a:solidFill>
                  <a:srgbClr val="461400"/>
                </a:solidFill>
                <a:latin typeface="Calibri"/>
                <a:cs typeface="Calibri"/>
              </a:rPr>
              <a:t> </a:t>
            </a:r>
            <a:r>
              <a:rPr sz="1200" spc="-25">
                <a:solidFill>
                  <a:srgbClr val="461400"/>
                </a:solidFill>
                <a:latin typeface="Calibri"/>
                <a:cs typeface="Calibri"/>
              </a:rPr>
              <a:t>but </a:t>
            </a:r>
            <a:r>
              <a:rPr sz="1200" b="1">
                <a:solidFill>
                  <a:srgbClr val="461400"/>
                </a:solidFill>
                <a:latin typeface="Calibri"/>
                <a:cs typeface="Calibri"/>
              </a:rPr>
              <a:t>yet</a:t>
            </a:r>
            <a:r>
              <a:rPr sz="1200" b="1" spc="60">
                <a:solidFill>
                  <a:srgbClr val="461400"/>
                </a:solidFill>
                <a:latin typeface="Calibri"/>
                <a:cs typeface="Calibri"/>
              </a:rPr>
              <a:t> </a:t>
            </a:r>
            <a:r>
              <a:rPr sz="1200" b="1">
                <a:solidFill>
                  <a:srgbClr val="461400"/>
                </a:solidFill>
                <a:latin typeface="Calibri"/>
                <a:cs typeface="Calibri"/>
              </a:rPr>
              <a:t>to</a:t>
            </a:r>
            <a:r>
              <a:rPr sz="1200" b="1" spc="60">
                <a:solidFill>
                  <a:srgbClr val="461400"/>
                </a:solidFill>
                <a:latin typeface="Calibri"/>
                <a:cs typeface="Calibri"/>
              </a:rPr>
              <a:t> </a:t>
            </a:r>
            <a:r>
              <a:rPr sz="1200" b="1">
                <a:solidFill>
                  <a:srgbClr val="461400"/>
                </a:solidFill>
                <a:latin typeface="Calibri"/>
                <a:cs typeface="Calibri"/>
              </a:rPr>
              <a:t>be</a:t>
            </a:r>
            <a:r>
              <a:rPr sz="1200" b="1" spc="60">
                <a:solidFill>
                  <a:srgbClr val="461400"/>
                </a:solidFill>
                <a:latin typeface="Calibri"/>
                <a:cs typeface="Calibri"/>
              </a:rPr>
              <a:t> </a:t>
            </a:r>
            <a:r>
              <a:rPr sz="1200" b="1">
                <a:solidFill>
                  <a:srgbClr val="461400"/>
                </a:solidFill>
                <a:latin typeface="Calibri"/>
                <a:cs typeface="Calibri"/>
              </a:rPr>
              <a:t>a</a:t>
            </a:r>
            <a:r>
              <a:rPr sz="1200" b="1" spc="65">
                <a:solidFill>
                  <a:srgbClr val="461400"/>
                </a:solidFill>
                <a:latin typeface="Calibri"/>
                <a:cs typeface="Calibri"/>
              </a:rPr>
              <a:t> </a:t>
            </a:r>
            <a:r>
              <a:rPr sz="1200" b="1">
                <a:solidFill>
                  <a:srgbClr val="461400"/>
                </a:solidFill>
                <a:latin typeface="Calibri"/>
                <a:cs typeface="Calibri"/>
              </a:rPr>
              <a:t>proven</a:t>
            </a:r>
            <a:r>
              <a:rPr sz="1200" b="1" spc="60">
                <a:solidFill>
                  <a:srgbClr val="461400"/>
                </a:solidFill>
                <a:latin typeface="Calibri"/>
                <a:cs typeface="Calibri"/>
              </a:rPr>
              <a:t> </a:t>
            </a:r>
            <a:r>
              <a:rPr sz="1200" b="1">
                <a:solidFill>
                  <a:srgbClr val="461400"/>
                </a:solidFill>
                <a:latin typeface="Calibri"/>
                <a:cs typeface="Calibri"/>
              </a:rPr>
              <a:t>success</a:t>
            </a:r>
            <a:r>
              <a:rPr sz="1200" b="1" spc="75">
                <a:solidFill>
                  <a:srgbClr val="461400"/>
                </a:solidFill>
                <a:latin typeface="Calibri"/>
                <a:cs typeface="Calibri"/>
              </a:rPr>
              <a:t> </a:t>
            </a:r>
            <a:r>
              <a:rPr sz="1200">
                <a:solidFill>
                  <a:srgbClr val="461400"/>
                </a:solidFill>
                <a:latin typeface="Calibri"/>
                <a:cs typeface="Calibri"/>
              </a:rPr>
              <a:t>and</a:t>
            </a:r>
            <a:r>
              <a:rPr sz="1200" spc="80">
                <a:solidFill>
                  <a:srgbClr val="461400"/>
                </a:solidFill>
                <a:latin typeface="Calibri"/>
                <a:cs typeface="Calibri"/>
              </a:rPr>
              <a:t> </a:t>
            </a:r>
            <a:r>
              <a:rPr sz="1200">
                <a:solidFill>
                  <a:srgbClr val="461400"/>
                </a:solidFill>
                <a:latin typeface="Calibri"/>
                <a:cs typeface="Calibri"/>
              </a:rPr>
              <a:t>deployed</a:t>
            </a:r>
            <a:r>
              <a:rPr sz="1200" spc="80">
                <a:solidFill>
                  <a:srgbClr val="461400"/>
                </a:solidFill>
                <a:latin typeface="Calibri"/>
                <a:cs typeface="Calibri"/>
              </a:rPr>
              <a:t> </a:t>
            </a:r>
            <a:r>
              <a:rPr sz="1200">
                <a:solidFill>
                  <a:srgbClr val="461400"/>
                </a:solidFill>
                <a:latin typeface="Calibri"/>
                <a:cs typeface="Calibri"/>
              </a:rPr>
              <a:t>in</a:t>
            </a:r>
            <a:r>
              <a:rPr sz="1200" spc="75">
                <a:solidFill>
                  <a:srgbClr val="461400"/>
                </a:solidFill>
                <a:latin typeface="Calibri"/>
                <a:cs typeface="Calibri"/>
              </a:rPr>
              <a:t> </a:t>
            </a:r>
            <a:r>
              <a:rPr sz="1200" spc="-10">
                <a:solidFill>
                  <a:srgbClr val="461400"/>
                </a:solidFill>
                <a:latin typeface="Calibri"/>
                <a:cs typeface="Calibri"/>
              </a:rPr>
              <a:t>stores</a:t>
            </a:r>
            <a:endParaRPr sz="1200">
              <a:latin typeface="Calibri"/>
              <a:cs typeface="Calibri"/>
            </a:endParaRPr>
          </a:p>
          <a:p>
            <a:pPr marL="561340" marR="181610" lvl="1" indent="-206375">
              <a:lnSpc>
                <a:spcPct val="100000"/>
              </a:lnSpc>
              <a:buFont typeface="Arial"/>
              <a:buChar char="○"/>
              <a:tabLst>
                <a:tab pos="561340" algn="l"/>
              </a:tabLst>
            </a:pPr>
            <a:r>
              <a:rPr sz="1200" b="1">
                <a:solidFill>
                  <a:srgbClr val="461400"/>
                </a:solidFill>
                <a:latin typeface="Calibri"/>
                <a:cs typeface="Calibri"/>
              </a:rPr>
              <a:t>Automated makeline continues to be a focus as Restaurant Chain estimates it could build 65% of digital orders, but still remains in the test stages which is estimated to take years</a:t>
            </a:r>
            <a:endParaRPr sz="1200">
              <a:latin typeface="Calibri"/>
              <a:cs typeface="Calibri"/>
            </a:endParaRPr>
          </a:p>
        </p:txBody>
      </p:sp>
      <p:sp>
        <p:nvSpPr>
          <p:cNvPr id="10" name="object 10"/>
          <p:cNvSpPr txBox="1"/>
          <p:nvPr/>
        </p:nvSpPr>
        <p:spPr>
          <a:xfrm>
            <a:off x="1724475" y="4286187"/>
            <a:ext cx="2633980" cy="193040"/>
          </a:xfrm>
          <a:prstGeom prst="rect">
            <a:avLst/>
          </a:prstGeom>
        </p:spPr>
        <p:txBody>
          <a:bodyPr vert="horz" wrap="square" lIns="0" tIns="12700" rIns="0" bIns="0" rtlCol="0">
            <a:normAutofit/>
          </a:bodyPr>
          <a:lstStyle/>
          <a:p>
            <a:pPr marL="12700">
              <a:lnSpc>
                <a:spcPct val="100000"/>
              </a:lnSpc>
              <a:spcBef>
                <a:spcPts val="100"/>
              </a:spcBef>
            </a:pPr>
            <a:r>
              <a:rPr sz="1100" i="1">
                <a:solidFill>
                  <a:srgbClr val="461400"/>
                </a:solidFill>
                <a:latin typeface="Calibri"/>
                <a:cs typeface="Calibri"/>
              </a:rPr>
              <a:t>Brand</a:t>
            </a:r>
            <a:r>
              <a:rPr sz="1100" i="1" spc="-5">
                <a:solidFill>
                  <a:srgbClr val="461400"/>
                </a:solidFill>
                <a:latin typeface="Calibri"/>
                <a:cs typeface="Calibri"/>
              </a:rPr>
              <a:t> </a:t>
            </a:r>
            <a:r>
              <a:rPr sz="1100" i="1">
                <a:solidFill>
                  <a:srgbClr val="461400"/>
                </a:solidFill>
                <a:latin typeface="Calibri"/>
                <a:cs typeface="Calibri"/>
              </a:rPr>
              <a:t>value</a:t>
            </a:r>
            <a:r>
              <a:rPr sz="1100" i="1" spc="30">
                <a:solidFill>
                  <a:srgbClr val="461400"/>
                </a:solidFill>
                <a:latin typeface="Calibri"/>
                <a:cs typeface="Calibri"/>
              </a:rPr>
              <a:t> </a:t>
            </a:r>
            <a:r>
              <a:rPr sz="1100" i="1">
                <a:solidFill>
                  <a:srgbClr val="461400"/>
                </a:solidFill>
                <a:latin typeface="Calibri"/>
                <a:cs typeface="Calibri"/>
              </a:rPr>
              <a:t>of</a:t>
            </a:r>
            <a:r>
              <a:rPr sz="1100" i="1" spc="5">
                <a:solidFill>
                  <a:srgbClr val="461400"/>
                </a:solidFill>
                <a:latin typeface="Calibri"/>
                <a:cs typeface="Calibri"/>
              </a:rPr>
              <a:t> </a:t>
            </a:r>
            <a:r>
              <a:rPr sz="1100" i="1">
                <a:solidFill>
                  <a:srgbClr val="461400"/>
                </a:solidFill>
                <a:latin typeface="Calibri"/>
                <a:cs typeface="Calibri"/>
              </a:rPr>
              <a:t>the</a:t>
            </a:r>
            <a:r>
              <a:rPr sz="1100" i="1" spc="25">
                <a:solidFill>
                  <a:srgbClr val="461400"/>
                </a:solidFill>
                <a:latin typeface="Calibri"/>
                <a:cs typeface="Calibri"/>
              </a:rPr>
              <a:t> </a:t>
            </a:r>
            <a:r>
              <a:rPr sz="1100" i="1">
                <a:solidFill>
                  <a:srgbClr val="461400"/>
                </a:solidFill>
                <a:latin typeface="Calibri"/>
                <a:cs typeface="Calibri"/>
              </a:rPr>
              <a:t>most valuable</a:t>
            </a:r>
            <a:r>
              <a:rPr sz="1100" i="1" spc="25">
                <a:solidFill>
                  <a:srgbClr val="461400"/>
                </a:solidFill>
                <a:latin typeface="Calibri"/>
                <a:cs typeface="Calibri"/>
              </a:rPr>
              <a:t> </a:t>
            </a:r>
            <a:r>
              <a:rPr sz="1100" i="1">
                <a:solidFill>
                  <a:srgbClr val="461400"/>
                </a:solidFill>
                <a:latin typeface="Calibri"/>
                <a:cs typeface="Calibri"/>
              </a:rPr>
              <a:t>QSR</a:t>
            </a:r>
            <a:r>
              <a:rPr sz="1100" i="1" spc="30">
                <a:solidFill>
                  <a:srgbClr val="461400"/>
                </a:solidFill>
                <a:latin typeface="Calibri"/>
                <a:cs typeface="Calibri"/>
              </a:rPr>
              <a:t> </a:t>
            </a:r>
            <a:r>
              <a:rPr sz="1100" i="1" spc="-20">
                <a:solidFill>
                  <a:srgbClr val="461400"/>
                </a:solidFill>
                <a:latin typeface="Calibri"/>
                <a:cs typeface="Calibri"/>
              </a:rPr>
              <a:t>brands*</a:t>
            </a:r>
            <a:endParaRPr sz="1100">
              <a:latin typeface="Calibri"/>
              <a:cs typeface="Calibri"/>
            </a:endParaRPr>
          </a:p>
        </p:txBody>
      </p:sp>
      <p:sp>
        <p:nvSpPr>
          <p:cNvPr id="11" name="object 11"/>
          <p:cNvSpPr txBox="1"/>
          <p:nvPr/>
        </p:nvSpPr>
        <p:spPr>
          <a:xfrm>
            <a:off x="2004768" y="6119601"/>
            <a:ext cx="879475" cy="147320"/>
          </a:xfrm>
          <a:prstGeom prst="rect">
            <a:avLst/>
          </a:prstGeom>
        </p:spPr>
        <p:txBody>
          <a:bodyPr vert="horz" wrap="square" lIns="0" tIns="12700" rIns="0" bIns="0" rtlCol="0">
            <a:normAutofit/>
          </a:bodyPr>
          <a:lstStyle/>
          <a:p>
            <a:pPr marL="12700">
              <a:lnSpc>
                <a:spcPct val="100000"/>
              </a:lnSpc>
              <a:spcBef>
                <a:spcPts val="100"/>
              </a:spcBef>
            </a:pPr>
            <a:r>
              <a:rPr sz="800" i="1">
                <a:solidFill>
                  <a:srgbClr val="461400"/>
                </a:solidFill>
                <a:latin typeface="Calibri"/>
                <a:cs typeface="Calibri"/>
              </a:rPr>
              <a:t>in</a:t>
            </a:r>
            <a:r>
              <a:rPr sz="800" i="1" spc="75">
                <a:solidFill>
                  <a:srgbClr val="461400"/>
                </a:solidFill>
                <a:latin typeface="Calibri"/>
                <a:cs typeface="Calibri"/>
              </a:rPr>
              <a:t> </a:t>
            </a:r>
            <a:r>
              <a:rPr sz="800" i="1">
                <a:solidFill>
                  <a:srgbClr val="461400"/>
                </a:solidFill>
                <a:latin typeface="Calibri"/>
                <a:cs typeface="Calibri"/>
              </a:rPr>
              <a:t>billion</a:t>
            </a:r>
            <a:r>
              <a:rPr sz="800" i="1" spc="80">
                <a:solidFill>
                  <a:srgbClr val="461400"/>
                </a:solidFill>
                <a:latin typeface="Calibri"/>
                <a:cs typeface="Calibri"/>
              </a:rPr>
              <a:t> </a:t>
            </a:r>
            <a:r>
              <a:rPr sz="800" i="1" spc="-20">
                <a:solidFill>
                  <a:srgbClr val="461400"/>
                </a:solidFill>
                <a:latin typeface="Calibri"/>
                <a:cs typeface="Calibri"/>
              </a:rPr>
              <a:t>U.S.</a:t>
            </a:r>
            <a:r>
              <a:rPr sz="800" i="1">
                <a:solidFill>
                  <a:srgbClr val="461400"/>
                </a:solidFill>
                <a:latin typeface="Calibri"/>
                <a:cs typeface="Calibri"/>
              </a:rPr>
              <a:t> </a:t>
            </a:r>
            <a:r>
              <a:rPr sz="800" i="1" spc="-10">
                <a:solidFill>
                  <a:srgbClr val="461400"/>
                </a:solidFill>
                <a:latin typeface="Calibri"/>
                <a:cs typeface="Calibri"/>
              </a:rPr>
              <a:t>dollars</a:t>
            </a:r>
            <a:endParaRPr sz="800">
              <a:latin typeface="Calibri"/>
              <a:cs typeface="Calibri"/>
            </a:endParaRPr>
          </a:p>
        </p:txBody>
      </p:sp>
      <p:sp>
        <p:nvSpPr>
          <p:cNvPr id="12" name="object 12"/>
          <p:cNvSpPr txBox="1"/>
          <p:nvPr/>
        </p:nvSpPr>
        <p:spPr>
          <a:xfrm>
            <a:off x="600475" y="6359477"/>
            <a:ext cx="3693795" cy="436880"/>
          </a:xfrm>
          <a:prstGeom prst="rect">
            <a:avLst/>
          </a:prstGeom>
        </p:spPr>
        <p:txBody>
          <a:bodyPr vert="horz" wrap="square" lIns="0" tIns="12700" rIns="0" bIns="0" rtlCol="0">
            <a:normAutofit/>
          </a:bodyPr>
          <a:lstStyle/>
          <a:p>
            <a:pPr marL="12700">
              <a:lnSpc>
                <a:spcPct val="100000"/>
              </a:lnSpc>
              <a:spcBef>
                <a:spcPts val="100"/>
              </a:spcBef>
            </a:pPr>
            <a:endParaRPr sz="900">
              <a:latin typeface="Calibri"/>
              <a:cs typeface="Calibri"/>
            </a:endParaRPr>
          </a:p>
          <a:p>
            <a:pPr marL="12700" marR="5080">
              <a:lnSpc>
                <a:spcPct val="100000"/>
              </a:lnSpc>
            </a:pPr>
            <a:r>
              <a:rPr sz="900">
                <a:solidFill>
                  <a:srgbClr val="9E9E9E"/>
                </a:solidFill>
                <a:latin typeface="Calibri"/>
                <a:cs typeface="Calibri"/>
              </a:rPr>
              <a:t>Footnote:</a:t>
            </a:r>
            <a:r>
              <a:rPr sz="900" spc="75">
                <a:solidFill>
                  <a:srgbClr val="9E9E9E"/>
                </a:solidFill>
                <a:latin typeface="Calibri"/>
                <a:cs typeface="Calibri"/>
              </a:rPr>
              <a:t> </a:t>
            </a:r>
            <a:r>
              <a:rPr sz="900" spc="-20">
                <a:solidFill>
                  <a:srgbClr val="9E9E9E"/>
                </a:solidFill>
                <a:latin typeface="Calibri"/>
                <a:cs typeface="Calibri"/>
              </a:rPr>
              <a:t>*money</a:t>
            </a:r>
            <a:r>
              <a:rPr sz="900" spc="30">
                <a:solidFill>
                  <a:srgbClr val="9E9E9E"/>
                </a:solidFill>
                <a:latin typeface="Calibri"/>
                <a:cs typeface="Calibri"/>
              </a:rPr>
              <a:t> </a:t>
            </a:r>
            <a:r>
              <a:rPr sz="900">
                <a:solidFill>
                  <a:srgbClr val="9E9E9E"/>
                </a:solidFill>
                <a:latin typeface="Calibri"/>
                <a:cs typeface="Calibri"/>
              </a:rPr>
              <a:t>generated</a:t>
            </a:r>
            <a:r>
              <a:rPr sz="900" spc="80">
                <a:solidFill>
                  <a:srgbClr val="9E9E9E"/>
                </a:solidFill>
                <a:latin typeface="Calibri"/>
                <a:cs typeface="Calibri"/>
              </a:rPr>
              <a:t> </a:t>
            </a:r>
            <a:r>
              <a:rPr sz="900">
                <a:solidFill>
                  <a:srgbClr val="9E9E9E"/>
                </a:solidFill>
                <a:latin typeface="Calibri"/>
                <a:cs typeface="Calibri"/>
              </a:rPr>
              <a:t>of</a:t>
            </a:r>
            <a:r>
              <a:rPr sz="900" spc="75">
                <a:solidFill>
                  <a:srgbClr val="9E9E9E"/>
                </a:solidFill>
                <a:latin typeface="Calibri"/>
                <a:cs typeface="Calibri"/>
              </a:rPr>
              <a:t> </a:t>
            </a:r>
            <a:r>
              <a:rPr sz="900">
                <a:solidFill>
                  <a:srgbClr val="9E9E9E"/>
                </a:solidFill>
                <a:latin typeface="Calibri"/>
                <a:cs typeface="Calibri"/>
              </a:rPr>
              <a:t>branded</a:t>
            </a:r>
            <a:r>
              <a:rPr sz="900" spc="75">
                <a:solidFill>
                  <a:srgbClr val="9E9E9E"/>
                </a:solidFill>
                <a:latin typeface="Calibri"/>
                <a:cs typeface="Calibri"/>
              </a:rPr>
              <a:t> </a:t>
            </a:r>
            <a:r>
              <a:rPr sz="900">
                <a:solidFill>
                  <a:srgbClr val="9E9E9E"/>
                </a:solidFill>
                <a:latin typeface="Calibri"/>
                <a:cs typeface="Calibri"/>
              </a:rPr>
              <a:t>product</a:t>
            </a:r>
            <a:r>
              <a:rPr sz="900" spc="60">
                <a:solidFill>
                  <a:srgbClr val="9E9E9E"/>
                </a:solidFill>
                <a:latin typeface="Calibri"/>
                <a:cs typeface="Calibri"/>
              </a:rPr>
              <a:t> </a:t>
            </a:r>
            <a:r>
              <a:rPr sz="900">
                <a:solidFill>
                  <a:srgbClr val="9E9E9E"/>
                </a:solidFill>
                <a:latin typeface="Calibri"/>
                <a:cs typeface="Calibri"/>
              </a:rPr>
              <a:t>vs</a:t>
            </a:r>
            <a:r>
              <a:rPr sz="900" spc="75">
                <a:solidFill>
                  <a:srgbClr val="9E9E9E"/>
                </a:solidFill>
                <a:latin typeface="Calibri"/>
                <a:cs typeface="Calibri"/>
              </a:rPr>
              <a:t> </a:t>
            </a:r>
            <a:r>
              <a:rPr sz="900">
                <a:solidFill>
                  <a:srgbClr val="9E9E9E"/>
                </a:solidFill>
                <a:latin typeface="Calibri"/>
                <a:cs typeface="Calibri"/>
              </a:rPr>
              <a:t>money</a:t>
            </a:r>
            <a:r>
              <a:rPr sz="900" spc="35">
                <a:solidFill>
                  <a:srgbClr val="9E9E9E"/>
                </a:solidFill>
                <a:latin typeface="Calibri"/>
                <a:cs typeface="Calibri"/>
              </a:rPr>
              <a:t> </a:t>
            </a:r>
            <a:r>
              <a:rPr sz="900">
                <a:solidFill>
                  <a:srgbClr val="9E9E9E"/>
                </a:solidFill>
                <a:latin typeface="Calibri"/>
                <a:cs typeface="Calibri"/>
              </a:rPr>
              <a:t>generated</a:t>
            </a:r>
            <a:r>
              <a:rPr sz="900" spc="75">
                <a:solidFill>
                  <a:srgbClr val="9E9E9E"/>
                </a:solidFill>
                <a:latin typeface="Calibri"/>
                <a:cs typeface="Calibri"/>
              </a:rPr>
              <a:t> </a:t>
            </a:r>
            <a:r>
              <a:rPr sz="900">
                <a:solidFill>
                  <a:srgbClr val="9E9E9E"/>
                </a:solidFill>
                <a:latin typeface="Calibri"/>
                <a:cs typeface="Calibri"/>
              </a:rPr>
              <a:t>of</a:t>
            </a:r>
            <a:r>
              <a:rPr sz="900" spc="80">
                <a:solidFill>
                  <a:srgbClr val="9E9E9E"/>
                </a:solidFill>
                <a:latin typeface="Calibri"/>
                <a:cs typeface="Calibri"/>
              </a:rPr>
              <a:t> </a:t>
            </a:r>
            <a:r>
              <a:rPr sz="900" spc="-25">
                <a:solidFill>
                  <a:srgbClr val="9E9E9E"/>
                </a:solidFill>
                <a:latin typeface="Calibri"/>
                <a:cs typeface="Calibri"/>
              </a:rPr>
              <a:t>the</a:t>
            </a:r>
            <a:r>
              <a:rPr sz="900" spc="500">
                <a:solidFill>
                  <a:srgbClr val="9E9E9E"/>
                </a:solidFill>
                <a:latin typeface="Calibri"/>
                <a:cs typeface="Calibri"/>
              </a:rPr>
              <a:t> </a:t>
            </a:r>
            <a:r>
              <a:rPr sz="900">
                <a:solidFill>
                  <a:srgbClr val="9E9E9E"/>
                </a:solidFill>
                <a:latin typeface="Calibri"/>
                <a:cs typeface="Calibri"/>
              </a:rPr>
              <a:t>same</a:t>
            </a:r>
            <a:r>
              <a:rPr sz="900" spc="130">
                <a:solidFill>
                  <a:srgbClr val="9E9E9E"/>
                </a:solidFill>
                <a:latin typeface="Calibri"/>
                <a:cs typeface="Calibri"/>
              </a:rPr>
              <a:t> </a:t>
            </a:r>
            <a:r>
              <a:rPr sz="900">
                <a:solidFill>
                  <a:srgbClr val="9E9E9E"/>
                </a:solidFill>
                <a:latin typeface="Calibri"/>
                <a:cs typeface="Calibri"/>
              </a:rPr>
              <a:t>brandless</a:t>
            </a:r>
            <a:r>
              <a:rPr sz="900" spc="135">
                <a:solidFill>
                  <a:srgbClr val="9E9E9E"/>
                </a:solidFill>
                <a:latin typeface="Calibri"/>
                <a:cs typeface="Calibri"/>
              </a:rPr>
              <a:t> </a:t>
            </a:r>
            <a:r>
              <a:rPr sz="900" spc="-10">
                <a:solidFill>
                  <a:srgbClr val="9E9E9E"/>
                </a:solidFill>
                <a:latin typeface="Calibri"/>
                <a:cs typeface="Calibri"/>
              </a:rPr>
              <a:t>product</a:t>
            </a:r>
            <a:endParaRPr sz="900">
              <a:latin typeface="Calibri"/>
              <a:cs typeface="Calibri"/>
            </a:endParaRPr>
          </a:p>
        </p:txBody>
      </p:sp>
      <p:sp>
        <p:nvSpPr>
          <p:cNvPr id="13" name="object 13"/>
          <p:cNvSpPr/>
          <p:nvPr/>
        </p:nvSpPr>
        <p:spPr>
          <a:xfrm>
            <a:off x="221074" y="3695133"/>
            <a:ext cx="4392295" cy="369570"/>
          </a:xfrm>
          <a:custGeom>
            <a:avLst/>
            <a:gdLst/>
            <a:ahLst/>
            <a:cxnLst/>
            <a:rect l="l" t="t" r="r" b="b"/>
            <a:pathLst>
              <a:path w="4392295" h="369570">
                <a:moveTo>
                  <a:pt x="4330798" y="368999"/>
                </a:moveTo>
                <a:lnTo>
                  <a:pt x="61501" y="368999"/>
                </a:lnTo>
                <a:lnTo>
                  <a:pt x="37562" y="364166"/>
                </a:lnTo>
                <a:lnTo>
                  <a:pt x="18013" y="350986"/>
                </a:lnTo>
                <a:lnTo>
                  <a:pt x="4833" y="331437"/>
                </a:lnTo>
                <a:lnTo>
                  <a:pt x="0" y="307498"/>
                </a:lnTo>
                <a:lnTo>
                  <a:pt x="0" y="61501"/>
                </a:lnTo>
                <a:lnTo>
                  <a:pt x="4833" y="37562"/>
                </a:lnTo>
                <a:lnTo>
                  <a:pt x="18013" y="18013"/>
                </a:lnTo>
                <a:lnTo>
                  <a:pt x="37562" y="4833"/>
                </a:lnTo>
                <a:lnTo>
                  <a:pt x="61501" y="0"/>
                </a:lnTo>
                <a:lnTo>
                  <a:pt x="4330798" y="0"/>
                </a:lnTo>
                <a:lnTo>
                  <a:pt x="4354737" y="4833"/>
                </a:lnTo>
                <a:lnTo>
                  <a:pt x="4374286" y="18013"/>
                </a:lnTo>
                <a:lnTo>
                  <a:pt x="4387466" y="37562"/>
                </a:lnTo>
                <a:lnTo>
                  <a:pt x="4392299" y="61501"/>
                </a:lnTo>
                <a:lnTo>
                  <a:pt x="4392299" y="307498"/>
                </a:lnTo>
                <a:lnTo>
                  <a:pt x="4374286" y="350986"/>
                </a:lnTo>
                <a:lnTo>
                  <a:pt x="4330798" y="368999"/>
                </a:lnTo>
                <a:close/>
              </a:path>
            </a:pathLst>
          </a:custGeom>
          <a:solidFill>
            <a:srgbClr val="4C1414"/>
          </a:solidFill>
        </p:spPr>
        <p:txBody>
          <a:bodyPr wrap="square" lIns="0" tIns="0" rIns="0" bIns="0" rtlCol="0"/>
          <a:lstStyle/>
          <a:p>
            <a:endParaRPr/>
          </a:p>
        </p:txBody>
      </p:sp>
      <p:sp>
        <p:nvSpPr>
          <p:cNvPr id="14" name="object 14"/>
          <p:cNvSpPr txBox="1"/>
          <p:nvPr/>
        </p:nvSpPr>
        <p:spPr>
          <a:xfrm>
            <a:off x="1105638" y="3760241"/>
            <a:ext cx="2620645" cy="238760"/>
          </a:xfrm>
          <a:prstGeom prst="rect">
            <a:avLst/>
          </a:prstGeom>
        </p:spPr>
        <p:txBody>
          <a:bodyPr vert="horz" wrap="square" lIns="0" tIns="12700" rIns="0" bIns="0" rtlCol="0">
            <a:normAutofit/>
          </a:bodyPr>
          <a:lstStyle/>
          <a:p>
            <a:pPr marL="12700">
              <a:lnSpc>
                <a:spcPct val="100000"/>
              </a:lnSpc>
              <a:spcBef>
                <a:spcPts val="100"/>
              </a:spcBef>
            </a:pPr>
            <a:r>
              <a:rPr sz="1400" b="1">
                <a:solidFill>
                  <a:srgbClr val="FFFFFF"/>
                </a:solidFill>
                <a:latin typeface="Calibri"/>
                <a:cs typeface="Calibri"/>
              </a:rPr>
              <a:t>Moderate</a:t>
            </a:r>
            <a:r>
              <a:rPr sz="1400" b="1" spc="75">
                <a:solidFill>
                  <a:srgbClr val="FFFFFF"/>
                </a:solidFill>
                <a:latin typeface="Calibri"/>
                <a:cs typeface="Calibri"/>
              </a:rPr>
              <a:t> </a:t>
            </a:r>
            <a:r>
              <a:rPr sz="1400" b="1">
                <a:solidFill>
                  <a:srgbClr val="FFFFFF"/>
                </a:solidFill>
                <a:latin typeface="Calibri"/>
                <a:cs typeface="Calibri"/>
              </a:rPr>
              <a:t>Standing</a:t>
            </a:r>
            <a:r>
              <a:rPr sz="1400" b="1" spc="80">
                <a:solidFill>
                  <a:srgbClr val="FFFFFF"/>
                </a:solidFill>
                <a:latin typeface="Calibri"/>
                <a:cs typeface="Calibri"/>
              </a:rPr>
              <a:t> </a:t>
            </a:r>
            <a:r>
              <a:rPr sz="1400" b="1">
                <a:solidFill>
                  <a:srgbClr val="FFFFFF"/>
                </a:solidFill>
                <a:latin typeface="Calibri"/>
                <a:cs typeface="Calibri"/>
              </a:rPr>
              <a:t>in</a:t>
            </a:r>
            <a:r>
              <a:rPr sz="1400" b="1" spc="75">
                <a:solidFill>
                  <a:srgbClr val="FFFFFF"/>
                </a:solidFill>
                <a:latin typeface="Calibri"/>
                <a:cs typeface="Calibri"/>
              </a:rPr>
              <a:t> </a:t>
            </a:r>
            <a:r>
              <a:rPr sz="1400" b="1">
                <a:solidFill>
                  <a:srgbClr val="FFFFFF"/>
                </a:solidFill>
                <a:latin typeface="Calibri"/>
                <a:cs typeface="Calibri"/>
              </a:rPr>
              <a:t>Brand</a:t>
            </a:r>
            <a:r>
              <a:rPr sz="1400" b="1" spc="35">
                <a:solidFill>
                  <a:srgbClr val="FFFFFF"/>
                </a:solidFill>
                <a:latin typeface="Calibri"/>
                <a:cs typeface="Calibri"/>
              </a:rPr>
              <a:t> </a:t>
            </a:r>
            <a:r>
              <a:rPr sz="1400" b="1" spc="-10">
                <a:solidFill>
                  <a:srgbClr val="FFFFFF"/>
                </a:solidFill>
                <a:latin typeface="Calibri"/>
                <a:cs typeface="Calibri"/>
              </a:rPr>
              <a:t>Value</a:t>
            </a:r>
            <a:endParaRPr sz="1400">
              <a:latin typeface="Calibri"/>
              <a:cs typeface="Calibri"/>
            </a:endParaRPr>
          </a:p>
        </p:txBody>
      </p:sp>
      <p:sp>
        <p:nvSpPr>
          <p:cNvPr id="15" name="object 15"/>
          <p:cNvSpPr/>
          <p:nvPr/>
        </p:nvSpPr>
        <p:spPr>
          <a:xfrm>
            <a:off x="4698600" y="694774"/>
            <a:ext cx="4392295" cy="369570"/>
          </a:xfrm>
          <a:custGeom>
            <a:avLst/>
            <a:gdLst/>
            <a:ahLst/>
            <a:cxnLst/>
            <a:rect l="l" t="t" r="r" b="b"/>
            <a:pathLst>
              <a:path w="4392295" h="369569">
                <a:moveTo>
                  <a:pt x="4330798" y="368999"/>
                </a:moveTo>
                <a:lnTo>
                  <a:pt x="61501" y="368999"/>
                </a:lnTo>
                <a:lnTo>
                  <a:pt x="37562" y="364166"/>
                </a:lnTo>
                <a:lnTo>
                  <a:pt x="18013" y="350986"/>
                </a:lnTo>
                <a:lnTo>
                  <a:pt x="4833" y="331437"/>
                </a:lnTo>
                <a:lnTo>
                  <a:pt x="0" y="307498"/>
                </a:lnTo>
                <a:lnTo>
                  <a:pt x="0" y="61501"/>
                </a:lnTo>
                <a:lnTo>
                  <a:pt x="4833" y="37562"/>
                </a:lnTo>
                <a:lnTo>
                  <a:pt x="18013" y="18013"/>
                </a:lnTo>
                <a:lnTo>
                  <a:pt x="37562" y="4833"/>
                </a:lnTo>
                <a:lnTo>
                  <a:pt x="61501" y="0"/>
                </a:lnTo>
                <a:lnTo>
                  <a:pt x="4330798" y="0"/>
                </a:lnTo>
                <a:lnTo>
                  <a:pt x="4354737" y="4833"/>
                </a:lnTo>
                <a:lnTo>
                  <a:pt x="4374286" y="18013"/>
                </a:lnTo>
                <a:lnTo>
                  <a:pt x="4387466" y="37562"/>
                </a:lnTo>
                <a:lnTo>
                  <a:pt x="4392299" y="61501"/>
                </a:lnTo>
                <a:lnTo>
                  <a:pt x="4392299" y="307498"/>
                </a:lnTo>
                <a:lnTo>
                  <a:pt x="4374286" y="350986"/>
                </a:lnTo>
                <a:lnTo>
                  <a:pt x="4330798" y="368999"/>
                </a:lnTo>
                <a:close/>
              </a:path>
            </a:pathLst>
          </a:custGeom>
          <a:solidFill>
            <a:srgbClr val="4C1414"/>
          </a:solidFill>
        </p:spPr>
        <p:txBody>
          <a:bodyPr wrap="square" lIns="0" tIns="0" rIns="0" bIns="0" rtlCol="0"/>
          <a:lstStyle/>
          <a:p>
            <a:endParaRPr/>
          </a:p>
        </p:txBody>
      </p:sp>
      <p:sp>
        <p:nvSpPr>
          <p:cNvPr id="16" name="object 16"/>
          <p:cNvSpPr txBox="1"/>
          <p:nvPr/>
        </p:nvSpPr>
        <p:spPr>
          <a:xfrm>
            <a:off x="4885245" y="759883"/>
            <a:ext cx="4013835" cy="1021715"/>
          </a:xfrm>
          <a:prstGeom prst="rect">
            <a:avLst/>
          </a:prstGeom>
        </p:spPr>
        <p:txBody>
          <a:bodyPr vert="horz" wrap="square" lIns="0" tIns="12700" rIns="0" bIns="0" rtlCol="0">
            <a:normAutofit/>
          </a:bodyPr>
          <a:lstStyle/>
          <a:p>
            <a:pPr marL="1905" algn="ctr">
              <a:lnSpc>
                <a:spcPct val="100000"/>
              </a:lnSpc>
              <a:spcBef>
                <a:spcPts val="100"/>
              </a:spcBef>
            </a:pPr>
            <a:r>
              <a:rPr sz="1400" b="1">
                <a:solidFill>
                  <a:srgbClr val="FFFFFF"/>
                </a:solidFill>
                <a:latin typeface="Calibri"/>
                <a:cs typeface="Calibri"/>
              </a:rPr>
              <a:t>Excess</a:t>
            </a:r>
            <a:r>
              <a:rPr sz="1400" b="1" spc="70">
                <a:solidFill>
                  <a:srgbClr val="FFFFFF"/>
                </a:solidFill>
                <a:latin typeface="Calibri"/>
                <a:cs typeface="Calibri"/>
              </a:rPr>
              <a:t> </a:t>
            </a:r>
            <a:r>
              <a:rPr sz="1400" b="1">
                <a:solidFill>
                  <a:srgbClr val="FFFFFF"/>
                </a:solidFill>
                <a:latin typeface="Calibri"/>
                <a:cs typeface="Calibri"/>
              </a:rPr>
              <a:t>Cash,</a:t>
            </a:r>
            <a:r>
              <a:rPr sz="1400" b="1" spc="-20">
                <a:solidFill>
                  <a:srgbClr val="FFFFFF"/>
                </a:solidFill>
                <a:latin typeface="Calibri"/>
                <a:cs typeface="Calibri"/>
              </a:rPr>
              <a:t> </a:t>
            </a:r>
            <a:r>
              <a:rPr sz="1400" b="1" spc="-10">
                <a:solidFill>
                  <a:srgbClr val="FFFFFF"/>
                </a:solidFill>
                <a:latin typeface="Calibri"/>
                <a:cs typeface="Calibri"/>
              </a:rPr>
              <a:t>More</a:t>
            </a:r>
            <a:r>
              <a:rPr sz="1400" b="1" spc="90">
                <a:solidFill>
                  <a:srgbClr val="FFFFFF"/>
                </a:solidFill>
                <a:latin typeface="Calibri"/>
                <a:cs typeface="Calibri"/>
              </a:rPr>
              <a:t> </a:t>
            </a:r>
            <a:r>
              <a:rPr sz="1400" b="1">
                <a:solidFill>
                  <a:srgbClr val="FFFFFF"/>
                </a:solidFill>
                <a:latin typeface="Calibri"/>
                <a:cs typeface="Calibri"/>
              </a:rPr>
              <a:t>Share</a:t>
            </a:r>
            <a:r>
              <a:rPr sz="1400" b="1" spc="90">
                <a:solidFill>
                  <a:srgbClr val="FFFFFF"/>
                </a:solidFill>
                <a:latin typeface="Calibri"/>
                <a:cs typeface="Calibri"/>
              </a:rPr>
              <a:t> </a:t>
            </a:r>
            <a:r>
              <a:rPr sz="1400" b="1" spc="-10">
                <a:solidFill>
                  <a:srgbClr val="FFFFFF"/>
                </a:solidFill>
                <a:latin typeface="Calibri"/>
                <a:cs typeface="Calibri"/>
              </a:rPr>
              <a:t>Buybacks</a:t>
            </a:r>
            <a:endParaRPr sz="1400">
              <a:latin typeface="Calibri"/>
              <a:cs typeface="Calibri"/>
            </a:endParaRPr>
          </a:p>
          <a:p>
            <a:pPr marL="12065" marR="5080" algn="ctr">
              <a:lnSpc>
                <a:spcPct val="114999"/>
              </a:lnSpc>
              <a:spcBef>
                <a:spcPts val="670"/>
              </a:spcBef>
            </a:pPr>
            <a:r>
              <a:rPr sz="1200">
                <a:solidFill>
                  <a:srgbClr val="461400"/>
                </a:solidFill>
                <a:latin typeface="Calibri"/>
                <a:cs typeface="Calibri"/>
              </a:rPr>
              <a:t>As Restaurant Chain has obtained a healthy amount of cash, they have dedicated a signiﬁcant portion to share buybacks</a:t>
            </a:r>
            <a:endParaRPr sz="1200">
              <a:latin typeface="Calibri"/>
              <a:cs typeface="Calibri"/>
            </a:endParaRPr>
          </a:p>
          <a:p>
            <a:pPr marL="1007744">
              <a:lnSpc>
                <a:spcPct val="100000"/>
              </a:lnSpc>
              <a:spcBef>
                <a:spcPts val="860"/>
              </a:spcBef>
            </a:pPr>
            <a:r>
              <a:rPr sz="1100" i="1">
                <a:solidFill>
                  <a:srgbClr val="461400"/>
                </a:solidFill>
                <a:latin typeface="Calibri"/>
                <a:cs typeface="Calibri"/>
              </a:rPr>
              <a:t>Restaurant Chain’s allocation to Share Buybacks</a:t>
            </a:r>
            <a:endParaRPr sz="1100">
              <a:latin typeface="Calibri"/>
              <a:cs typeface="Calibri"/>
            </a:endParaRPr>
          </a:p>
        </p:txBody>
      </p:sp>
      <p:sp>
        <p:nvSpPr>
          <p:cNvPr id="17" name="object 17"/>
          <p:cNvSpPr/>
          <p:nvPr/>
        </p:nvSpPr>
        <p:spPr>
          <a:xfrm>
            <a:off x="4698224" y="3702233"/>
            <a:ext cx="4392295" cy="369570"/>
          </a:xfrm>
          <a:custGeom>
            <a:avLst/>
            <a:gdLst/>
            <a:ahLst/>
            <a:cxnLst/>
            <a:rect l="l" t="t" r="r" b="b"/>
            <a:pathLst>
              <a:path w="4392295" h="369570">
                <a:moveTo>
                  <a:pt x="4330798" y="368999"/>
                </a:moveTo>
                <a:lnTo>
                  <a:pt x="61501" y="368999"/>
                </a:lnTo>
                <a:lnTo>
                  <a:pt x="37562" y="364166"/>
                </a:lnTo>
                <a:lnTo>
                  <a:pt x="18013" y="350986"/>
                </a:lnTo>
                <a:lnTo>
                  <a:pt x="4833" y="331437"/>
                </a:lnTo>
                <a:lnTo>
                  <a:pt x="0" y="307498"/>
                </a:lnTo>
                <a:lnTo>
                  <a:pt x="0" y="61501"/>
                </a:lnTo>
                <a:lnTo>
                  <a:pt x="4833" y="37562"/>
                </a:lnTo>
                <a:lnTo>
                  <a:pt x="18013" y="18013"/>
                </a:lnTo>
                <a:lnTo>
                  <a:pt x="37562" y="4833"/>
                </a:lnTo>
                <a:lnTo>
                  <a:pt x="61501" y="0"/>
                </a:lnTo>
                <a:lnTo>
                  <a:pt x="4330798" y="0"/>
                </a:lnTo>
                <a:lnTo>
                  <a:pt x="4354737" y="4833"/>
                </a:lnTo>
                <a:lnTo>
                  <a:pt x="4374286" y="18013"/>
                </a:lnTo>
                <a:lnTo>
                  <a:pt x="4387466" y="37562"/>
                </a:lnTo>
                <a:lnTo>
                  <a:pt x="4392299" y="61501"/>
                </a:lnTo>
                <a:lnTo>
                  <a:pt x="4392299" y="307498"/>
                </a:lnTo>
                <a:lnTo>
                  <a:pt x="4374286" y="350986"/>
                </a:lnTo>
                <a:lnTo>
                  <a:pt x="4330798" y="368999"/>
                </a:lnTo>
                <a:close/>
              </a:path>
            </a:pathLst>
          </a:custGeom>
          <a:solidFill>
            <a:srgbClr val="4C1414"/>
          </a:solidFill>
        </p:spPr>
        <p:txBody>
          <a:bodyPr wrap="square" lIns="0" tIns="0" rIns="0" bIns="0" rtlCol="0"/>
          <a:lstStyle/>
          <a:p>
            <a:endParaRPr/>
          </a:p>
        </p:txBody>
      </p:sp>
      <p:sp>
        <p:nvSpPr>
          <p:cNvPr id="18" name="object 18"/>
          <p:cNvSpPr txBox="1"/>
          <p:nvPr/>
        </p:nvSpPr>
        <p:spPr>
          <a:xfrm>
            <a:off x="4910875" y="3767341"/>
            <a:ext cx="4085590" cy="2073910"/>
          </a:xfrm>
          <a:prstGeom prst="rect">
            <a:avLst/>
          </a:prstGeom>
        </p:spPr>
        <p:txBody>
          <a:bodyPr vert="horz" wrap="square" lIns="0" tIns="12700" rIns="0" bIns="0" rtlCol="0">
            <a:normAutofit/>
          </a:bodyPr>
          <a:lstStyle/>
          <a:p>
            <a:pPr marR="113030" algn="ctr">
              <a:lnSpc>
                <a:spcPct val="100000"/>
              </a:lnSpc>
              <a:spcBef>
                <a:spcPts val="100"/>
              </a:spcBef>
            </a:pPr>
            <a:r>
              <a:rPr sz="1400" b="1">
                <a:solidFill>
                  <a:srgbClr val="FFFFFF"/>
                </a:solidFill>
                <a:latin typeface="Calibri"/>
                <a:cs typeface="Calibri"/>
              </a:rPr>
              <a:t>Evergoing</a:t>
            </a:r>
            <a:r>
              <a:rPr sz="1400" b="1" spc="105">
                <a:solidFill>
                  <a:srgbClr val="FFFFFF"/>
                </a:solidFill>
                <a:latin typeface="Calibri"/>
                <a:cs typeface="Calibri"/>
              </a:rPr>
              <a:t> </a:t>
            </a:r>
            <a:r>
              <a:rPr sz="1400" b="1">
                <a:solidFill>
                  <a:srgbClr val="FFFFFF"/>
                </a:solidFill>
                <a:latin typeface="Calibri"/>
                <a:cs typeface="Calibri"/>
              </a:rPr>
              <a:t>Focus</a:t>
            </a:r>
            <a:r>
              <a:rPr sz="1400" b="1" spc="105">
                <a:solidFill>
                  <a:srgbClr val="FFFFFF"/>
                </a:solidFill>
                <a:latin typeface="Calibri"/>
                <a:cs typeface="Calibri"/>
              </a:rPr>
              <a:t> </a:t>
            </a:r>
            <a:r>
              <a:rPr sz="1400" b="1">
                <a:solidFill>
                  <a:srgbClr val="FFFFFF"/>
                </a:solidFill>
                <a:latin typeface="Calibri"/>
                <a:cs typeface="Calibri"/>
              </a:rPr>
              <a:t>on</a:t>
            </a:r>
            <a:r>
              <a:rPr sz="1400" b="1" spc="105">
                <a:solidFill>
                  <a:srgbClr val="FFFFFF"/>
                </a:solidFill>
                <a:latin typeface="Calibri"/>
                <a:cs typeface="Calibri"/>
              </a:rPr>
              <a:t> </a:t>
            </a:r>
            <a:r>
              <a:rPr sz="1400" b="1">
                <a:solidFill>
                  <a:srgbClr val="FFFFFF"/>
                </a:solidFill>
                <a:latin typeface="Calibri"/>
                <a:cs typeface="Calibri"/>
              </a:rPr>
              <a:t>Making</a:t>
            </a:r>
            <a:r>
              <a:rPr sz="1400" b="1" spc="105">
                <a:solidFill>
                  <a:srgbClr val="FFFFFF"/>
                </a:solidFill>
                <a:latin typeface="Calibri"/>
                <a:cs typeface="Calibri"/>
              </a:rPr>
              <a:t> </a:t>
            </a:r>
            <a:r>
              <a:rPr sz="1400" b="1">
                <a:solidFill>
                  <a:srgbClr val="FFFFFF"/>
                </a:solidFill>
                <a:latin typeface="Calibri"/>
                <a:cs typeface="Calibri"/>
              </a:rPr>
              <a:t>a</a:t>
            </a:r>
            <a:r>
              <a:rPr sz="1400" b="1" spc="105">
                <a:solidFill>
                  <a:srgbClr val="FFFFFF"/>
                </a:solidFill>
                <a:latin typeface="Calibri"/>
                <a:cs typeface="Calibri"/>
              </a:rPr>
              <a:t> </a:t>
            </a:r>
            <a:r>
              <a:rPr sz="1400" b="1" spc="-10">
                <a:solidFill>
                  <a:srgbClr val="FFFFFF"/>
                </a:solidFill>
                <a:latin typeface="Calibri"/>
                <a:cs typeface="Calibri"/>
              </a:rPr>
              <a:t>Difference</a:t>
            </a:r>
            <a:endParaRPr sz="1400">
              <a:latin typeface="Calibri"/>
              <a:cs typeface="Calibri"/>
            </a:endParaRPr>
          </a:p>
          <a:p>
            <a:pPr marL="218440" marR="5080" indent="-206375">
              <a:lnSpc>
                <a:spcPct val="100000"/>
              </a:lnSpc>
              <a:spcBef>
                <a:spcPts val="1485"/>
              </a:spcBef>
              <a:buFont typeface="Arial"/>
              <a:buChar char="●"/>
              <a:tabLst>
                <a:tab pos="218440" algn="l"/>
              </a:tabLst>
            </a:pPr>
            <a:r>
              <a:rPr sz="1200" b="1">
                <a:solidFill>
                  <a:srgbClr val="461400"/>
                </a:solidFill>
                <a:latin typeface="Calibri"/>
                <a:cs typeface="Calibri"/>
              </a:rPr>
              <a:t>Pioneering the fast casual industry with a focus on serving just 53 ingredients on their menu and utilizing an  assembly line-format, Restaurant Chain aims to continue to redeﬁne the fast food sector</a:t>
            </a:r>
            <a:endParaRPr sz="1200">
              <a:latin typeface="Calibri"/>
              <a:cs typeface="Calibri"/>
            </a:endParaRPr>
          </a:p>
          <a:p>
            <a:pPr marL="789940" marR="321310" lvl="1" indent="-320675">
              <a:lnSpc>
                <a:spcPct val="100000"/>
              </a:lnSpc>
              <a:buFont typeface="Arial"/>
              <a:buChar char="○"/>
              <a:tabLst>
                <a:tab pos="789940" algn="l"/>
              </a:tabLst>
            </a:pPr>
            <a:r>
              <a:rPr sz="1200">
                <a:solidFill>
                  <a:srgbClr val="461400"/>
                </a:solidFill>
                <a:latin typeface="Calibri"/>
                <a:cs typeface="Calibri"/>
              </a:rPr>
              <a:t>Desires</a:t>
            </a:r>
            <a:r>
              <a:rPr sz="1200" spc="130">
                <a:solidFill>
                  <a:srgbClr val="461400"/>
                </a:solidFill>
                <a:latin typeface="Calibri"/>
                <a:cs typeface="Calibri"/>
              </a:rPr>
              <a:t> </a:t>
            </a:r>
            <a:r>
              <a:rPr sz="1200">
                <a:solidFill>
                  <a:srgbClr val="461400"/>
                </a:solidFill>
                <a:latin typeface="Calibri"/>
                <a:cs typeface="Calibri"/>
              </a:rPr>
              <a:t>to</a:t>
            </a:r>
            <a:r>
              <a:rPr sz="1200" spc="135">
                <a:solidFill>
                  <a:srgbClr val="461400"/>
                </a:solidFill>
                <a:latin typeface="Calibri"/>
                <a:cs typeface="Calibri"/>
              </a:rPr>
              <a:t> </a:t>
            </a:r>
            <a:r>
              <a:rPr sz="1200">
                <a:solidFill>
                  <a:srgbClr val="461400"/>
                </a:solidFill>
                <a:latin typeface="Calibri"/>
                <a:cs typeface="Calibri"/>
              </a:rPr>
              <a:t>continue</a:t>
            </a:r>
            <a:r>
              <a:rPr sz="1200" spc="135">
                <a:solidFill>
                  <a:srgbClr val="461400"/>
                </a:solidFill>
                <a:latin typeface="Calibri"/>
                <a:cs typeface="Calibri"/>
              </a:rPr>
              <a:t> </a:t>
            </a:r>
            <a:r>
              <a:rPr sz="1200">
                <a:solidFill>
                  <a:srgbClr val="461400"/>
                </a:solidFill>
                <a:latin typeface="Calibri"/>
                <a:cs typeface="Calibri"/>
              </a:rPr>
              <a:t>sourcing</a:t>
            </a:r>
            <a:r>
              <a:rPr sz="1200" spc="135">
                <a:solidFill>
                  <a:srgbClr val="461400"/>
                </a:solidFill>
                <a:latin typeface="Calibri"/>
                <a:cs typeface="Calibri"/>
              </a:rPr>
              <a:t> </a:t>
            </a:r>
            <a:r>
              <a:rPr sz="1200" spc="55">
                <a:solidFill>
                  <a:srgbClr val="461400"/>
                </a:solidFill>
                <a:latin typeface="Calibri"/>
                <a:cs typeface="Calibri"/>
              </a:rPr>
              <a:t>all</a:t>
            </a:r>
            <a:r>
              <a:rPr sz="1200" spc="130">
                <a:solidFill>
                  <a:srgbClr val="461400"/>
                </a:solidFill>
                <a:latin typeface="Calibri"/>
                <a:cs typeface="Calibri"/>
              </a:rPr>
              <a:t> </a:t>
            </a:r>
            <a:r>
              <a:rPr sz="1200">
                <a:solidFill>
                  <a:srgbClr val="461400"/>
                </a:solidFill>
                <a:latin typeface="Calibri"/>
                <a:cs typeface="Calibri"/>
              </a:rPr>
              <a:t>produce</a:t>
            </a:r>
            <a:r>
              <a:rPr sz="1200" spc="135">
                <a:solidFill>
                  <a:srgbClr val="461400"/>
                </a:solidFill>
                <a:latin typeface="Calibri"/>
                <a:cs typeface="Calibri"/>
              </a:rPr>
              <a:t> </a:t>
            </a:r>
            <a:r>
              <a:rPr sz="1200" spc="-20">
                <a:solidFill>
                  <a:srgbClr val="461400"/>
                </a:solidFill>
                <a:latin typeface="Calibri"/>
                <a:cs typeface="Calibri"/>
              </a:rPr>
              <a:t>from </a:t>
            </a:r>
            <a:r>
              <a:rPr sz="1200">
                <a:solidFill>
                  <a:srgbClr val="461400"/>
                </a:solidFill>
                <a:latin typeface="Calibri"/>
                <a:cs typeface="Calibri"/>
              </a:rPr>
              <a:t>farms</a:t>
            </a:r>
            <a:r>
              <a:rPr sz="1200" spc="110">
                <a:solidFill>
                  <a:srgbClr val="461400"/>
                </a:solidFill>
                <a:latin typeface="Calibri"/>
                <a:cs typeface="Calibri"/>
              </a:rPr>
              <a:t> </a:t>
            </a:r>
            <a:r>
              <a:rPr sz="1200">
                <a:solidFill>
                  <a:srgbClr val="461400"/>
                </a:solidFill>
                <a:latin typeface="Calibri"/>
                <a:cs typeface="Calibri"/>
              </a:rPr>
              <a:t>within</a:t>
            </a:r>
            <a:r>
              <a:rPr sz="1200" spc="110">
                <a:solidFill>
                  <a:srgbClr val="461400"/>
                </a:solidFill>
                <a:latin typeface="Calibri"/>
                <a:cs typeface="Calibri"/>
              </a:rPr>
              <a:t> </a:t>
            </a:r>
            <a:r>
              <a:rPr sz="1200" b="1" spc="65">
                <a:solidFill>
                  <a:srgbClr val="461400"/>
                </a:solidFill>
                <a:latin typeface="Calibri"/>
                <a:cs typeface="Calibri"/>
              </a:rPr>
              <a:t>350</a:t>
            </a:r>
            <a:r>
              <a:rPr sz="1200" b="1" spc="95">
                <a:solidFill>
                  <a:srgbClr val="461400"/>
                </a:solidFill>
                <a:latin typeface="Calibri"/>
                <a:cs typeface="Calibri"/>
              </a:rPr>
              <a:t> </a:t>
            </a:r>
            <a:r>
              <a:rPr sz="1200" b="1">
                <a:solidFill>
                  <a:srgbClr val="461400"/>
                </a:solidFill>
                <a:latin typeface="Calibri"/>
                <a:cs typeface="Calibri"/>
              </a:rPr>
              <a:t>miles</a:t>
            </a:r>
            <a:r>
              <a:rPr sz="1200" b="1" spc="110">
                <a:solidFill>
                  <a:srgbClr val="461400"/>
                </a:solidFill>
                <a:latin typeface="Calibri"/>
                <a:cs typeface="Calibri"/>
              </a:rPr>
              <a:t> </a:t>
            </a:r>
            <a:r>
              <a:rPr sz="1200">
                <a:solidFill>
                  <a:srgbClr val="461400"/>
                </a:solidFill>
                <a:latin typeface="Calibri"/>
                <a:cs typeface="Calibri"/>
              </a:rPr>
              <a:t>of</a:t>
            </a:r>
            <a:r>
              <a:rPr sz="1200" spc="110">
                <a:solidFill>
                  <a:srgbClr val="461400"/>
                </a:solidFill>
                <a:latin typeface="Calibri"/>
                <a:cs typeface="Calibri"/>
              </a:rPr>
              <a:t> </a:t>
            </a:r>
            <a:r>
              <a:rPr sz="1200">
                <a:solidFill>
                  <a:srgbClr val="461400"/>
                </a:solidFill>
                <a:latin typeface="Calibri"/>
                <a:cs typeface="Calibri"/>
              </a:rPr>
              <a:t>their</a:t>
            </a:r>
            <a:r>
              <a:rPr sz="1200" spc="110">
                <a:solidFill>
                  <a:srgbClr val="461400"/>
                </a:solidFill>
                <a:latin typeface="Calibri"/>
                <a:cs typeface="Calibri"/>
              </a:rPr>
              <a:t> </a:t>
            </a:r>
            <a:r>
              <a:rPr sz="1200" spc="-10">
                <a:solidFill>
                  <a:srgbClr val="461400"/>
                </a:solidFill>
                <a:latin typeface="Calibri"/>
                <a:cs typeface="Calibri"/>
              </a:rPr>
              <a:t>distribution </a:t>
            </a:r>
            <a:r>
              <a:rPr sz="1200">
                <a:solidFill>
                  <a:srgbClr val="461400"/>
                </a:solidFill>
                <a:latin typeface="Calibri"/>
                <a:cs typeface="Calibri"/>
              </a:rPr>
              <a:t>centers;</a:t>
            </a:r>
            <a:r>
              <a:rPr sz="1200" spc="75">
                <a:solidFill>
                  <a:srgbClr val="461400"/>
                </a:solidFill>
                <a:latin typeface="Calibri"/>
                <a:cs typeface="Calibri"/>
              </a:rPr>
              <a:t> </a:t>
            </a:r>
            <a:r>
              <a:rPr sz="1200" spc="55">
                <a:solidFill>
                  <a:srgbClr val="461400"/>
                </a:solidFill>
                <a:latin typeface="Calibri"/>
                <a:cs typeface="Calibri"/>
              </a:rPr>
              <a:t>all</a:t>
            </a:r>
            <a:r>
              <a:rPr sz="1200" spc="80">
                <a:solidFill>
                  <a:srgbClr val="461400"/>
                </a:solidFill>
                <a:latin typeface="Calibri"/>
                <a:cs typeface="Calibri"/>
              </a:rPr>
              <a:t> </a:t>
            </a:r>
            <a:r>
              <a:rPr sz="1200">
                <a:solidFill>
                  <a:srgbClr val="461400"/>
                </a:solidFill>
                <a:latin typeface="Calibri"/>
                <a:cs typeface="Calibri"/>
              </a:rPr>
              <a:t>produce</a:t>
            </a:r>
            <a:r>
              <a:rPr sz="1200" spc="80">
                <a:solidFill>
                  <a:srgbClr val="461400"/>
                </a:solidFill>
                <a:latin typeface="Calibri"/>
                <a:cs typeface="Calibri"/>
              </a:rPr>
              <a:t> </a:t>
            </a:r>
            <a:r>
              <a:rPr sz="1200">
                <a:solidFill>
                  <a:srgbClr val="461400"/>
                </a:solidFill>
                <a:latin typeface="Calibri"/>
                <a:cs typeface="Calibri"/>
              </a:rPr>
              <a:t>is</a:t>
            </a:r>
            <a:r>
              <a:rPr sz="1200" spc="80">
                <a:solidFill>
                  <a:srgbClr val="461400"/>
                </a:solidFill>
                <a:latin typeface="Calibri"/>
                <a:cs typeface="Calibri"/>
              </a:rPr>
              <a:t> </a:t>
            </a:r>
            <a:r>
              <a:rPr sz="1200" spc="-10">
                <a:solidFill>
                  <a:srgbClr val="461400"/>
                </a:solidFill>
                <a:latin typeface="Calibri"/>
                <a:cs typeface="Calibri"/>
              </a:rPr>
              <a:t>organic</a:t>
            </a:r>
            <a:endParaRPr sz="1200">
              <a:latin typeface="Calibri"/>
              <a:cs typeface="Calibri"/>
            </a:endParaRPr>
          </a:p>
          <a:p>
            <a:pPr marL="789940" lvl="1" indent="-320040">
              <a:lnSpc>
                <a:spcPct val="100000"/>
              </a:lnSpc>
              <a:buFont typeface="Arial"/>
              <a:buChar char="○"/>
              <a:tabLst>
                <a:tab pos="789940" algn="l"/>
              </a:tabLst>
            </a:pPr>
            <a:r>
              <a:rPr sz="1200">
                <a:solidFill>
                  <a:srgbClr val="461400"/>
                </a:solidFill>
                <a:latin typeface="Calibri"/>
                <a:cs typeface="Calibri"/>
              </a:rPr>
              <a:t>Aims</a:t>
            </a:r>
            <a:r>
              <a:rPr sz="1200" spc="105">
                <a:solidFill>
                  <a:srgbClr val="461400"/>
                </a:solidFill>
                <a:latin typeface="Calibri"/>
                <a:cs typeface="Calibri"/>
              </a:rPr>
              <a:t> </a:t>
            </a:r>
            <a:r>
              <a:rPr sz="1200">
                <a:solidFill>
                  <a:srgbClr val="461400"/>
                </a:solidFill>
                <a:latin typeface="Calibri"/>
                <a:cs typeface="Calibri"/>
              </a:rPr>
              <a:t>to</a:t>
            </a:r>
            <a:r>
              <a:rPr sz="1200" spc="105">
                <a:solidFill>
                  <a:srgbClr val="461400"/>
                </a:solidFill>
                <a:latin typeface="Calibri"/>
                <a:cs typeface="Calibri"/>
              </a:rPr>
              <a:t> </a:t>
            </a:r>
            <a:r>
              <a:rPr sz="1200" b="1">
                <a:solidFill>
                  <a:srgbClr val="461400"/>
                </a:solidFill>
                <a:latin typeface="Calibri"/>
                <a:cs typeface="Calibri"/>
              </a:rPr>
              <a:t>increase</a:t>
            </a:r>
            <a:r>
              <a:rPr sz="1200" b="1" spc="105">
                <a:solidFill>
                  <a:srgbClr val="461400"/>
                </a:solidFill>
                <a:latin typeface="Calibri"/>
                <a:cs typeface="Calibri"/>
              </a:rPr>
              <a:t> </a:t>
            </a:r>
            <a:r>
              <a:rPr sz="1200">
                <a:solidFill>
                  <a:srgbClr val="461400"/>
                </a:solidFill>
                <a:latin typeface="Calibri"/>
                <a:cs typeface="Calibri"/>
              </a:rPr>
              <a:t>the</a:t>
            </a:r>
            <a:r>
              <a:rPr sz="1200" spc="105">
                <a:solidFill>
                  <a:srgbClr val="461400"/>
                </a:solidFill>
                <a:latin typeface="Calibri"/>
                <a:cs typeface="Calibri"/>
              </a:rPr>
              <a:t> </a:t>
            </a:r>
            <a:r>
              <a:rPr sz="1200">
                <a:solidFill>
                  <a:srgbClr val="461400"/>
                </a:solidFill>
                <a:latin typeface="Calibri"/>
                <a:cs typeface="Calibri"/>
              </a:rPr>
              <a:t>number</a:t>
            </a:r>
            <a:r>
              <a:rPr sz="1200" spc="105">
                <a:solidFill>
                  <a:srgbClr val="461400"/>
                </a:solidFill>
                <a:latin typeface="Calibri"/>
                <a:cs typeface="Calibri"/>
              </a:rPr>
              <a:t> </a:t>
            </a:r>
            <a:r>
              <a:rPr sz="1200">
                <a:solidFill>
                  <a:srgbClr val="461400"/>
                </a:solidFill>
                <a:latin typeface="Calibri"/>
                <a:cs typeface="Calibri"/>
              </a:rPr>
              <a:t>of</a:t>
            </a:r>
            <a:r>
              <a:rPr sz="1200" spc="105">
                <a:solidFill>
                  <a:srgbClr val="461400"/>
                </a:solidFill>
                <a:latin typeface="Calibri"/>
                <a:cs typeface="Calibri"/>
              </a:rPr>
              <a:t> </a:t>
            </a:r>
            <a:r>
              <a:rPr sz="1200">
                <a:solidFill>
                  <a:srgbClr val="461400"/>
                </a:solidFill>
                <a:latin typeface="Calibri"/>
                <a:cs typeface="Calibri"/>
              </a:rPr>
              <a:t>restaurants</a:t>
            </a:r>
            <a:r>
              <a:rPr sz="1200" spc="105">
                <a:solidFill>
                  <a:srgbClr val="461400"/>
                </a:solidFill>
                <a:latin typeface="Calibri"/>
                <a:cs typeface="Calibri"/>
              </a:rPr>
              <a:t> </a:t>
            </a:r>
            <a:r>
              <a:rPr sz="1200" spc="-25">
                <a:solidFill>
                  <a:srgbClr val="461400"/>
                </a:solidFill>
                <a:latin typeface="Calibri"/>
                <a:cs typeface="Calibri"/>
              </a:rPr>
              <a:t>who</a:t>
            </a:r>
            <a:endParaRPr sz="1200">
              <a:latin typeface="Calibri"/>
              <a:cs typeface="Calibri"/>
            </a:endParaRPr>
          </a:p>
          <a:p>
            <a:pPr marL="789940">
              <a:lnSpc>
                <a:spcPct val="100000"/>
              </a:lnSpc>
            </a:pPr>
            <a:r>
              <a:rPr sz="1200" b="1">
                <a:solidFill>
                  <a:srgbClr val="461400"/>
                </a:solidFill>
                <a:latin typeface="Calibri"/>
                <a:cs typeface="Calibri"/>
              </a:rPr>
              <a:t>compost</a:t>
            </a:r>
            <a:r>
              <a:rPr sz="1200" b="1" spc="90">
                <a:solidFill>
                  <a:srgbClr val="461400"/>
                </a:solidFill>
                <a:latin typeface="Calibri"/>
                <a:cs typeface="Calibri"/>
              </a:rPr>
              <a:t> </a:t>
            </a:r>
            <a:r>
              <a:rPr sz="1200" b="1">
                <a:solidFill>
                  <a:srgbClr val="461400"/>
                </a:solidFill>
                <a:latin typeface="Calibri"/>
                <a:cs typeface="Calibri"/>
              </a:rPr>
              <a:t>by</a:t>
            </a:r>
            <a:r>
              <a:rPr sz="1200" b="1" spc="45">
                <a:solidFill>
                  <a:srgbClr val="461400"/>
                </a:solidFill>
                <a:latin typeface="Calibri"/>
                <a:cs typeface="Calibri"/>
              </a:rPr>
              <a:t> </a:t>
            </a:r>
            <a:r>
              <a:rPr sz="1200" b="1" spc="80">
                <a:solidFill>
                  <a:srgbClr val="461400"/>
                </a:solidFill>
                <a:latin typeface="Calibri"/>
                <a:cs typeface="Calibri"/>
              </a:rPr>
              <a:t>23%</a:t>
            </a:r>
            <a:r>
              <a:rPr sz="1200" b="1" spc="110">
                <a:solidFill>
                  <a:srgbClr val="461400"/>
                </a:solidFill>
                <a:latin typeface="Calibri"/>
                <a:cs typeface="Calibri"/>
              </a:rPr>
              <a:t> </a:t>
            </a:r>
            <a:r>
              <a:rPr sz="1200">
                <a:solidFill>
                  <a:srgbClr val="461400"/>
                </a:solidFill>
                <a:latin typeface="Calibri"/>
                <a:cs typeface="Calibri"/>
              </a:rPr>
              <a:t>(only</a:t>
            </a:r>
            <a:r>
              <a:rPr sz="1200" spc="65">
                <a:solidFill>
                  <a:srgbClr val="461400"/>
                </a:solidFill>
                <a:latin typeface="Calibri"/>
                <a:cs typeface="Calibri"/>
              </a:rPr>
              <a:t> </a:t>
            </a:r>
            <a:r>
              <a:rPr sz="1200">
                <a:solidFill>
                  <a:srgbClr val="461400"/>
                </a:solidFill>
                <a:latin typeface="Calibri"/>
                <a:cs typeface="Calibri"/>
              </a:rPr>
              <a:t>~30%</a:t>
            </a:r>
            <a:r>
              <a:rPr sz="1200" spc="114">
                <a:solidFill>
                  <a:srgbClr val="461400"/>
                </a:solidFill>
                <a:latin typeface="Calibri"/>
                <a:cs typeface="Calibri"/>
              </a:rPr>
              <a:t> </a:t>
            </a:r>
            <a:r>
              <a:rPr sz="1200">
                <a:solidFill>
                  <a:srgbClr val="461400"/>
                </a:solidFill>
                <a:latin typeface="Calibri"/>
                <a:cs typeface="Calibri"/>
              </a:rPr>
              <a:t>currently</a:t>
            </a:r>
            <a:r>
              <a:rPr sz="1200" spc="65">
                <a:solidFill>
                  <a:srgbClr val="461400"/>
                </a:solidFill>
                <a:latin typeface="Calibri"/>
                <a:cs typeface="Calibri"/>
              </a:rPr>
              <a:t> </a:t>
            </a:r>
            <a:r>
              <a:rPr sz="1200" spc="-10">
                <a:solidFill>
                  <a:srgbClr val="461400"/>
                </a:solidFill>
                <a:latin typeface="Calibri"/>
                <a:cs typeface="Calibri"/>
              </a:rPr>
              <a:t>compost)</a:t>
            </a:r>
            <a:endParaRPr sz="1200">
              <a:latin typeface="Calibri"/>
              <a:cs typeface="Calibri"/>
            </a:endParaRPr>
          </a:p>
        </p:txBody>
      </p:sp>
      <p:sp>
        <p:nvSpPr>
          <p:cNvPr id="19" name="object 19"/>
          <p:cNvSpPr txBox="1"/>
          <p:nvPr/>
        </p:nvSpPr>
        <p:spPr>
          <a:xfrm>
            <a:off x="5125882" y="2101331"/>
            <a:ext cx="157480" cy="903605"/>
          </a:xfrm>
          <a:prstGeom prst="rect">
            <a:avLst/>
          </a:prstGeom>
        </p:spPr>
        <p:txBody>
          <a:bodyPr vert="vert270" wrap="square" lIns="0" tIns="14605" rIns="0" bIns="0" rtlCol="0">
            <a:normAutofit/>
          </a:bodyPr>
          <a:lstStyle/>
          <a:p>
            <a:pPr marL="12700">
              <a:lnSpc>
                <a:spcPct val="100000"/>
              </a:lnSpc>
              <a:spcBef>
                <a:spcPts val="115"/>
              </a:spcBef>
            </a:pPr>
            <a:r>
              <a:rPr sz="800" i="1">
                <a:solidFill>
                  <a:srgbClr val="461400"/>
                </a:solidFill>
                <a:latin typeface="Calibri"/>
                <a:cs typeface="Calibri"/>
              </a:rPr>
              <a:t>in</a:t>
            </a:r>
            <a:r>
              <a:rPr sz="800" i="1" spc="65">
                <a:solidFill>
                  <a:srgbClr val="461400"/>
                </a:solidFill>
                <a:latin typeface="Calibri"/>
                <a:cs typeface="Calibri"/>
              </a:rPr>
              <a:t> </a:t>
            </a:r>
            <a:r>
              <a:rPr sz="800" i="1">
                <a:solidFill>
                  <a:srgbClr val="461400"/>
                </a:solidFill>
                <a:latin typeface="Calibri"/>
                <a:cs typeface="Calibri"/>
              </a:rPr>
              <a:t>million</a:t>
            </a:r>
            <a:r>
              <a:rPr sz="800" i="1" spc="65">
                <a:solidFill>
                  <a:srgbClr val="461400"/>
                </a:solidFill>
                <a:latin typeface="Calibri"/>
                <a:cs typeface="Calibri"/>
              </a:rPr>
              <a:t> </a:t>
            </a:r>
            <a:r>
              <a:rPr sz="800" i="1" spc="-20">
                <a:solidFill>
                  <a:srgbClr val="461400"/>
                </a:solidFill>
                <a:latin typeface="Calibri"/>
                <a:cs typeface="Calibri"/>
              </a:rPr>
              <a:t>U.S.</a:t>
            </a:r>
            <a:r>
              <a:rPr sz="800" i="1" spc="-10">
                <a:solidFill>
                  <a:srgbClr val="461400"/>
                </a:solidFill>
                <a:latin typeface="Calibri"/>
                <a:cs typeface="Calibri"/>
              </a:rPr>
              <a:t> dollars</a:t>
            </a:r>
            <a:endParaRPr sz="8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675848" y="3659170"/>
            <a:ext cx="2428240" cy="2557780"/>
            <a:chOff x="3675848" y="3659170"/>
            <a:chExt cx="2428240" cy="2557780"/>
          </a:xfrm>
        </p:grpSpPr>
        <p:sp>
          <p:nvSpPr>
            <p:cNvPr id="3" name="object 3"/>
            <p:cNvSpPr/>
            <p:nvPr/>
          </p:nvSpPr>
          <p:spPr>
            <a:xfrm>
              <a:off x="3690135" y="3886945"/>
              <a:ext cx="2399665" cy="2315210"/>
            </a:xfrm>
            <a:custGeom>
              <a:avLst/>
              <a:gdLst/>
              <a:ahLst/>
              <a:cxnLst/>
              <a:rect l="l" t="t" r="r" b="b"/>
              <a:pathLst>
                <a:path w="2399665" h="2315210">
                  <a:moveTo>
                    <a:pt x="0" y="385857"/>
                  </a:moveTo>
                  <a:lnTo>
                    <a:pt x="3006" y="337456"/>
                  </a:lnTo>
                  <a:lnTo>
                    <a:pt x="11784" y="290849"/>
                  </a:lnTo>
                  <a:lnTo>
                    <a:pt x="25972" y="246398"/>
                  </a:lnTo>
                  <a:lnTo>
                    <a:pt x="45209" y="204464"/>
                  </a:lnTo>
                  <a:lnTo>
                    <a:pt x="69132" y="165408"/>
                  </a:lnTo>
                  <a:lnTo>
                    <a:pt x="97381" y="129594"/>
                  </a:lnTo>
                  <a:lnTo>
                    <a:pt x="129594" y="97381"/>
                  </a:lnTo>
                  <a:lnTo>
                    <a:pt x="165408" y="69132"/>
                  </a:lnTo>
                  <a:lnTo>
                    <a:pt x="204464" y="45209"/>
                  </a:lnTo>
                  <a:lnTo>
                    <a:pt x="246398" y="25972"/>
                  </a:lnTo>
                  <a:lnTo>
                    <a:pt x="290849" y="11784"/>
                  </a:lnTo>
                  <a:lnTo>
                    <a:pt x="337456" y="3006"/>
                  </a:lnTo>
                  <a:lnTo>
                    <a:pt x="385857" y="0"/>
                  </a:lnTo>
                  <a:lnTo>
                    <a:pt x="2013541" y="0"/>
                  </a:lnTo>
                  <a:lnTo>
                    <a:pt x="2064260" y="3346"/>
                  </a:lnTo>
                  <a:lnTo>
                    <a:pt x="2113681" y="13219"/>
                  </a:lnTo>
                  <a:lnTo>
                    <a:pt x="2161203" y="29371"/>
                  </a:lnTo>
                  <a:lnTo>
                    <a:pt x="2206227" y="51553"/>
                  </a:lnTo>
                  <a:lnTo>
                    <a:pt x="2248154" y="79517"/>
                  </a:lnTo>
                  <a:lnTo>
                    <a:pt x="2286384" y="113015"/>
                  </a:lnTo>
                  <a:lnTo>
                    <a:pt x="2319882" y="151244"/>
                  </a:lnTo>
                  <a:lnTo>
                    <a:pt x="2347846" y="193171"/>
                  </a:lnTo>
                  <a:lnTo>
                    <a:pt x="2370028" y="238196"/>
                  </a:lnTo>
                  <a:lnTo>
                    <a:pt x="2386180" y="285718"/>
                  </a:lnTo>
                  <a:lnTo>
                    <a:pt x="2396053" y="335139"/>
                  </a:lnTo>
                  <a:lnTo>
                    <a:pt x="2399399" y="385857"/>
                  </a:lnTo>
                  <a:lnTo>
                    <a:pt x="2399399" y="1929242"/>
                  </a:lnTo>
                  <a:lnTo>
                    <a:pt x="2396393" y="1977643"/>
                  </a:lnTo>
                  <a:lnTo>
                    <a:pt x="2387615" y="2024250"/>
                  </a:lnTo>
                  <a:lnTo>
                    <a:pt x="2373427" y="2068701"/>
                  </a:lnTo>
                  <a:lnTo>
                    <a:pt x="2354190" y="2110635"/>
                  </a:lnTo>
                  <a:lnTo>
                    <a:pt x="2330267" y="2149691"/>
                  </a:lnTo>
                  <a:lnTo>
                    <a:pt x="2302018" y="2185505"/>
                  </a:lnTo>
                  <a:lnTo>
                    <a:pt x="2269805" y="2217718"/>
                  </a:lnTo>
                  <a:lnTo>
                    <a:pt x="2233991" y="2245967"/>
                  </a:lnTo>
                  <a:lnTo>
                    <a:pt x="2194935" y="2269890"/>
                  </a:lnTo>
                  <a:lnTo>
                    <a:pt x="2153001" y="2289127"/>
                  </a:lnTo>
                  <a:lnTo>
                    <a:pt x="2108550" y="2303315"/>
                  </a:lnTo>
                  <a:lnTo>
                    <a:pt x="2061943" y="2312093"/>
                  </a:lnTo>
                  <a:lnTo>
                    <a:pt x="2013541" y="2315099"/>
                  </a:lnTo>
                  <a:lnTo>
                    <a:pt x="385857" y="2315099"/>
                  </a:lnTo>
                  <a:lnTo>
                    <a:pt x="337456" y="2312093"/>
                  </a:lnTo>
                  <a:lnTo>
                    <a:pt x="290849" y="2303315"/>
                  </a:lnTo>
                  <a:lnTo>
                    <a:pt x="246398" y="2289127"/>
                  </a:lnTo>
                  <a:lnTo>
                    <a:pt x="204464" y="2269890"/>
                  </a:lnTo>
                  <a:lnTo>
                    <a:pt x="165408" y="2245967"/>
                  </a:lnTo>
                  <a:lnTo>
                    <a:pt x="129594" y="2217718"/>
                  </a:lnTo>
                  <a:lnTo>
                    <a:pt x="97381" y="2185505"/>
                  </a:lnTo>
                  <a:lnTo>
                    <a:pt x="69132" y="2149691"/>
                  </a:lnTo>
                  <a:lnTo>
                    <a:pt x="45209" y="2110635"/>
                  </a:lnTo>
                  <a:lnTo>
                    <a:pt x="25972" y="2068701"/>
                  </a:lnTo>
                  <a:lnTo>
                    <a:pt x="11784" y="2024250"/>
                  </a:lnTo>
                  <a:lnTo>
                    <a:pt x="3006" y="1977643"/>
                  </a:lnTo>
                  <a:lnTo>
                    <a:pt x="0" y="1929242"/>
                  </a:lnTo>
                  <a:lnTo>
                    <a:pt x="0" y="385857"/>
                  </a:lnTo>
                  <a:close/>
                </a:path>
              </a:pathLst>
            </a:custGeom>
            <a:ln w="28574">
              <a:solidFill>
                <a:srgbClr val="461400"/>
              </a:solidFill>
            </a:ln>
          </p:spPr>
          <p:txBody>
            <a:bodyPr wrap="square" lIns="0" tIns="0" rIns="0" bIns="0" rtlCol="0"/>
            <a:lstStyle/>
            <a:p>
              <a:endParaRPr/>
            </a:p>
          </p:txBody>
        </p:sp>
        <p:pic>
          <p:nvPicPr>
            <p:cNvPr id="4" name="object 4"/>
            <p:cNvPicPr/>
            <p:nvPr/>
          </p:nvPicPr>
          <p:blipFill>
            <a:blip r:embed="rId2" cstate="print"/>
            <a:stretch>
              <a:fillRect/>
            </a:stretch>
          </p:blipFill>
          <p:spPr>
            <a:xfrm>
              <a:off x="3767261" y="4637805"/>
              <a:ext cx="2245150" cy="1339199"/>
            </a:xfrm>
            <a:prstGeom prst="rect">
              <a:avLst/>
            </a:prstGeom>
          </p:spPr>
        </p:pic>
        <p:sp>
          <p:nvSpPr>
            <p:cNvPr id="5" name="object 5"/>
            <p:cNvSpPr/>
            <p:nvPr/>
          </p:nvSpPr>
          <p:spPr>
            <a:xfrm>
              <a:off x="3690285" y="3659170"/>
              <a:ext cx="2399665" cy="495934"/>
            </a:xfrm>
            <a:custGeom>
              <a:avLst/>
              <a:gdLst/>
              <a:ahLst/>
              <a:cxnLst/>
              <a:rect l="l" t="t" r="r" b="b"/>
              <a:pathLst>
                <a:path w="2399665" h="495935">
                  <a:moveTo>
                    <a:pt x="2316448" y="495899"/>
                  </a:moveTo>
                  <a:lnTo>
                    <a:pt x="82651" y="495899"/>
                  </a:lnTo>
                  <a:lnTo>
                    <a:pt x="50479" y="489404"/>
                  </a:lnTo>
                  <a:lnTo>
                    <a:pt x="24207" y="471691"/>
                  </a:lnTo>
                  <a:lnTo>
                    <a:pt x="6495" y="445420"/>
                  </a:lnTo>
                  <a:lnTo>
                    <a:pt x="0" y="413248"/>
                  </a:lnTo>
                  <a:lnTo>
                    <a:pt x="0" y="82651"/>
                  </a:lnTo>
                  <a:lnTo>
                    <a:pt x="6495" y="50479"/>
                  </a:lnTo>
                  <a:lnTo>
                    <a:pt x="24208" y="24208"/>
                  </a:lnTo>
                  <a:lnTo>
                    <a:pt x="50479" y="6495"/>
                  </a:lnTo>
                  <a:lnTo>
                    <a:pt x="82651" y="0"/>
                  </a:lnTo>
                  <a:lnTo>
                    <a:pt x="2316448" y="0"/>
                  </a:lnTo>
                  <a:lnTo>
                    <a:pt x="2348620" y="6495"/>
                  </a:lnTo>
                  <a:lnTo>
                    <a:pt x="2374891" y="24208"/>
                  </a:lnTo>
                  <a:lnTo>
                    <a:pt x="2392604" y="50479"/>
                  </a:lnTo>
                  <a:lnTo>
                    <a:pt x="2399099" y="82651"/>
                  </a:lnTo>
                  <a:lnTo>
                    <a:pt x="2399099" y="413248"/>
                  </a:lnTo>
                  <a:lnTo>
                    <a:pt x="2385213" y="459103"/>
                  </a:lnTo>
                  <a:lnTo>
                    <a:pt x="2348077" y="489608"/>
                  </a:lnTo>
                  <a:lnTo>
                    <a:pt x="2316448" y="495899"/>
                  </a:lnTo>
                  <a:close/>
                </a:path>
              </a:pathLst>
            </a:custGeom>
            <a:solidFill>
              <a:srgbClr val="461400"/>
            </a:solidFill>
          </p:spPr>
          <p:txBody>
            <a:bodyPr wrap="square" lIns="0" tIns="0" rIns="0" bIns="0" rtlCol="0"/>
            <a:lstStyle/>
            <a:p>
              <a:endParaRPr/>
            </a:p>
          </p:txBody>
        </p:sp>
        <p:sp>
          <p:nvSpPr>
            <p:cNvPr id="6" name="object 6"/>
            <p:cNvSpPr/>
            <p:nvPr/>
          </p:nvSpPr>
          <p:spPr>
            <a:xfrm>
              <a:off x="4026511" y="4662598"/>
              <a:ext cx="1607820" cy="576580"/>
            </a:xfrm>
            <a:custGeom>
              <a:avLst/>
              <a:gdLst/>
              <a:ahLst/>
              <a:cxnLst/>
              <a:rect l="l" t="t" r="r" b="b"/>
              <a:pathLst>
                <a:path w="1607820" h="576579">
                  <a:moveTo>
                    <a:pt x="0" y="576058"/>
                  </a:moveTo>
                  <a:lnTo>
                    <a:pt x="1607401" y="0"/>
                  </a:lnTo>
                </a:path>
              </a:pathLst>
            </a:custGeom>
            <a:ln w="28574">
              <a:solidFill>
                <a:srgbClr val="461400"/>
              </a:solidFill>
            </a:ln>
          </p:spPr>
          <p:txBody>
            <a:bodyPr wrap="square" lIns="0" tIns="0" rIns="0" bIns="0" rtlCol="0"/>
            <a:lstStyle/>
            <a:p>
              <a:endParaRPr/>
            </a:p>
          </p:txBody>
        </p:sp>
        <p:pic>
          <p:nvPicPr>
            <p:cNvPr id="7" name="object 7"/>
            <p:cNvPicPr/>
            <p:nvPr/>
          </p:nvPicPr>
          <p:blipFill>
            <a:blip r:embed="rId3" cstate="print"/>
            <a:stretch>
              <a:fillRect/>
            </a:stretch>
          </p:blipFill>
          <p:spPr>
            <a:xfrm>
              <a:off x="5603701" y="4603879"/>
              <a:ext cx="166571" cy="117437"/>
            </a:xfrm>
            <a:prstGeom prst="rect">
              <a:avLst/>
            </a:prstGeom>
          </p:spPr>
        </p:pic>
      </p:grpSp>
      <p:sp>
        <p:nvSpPr>
          <p:cNvPr id="8" name="object 8"/>
          <p:cNvSpPr txBox="1"/>
          <p:nvPr/>
        </p:nvSpPr>
        <p:spPr>
          <a:xfrm>
            <a:off x="299000" y="151502"/>
            <a:ext cx="8229600" cy="950594"/>
          </a:xfrm>
          <a:prstGeom prst="rect">
            <a:avLst/>
          </a:prstGeom>
        </p:spPr>
        <p:txBody>
          <a:bodyPr vert="horz" wrap="square" lIns="0" tIns="12700" rIns="0" bIns="0" rtlCol="0">
            <a:normAutofit/>
          </a:bodyPr>
          <a:lstStyle/>
          <a:p>
            <a:pPr marL="12700">
              <a:lnSpc>
                <a:spcPct val="100000"/>
              </a:lnSpc>
              <a:spcBef>
                <a:spcPts val="100"/>
              </a:spcBef>
            </a:pPr>
            <a:r>
              <a:rPr sz="1800" b="1">
                <a:solidFill>
                  <a:srgbClr val="461400"/>
                </a:solidFill>
                <a:latin typeface="Calibri"/>
                <a:cs typeface="Calibri"/>
              </a:rPr>
              <a:t>Industry</a:t>
            </a:r>
            <a:r>
              <a:rPr sz="1800" b="1" spc="-40">
                <a:solidFill>
                  <a:srgbClr val="461400"/>
                </a:solidFill>
                <a:latin typeface="Calibri"/>
                <a:cs typeface="Calibri"/>
              </a:rPr>
              <a:t> </a:t>
            </a:r>
            <a:r>
              <a:rPr sz="1800" b="1">
                <a:solidFill>
                  <a:srgbClr val="461400"/>
                </a:solidFill>
                <a:latin typeface="Calibri"/>
                <a:cs typeface="Calibri"/>
              </a:rPr>
              <a:t>Overview:</a:t>
            </a:r>
            <a:r>
              <a:rPr sz="1800" b="1" spc="-25">
                <a:solidFill>
                  <a:srgbClr val="461400"/>
                </a:solidFill>
                <a:latin typeface="Calibri"/>
                <a:cs typeface="Calibri"/>
              </a:rPr>
              <a:t> </a:t>
            </a:r>
            <a:r>
              <a:rPr sz="1800" b="1">
                <a:solidFill>
                  <a:srgbClr val="461400"/>
                </a:solidFill>
                <a:latin typeface="Calibri"/>
                <a:cs typeface="Calibri"/>
              </a:rPr>
              <a:t>A</a:t>
            </a:r>
            <a:r>
              <a:rPr sz="1800" b="1" spc="-25">
                <a:solidFill>
                  <a:srgbClr val="461400"/>
                </a:solidFill>
                <a:latin typeface="Calibri"/>
                <a:cs typeface="Calibri"/>
              </a:rPr>
              <a:t> </a:t>
            </a:r>
            <a:r>
              <a:rPr sz="1800" b="1">
                <a:solidFill>
                  <a:srgbClr val="461400"/>
                </a:solidFill>
                <a:latin typeface="Calibri"/>
                <a:cs typeface="Calibri"/>
              </a:rPr>
              <a:t>New</a:t>
            </a:r>
            <a:r>
              <a:rPr sz="1800" b="1" spc="-15">
                <a:solidFill>
                  <a:srgbClr val="461400"/>
                </a:solidFill>
                <a:latin typeface="Calibri"/>
                <a:cs typeface="Calibri"/>
              </a:rPr>
              <a:t> </a:t>
            </a:r>
            <a:r>
              <a:rPr sz="1800" b="1">
                <a:solidFill>
                  <a:srgbClr val="461400"/>
                </a:solidFill>
                <a:latin typeface="Calibri"/>
                <a:cs typeface="Calibri"/>
              </a:rPr>
              <a:t>Generation</a:t>
            </a:r>
            <a:r>
              <a:rPr sz="1800" b="1" spc="45">
                <a:solidFill>
                  <a:srgbClr val="461400"/>
                </a:solidFill>
                <a:latin typeface="Calibri"/>
                <a:cs typeface="Calibri"/>
              </a:rPr>
              <a:t> </a:t>
            </a:r>
            <a:r>
              <a:rPr sz="1800" b="1">
                <a:solidFill>
                  <a:srgbClr val="461400"/>
                </a:solidFill>
                <a:latin typeface="Calibri"/>
                <a:cs typeface="Calibri"/>
              </a:rPr>
              <a:t>of</a:t>
            </a:r>
            <a:r>
              <a:rPr sz="1800" b="1" spc="-10">
                <a:solidFill>
                  <a:srgbClr val="461400"/>
                </a:solidFill>
                <a:latin typeface="Calibri"/>
                <a:cs typeface="Calibri"/>
              </a:rPr>
              <a:t> Taste</a:t>
            </a:r>
            <a:endParaRPr sz="1800">
              <a:latin typeface="Calibri"/>
              <a:cs typeface="Calibri"/>
            </a:endParaRPr>
          </a:p>
          <a:p>
            <a:pPr marL="2767330" marR="5080" indent="-2435225">
              <a:lnSpc>
                <a:spcPct val="101200"/>
              </a:lnSpc>
              <a:spcBef>
                <a:spcPts val="1230"/>
              </a:spcBef>
            </a:pPr>
            <a:r>
              <a:rPr sz="1600" i="1">
                <a:solidFill>
                  <a:srgbClr val="41180C"/>
                </a:solidFill>
                <a:latin typeface="Calibri"/>
                <a:cs typeface="Calibri"/>
              </a:rPr>
              <a:t>The</a:t>
            </a:r>
            <a:r>
              <a:rPr sz="1600" i="1" spc="75">
                <a:solidFill>
                  <a:srgbClr val="41180C"/>
                </a:solidFill>
                <a:latin typeface="Calibri"/>
                <a:cs typeface="Calibri"/>
              </a:rPr>
              <a:t> </a:t>
            </a:r>
            <a:r>
              <a:rPr sz="1600" i="1">
                <a:solidFill>
                  <a:srgbClr val="41180C"/>
                </a:solidFill>
                <a:latin typeface="Calibri"/>
                <a:cs typeface="Calibri"/>
              </a:rPr>
              <a:t>QSR</a:t>
            </a:r>
            <a:r>
              <a:rPr sz="1600" i="1" spc="80">
                <a:solidFill>
                  <a:srgbClr val="41180C"/>
                </a:solidFill>
                <a:latin typeface="Calibri"/>
                <a:cs typeface="Calibri"/>
              </a:rPr>
              <a:t> </a:t>
            </a:r>
            <a:r>
              <a:rPr sz="1600" i="1">
                <a:solidFill>
                  <a:srgbClr val="41180C"/>
                </a:solidFill>
                <a:latin typeface="Calibri"/>
                <a:cs typeface="Calibri"/>
              </a:rPr>
              <a:t>industry</a:t>
            </a:r>
            <a:r>
              <a:rPr sz="1600" i="1" spc="35">
                <a:solidFill>
                  <a:srgbClr val="41180C"/>
                </a:solidFill>
                <a:latin typeface="Calibri"/>
                <a:cs typeface="Calibri"/>
              </a:rPr>
              <a:t> </a:t>
            </a:r>
            <a:r>
              <a:rPr sz="1600" i="1">
                <a:solidFill>
                  <a:srgbClr val="41180C"/>
                </a:solidFill>
                <a:latin typeface="Calibri"/>
                <a:cs typeface="Calibri"/>
              </a:rPr>
              <a:t>can</a:t>
            </a:r>
            <a:r>
              <a:rPr sz="1600" i="1" spc="80">
                <a:solidFill>
                  <a:srgbClr val="41180C"/>
                </a:solidFill>
                <a:latin typeface="Calibri"/>
                <a:cs typeface="Calibri"/>
              </a:rPr>
              <a:t> </a:t>
            </a:r>
            <a:r>
              <a:rPr sz="1600" i="1">
                <a:solidFill>
                  <a:srgbClr val="41180C"/>
                </a:solidFill>
                <a:latin typeface="Calibri"/>
                <a:cs typeface="Calibri"/>
              </a:rPr>
              <a:t>capitalize</a:t>
            </a:r>
            <a:r>
              <a:rPr sz="1600" i="1" spc="85">
                <a:solidFill>
                  <a:srgbClr val="41180C"/>
                </a:solidFill>
                <a:latin typeface="Calibri"/>
                <a:cs typeface="Calibri"/>
              </a:rPr>
              <a:t> </a:t>
            </a:r>
            <a:r>
              <a:rPr sz="1600" i="1">
                <a:solidFill>
                  <a:srgbClr val="41180C"/>
                </a:solidFill>
                <a:latin typeface="Calibri"/>
                <a:cs typeface="Calibri"/>
              </a:rPr>
              <a:t>on</a:t>
            </a:r>
            <a:r>
              <a:rPr sz="1600" i="1" spc="80">
                <a:solidFill>
                  <a:srgbClr val="41180C"/>
                </a:solidFill>
                <a:latin typeface="Calibri"/>
                <a:cs typeface="Calibri"/>
              </a:rPr>
              <a:t> </a:t>
            </a:r>
            <a:r>
              <a:rPr sz="1600" i="1">
                <a:solidFill>
                  <a:srgbClr val="41180C"/>
                </a:solidFill>
                <a:latin typeface="Calibri"/>
                <a:cs typeface="Calibri"/>
              </a:rPr>
              <a:t>growth</a:t>
            </a:r>
            <a:r>
              <a:rPr sz="1600" i="1" spc="80">
                <a:solidFill>
                  <a:srgbClr val="41180C"/>
                </a:solidFill>
                <a:latin typeface="Calibri"/>
                <a:cs typeface="Calibri"/>
              </a:rPr>
              <a:t> </a:t>
            </a:r>
            <a:r>
              <a:rPr sz="1600" i="1">
                <a:solidFill>
                  <a:srgbClr val="41180C"/>
                </a:solidFill>
                <a:latin typeface="Calibri"/>
                <a:cs typeface="Calibri"/>
              </a:rPr>
              <a:t>opportunities</a:t>
            </a:r>
            <a:r>
              <a:rPr sz="1600" i="1" spc="85">
                <a:solidFill>
                  <a:srgbClr val="41180C"/>
                </a:solidFill>
                <a:latin typeface="Calibri"/>
                <a:cs typeface="Calibri"/>
              </a:rPr>
              <a:t> </a:t>
            </a:r>
            <a:r>
              <a:rPr sz="1600" i="1">
                <a:solidFill>
                  <a:srgbClr val="41180C"/>
                </a:solidFill>
                <a:latin typeface="Calibri"/>
                <a:cs typeface="Calibri"/>
              </a:rPr>
              <a:t>by</a:t>
            </a:r>
            <a:r>
              <a:rPr sz="1600" i="1" spc="35">
                <a:solidFill>
                  <a:srgbClr val="41180C"/>
                </a:solidFill>
                <a:latin typeface="Calibri"/>
                <a:cs typeface="Calibri"/>
              </a:rPr>
              <a:t> </a:t>
            </a:r>
            <a:r>
              <a:rPr sz="1600" i="1">
                <a:solidFill>
                  <a:srgbClr val="41180C"/>
                </a:solidFill>
                <a:latin typeface="Calibri"/>
                <a:cs typeface="Calibri"/>
              </a:rPr>
              <a:t>satisfying</a:t>
            </a:r>
            <a:r>
              <a:rPr sz="1600" i="1" spc="80">
                <a:solidFill>
                  <a:srgbClr val="41180C"/>
                </a:solidFill>
                <a:latin typeface="Calibri"/>
                <a:cs typeface="Calibri"/>
              </a:rPr>
              <a:t> </a:t>
            </a:r>
            <a:r>
              <a:rPr sz="1600" i="1">
                <a:solidFill>
                  <a:srgbClr val="41180C"/>
                </a:solidFill>
                <a:latin typeface="Calibri"/>
                <a:cs typeface="Calibri"/>
              </a:rPr>
              <a:t>the</a:t>
            </a:r>
            <a:r>
              <a:rPr sz="1600" i="1" spc="80">
                <a:solidFill>
                  <a:srgbClr val="41180C"/>
                </a:solidFill>
                <a:latin typeface="Calibri"/>
                <a:cs typeface="Calibri"/>
              </a:rPr>
              <a:t> </a:t>
            </a:r>
            <a:r>
              <a:rPr sz="1600" i="1">
                <a:solidFill>
                  <a:srgbClr val="41180C"/>
                </a:solidFill>
                <a:latin typeface="Calibri"/>
                <a:cs typeface="Calibri"/>
              </a:rPr>
              <a:t>increasing</a:t>
            </a:r>
            <a:r>
              <a:rPr sz="1600" i="1" spc="80">
                <a:solidFill>
                  <a:srgbClr val="41180C"/>
                </a:solidFill>
                <a:latin typeface="Calibri"/>
                <a:cs typeface="Calibri"/>
              </a:rPr>
              <a:t> </a:t>
            </a:r>
            <a:r>
              <a:rPr sz="1600" i="1" spc="-10">
                <a:solidFill>
                  <a:srgbClr val="41180C"/>
                </a:solidFill>
                <a:latin typeface="Calibri"/>
                <a:cs typeface="Calibri"/>
              </a:rPr>
              <a:t>consumer </a:t>
            </a:r>
            <a:r>
              <a:rPr sz="1600" i="1">
                <a:solidFill>
                  <a:srgbClr val="41180C"/>
                </a:solidFill>
                <a:latin typeface="Calibri"/>
                <a:cs typeface="Calibri"/>
              </a:rPr>
              <a:t>demand</a:t>
            </a:r>
            <a:r>
              <a:rPr sz="1600" i="1" spc="65">
                <a:solidFill>
                  <a:srgbClr val="41180C"/>
                </a:solidFill>
                <a:latin typeface="Calibri"/>
                <a:cs typeface="Calibri"/>
              </a:rPr>
              <a:t> </a:t>
            </a:r>
            <a:r>
              <a:rPr sz="1600" i="1">
                <a:solidFill>
                  <a:srgbClr val="41180C"/>
                </a:solidFill>
                <a:latin typeface="Calibri"/>
                <a:cs typeface="Calibri"/>
              </a:rPr>
              <a:t>for</a:t>
            </a:r>
            <a:r>
              <a:rPr sz="1600" i="1" spc="70">
                <a:solidFill>
                  <a:srgbClr val="41180C"/>
                </a:solidFill>
                <a:latin typeface="Calibri"/>
                <a:cs typeface="Calibri"/>
              </a:rPr>
              <a:t> </a:t>
            </a:r>
            <a:r>
              <a:rPr sz="1600" i="1">
                <a:solidFill>
                  <a:srgbClr val="41180C"/>
                </a:solidFill>
                <a:latin typeface="Calibri"/>
                <a:cs typeface="Calibri"/>
              </a:rPr>
              <a:t>healthier</a:t>
            </a:r>
            <a:r>
              <a:rPr sz="1600" i="1" spc="65">
                <a:solidFill>
                  <a:srgbClr val="41180C"/>
                </a:solidFill>
                <a:latin typeface="Calibri"/>
                <a:cs typeface="Calibri"/>
              </a:rPr>
              <a:t> </a:t>
            </a:r>
            <a:r>
              <a:rPr sz="1600" i="1">
                <a:solidFill>
                  <a:srgbClr val="41180C"/>
                </a:solidFill>
                <a:latin typeface="Calibri"/>
                <a:cs typeface="Calibri"/>
              </a:rPr>
              <a:t>dining</a:t>
            </a:r>
            <a:r>
              <a:rPr sz="1600" i="1" spc="70">
                <a:solidFill>
                  <a:srgbClr val="41180C"/>
                </a:solidFill>
                <a:latin typeface="Calibri"/>
                <a:cs typeface="Calibri"/>
              </a:rPr>
              <a:t> </a:t>
            </a:r>
            <a:r>
              <a:rPr sz="1600" i="1" spc="-10">
                <a:solidFill>
                  <a:srgbClr val="41180C"/>
                </a:solidFill>
                <a:latin typeface="Calibri"/>
                <a:cs typeface="Calibri"/>
              </a:rPr>
              <a:t>options</a:t>
            </a:r>
            <a:endParaRPr sz="1600">
              <a:latin typeface="Calibri"/>
              <a:cs typeface="Calibri"/>
            </a:endParaRPr>
          </a:p>
        </p:txBody>
      </p:sp>
      <p:sp>
        <p:nvSpPr>
          <p:cNvPr id="9" name="object 9"/>
          <p:cNvSpPr/>
          <p:nvPr/>
        </p:nvSpPr>
        <p:spPr>
          <a:xfrm>
            <a:off x="377835" y="1228745"/>
            <a:ext cx="614680" cy="2315210"/>
          </a:xfrm>
          <a:custGeom>
            <a:avLst/>
            <a:gdLst/>
            <a:ahLst/>
            <a:cxnLst/>
            <a:rect l="l" t="t" r="r" b="b"/>
            <a:pathLst>
              <a:path w="614680" h="2315210">
                <a:moveTo>
                  <a:pt x="511997" y="2315099"/>
                </a:moveTo>
                <a:lnTo>
                  <a:pt x="102402" y="2315099"/>
                </a:lnTo>
                <a:lnTo>
                  <a:pt x="62542" y="2307052"/>
                </a:lnTo>
                <a:lnTo>
                  <a:pt x="29992" y="2285107"/>
                </a:lnTo>
                <a:lnTo>
                  <a:pt x="8047" y="2252557"/>
                </a:lnTo>
                <a:lnTo>
                  <a:pt x="0" y="2212697"/>
                </a:lnTo>
                <a:lnTo>
                  <a:pt x="0" y="102402"/>
                </a:lnTo>
                <a:lnTo>
                  <a:pt x="8047" y="62542"/>
                </a:lnTo>
                <a:lnTo>
                  <a:pt x="29992" y="29992"/>
                </a:lnTo>
                <a:lnTo>
                  <a:pt x="62542" y="8047"/>
                </a:lnTo>
                <a:lnTo>
                  <a:pt x="102402" y="0"/>
                </a:lnTo>
                <a:lnTo>
                  <a:pt x="511997" y="0"/>
                </a:lnTo>
                <a:lnTo>
                  <a:pt x="551185" y="7794"/>
                </a:lnTo>
                <a:lnTo>
                  <a:pt x="584407" y="29992"/>
                </a:lnTo>
                <a:lnTo>
                  <a:pt x="606605" y="63214"/>
                </a:lnTo>
                <a:lnTo>
                  <a:pt x="614399" y="102402"/>
                </a:lnTo>
                <a:lnTo>
                  <a:pt x="614399" y="2212697"/>
                </a:lnTo>
                <a:lnTo>
                  <a:pt x="606352" y="2252557"/>
                </a:lnTo>
                <a:lnTo>
                  <a:pt x="584407" y="2285107"/>
                </a:lnTo>
                <a:lnTo>
                  <a:pt x="551857" y="2307052"/>
                </a:lnTo>
                <a:lnTo>
                  <a:pt x="511997" y="2315099"/>
                </a:lnTo>
                <a:close/>
              </a:path>
            </a:pathLst>
          </a:custGeom>
          <a:solidFill>
            <a:srgbClr val="4C1414"/>
          </a:solidFill>
        </p:spPr>
        <p:txBody>
          <a:bodyPr wrap="square" lIns="0" tIns="0" rIns="0" bIns="0" rtlCol="0"/>
          <a:lstStyle/>
          <a:p>
            <a:endParaRPr/>
          </a:p>
        </p:txBody>
      </p:sp>
      <p:sp>
        <p:nvSpPr>
          <p:cNvPr id="10" name="object 10"/>
          <p:cNvSpPr/>
          <p:nvPr/>
        </p:nvSpPr>
        <p:spPr>
          <a:xfrm>
            <a:off x="379785" y="3659170"/>
            <a:ext cx="614680" cy="2533650"/>
          </a:xfrm>
          <a:custGeom>
            <a:avLst/>
            <a:gdLst/>
            <a:ahLst/>
            <a:cxnLst/>
            <a:rect l="l" t="t" r="r" b="b"/>
            <a:pathLst>
              <a:path w="614680" h="2533650">
                <a:moveTo>
                  <a:pt x="511997" y="2533499"/>
                </a:moveTo>
                <a:lnTo>
                  <a:pt x="102402" y="2533499"/>
                </a:lnTo>
                <a:lnTo>
                  <a:pt x="62542" y="2525452"/>
                </a:lnTo>
                <a:lnTo>
                  <a:pt x="29992" y="2503507"/>
                </a:lnTo>
                <a:lnTo>
                  <a:pt x="8047" y="2470957"/>
                </a:lnTo>
                <a:lnTo>
                  <a:pt x="0" y="2431097"/>
                </a:lnTo>
                <a:lnTo>
                  <a:pt x="0" y="102401"/>
                </a:lnTo>
                <a:lnTo>
                  <a:pt x="8047" y="62542"/>
                </a:lnTo>
                <a:lnTo>
                  <a:pt x="29992" y="29992"/>
                </a:lnTo>
                <a:lnTo>
                  <a:pt x="62542" y="8047"/>
                </a:lnTo>
                <a:lnTo>
                  <a:pt x="102402" y="0"/>
                </a:lnTo>
                <a:lnTo>
                  <a:pt x="511997" y="0"/>
                </a:lnTo>
                <a:lnTo>
                  <a:pt x="551185" y="7794"/>
                </a:lnTo>
                <a:lnTo>
                  <a:pt x="584406" y="29992"/>
                </a:lnTo>
                <a:lnTo>
                  <a:pt x="606605" y="63214"/>
                </a:lnTo>
                <a:lnTo>
                  <a:pt x="614399" y="102401"/>
                </a:lnTo>
                <a:lnTo>
                  <a:pt x="614399" y="2431097"/>
                </a:lnTo>
                <a:lnTo>
                  <a:pt x="606352" y="2470957"/>
                </a:lnTo>
                <a:lnTo>
                  <a:pt x="584407" y="2503507"/>
                </a:lnTo>
                <a:lnTo>
                  <a:pt x="551857" y="2525452"/>
                </a:lnTo>
                <a:lnTo>
                  <a:pt x="511997" y="2533499"/>
                </a:lnTo>
                <a:close/>
              </a:path>
            </a:pathLst>
          </a:custGeom>
          <a:solidFill>
            <a:srgbClr val="461400"/>
          </a:solidFill>
        </p:spPr>
        <p:txBody>
          <a:bodyPr wrap="square" lIns="0" tIns="0" rIns="0" bIns="0" rtlCol="0"/>
          <a:lstStyle/>
          <a:p>
            <a:endParaRPr/>
          </a:p>
        </p:txBody>
      </p:sp>
      <p:grpSp>
        <p:nvGrpSpPr>
          <p:cNvPr id="11" name="object 11"/>
          <p:cNvGrpSpPr/>
          <p:nvPr/>
        </p:nvGrpSpPr>
        <p:grpSpPr>
          <a:xfrm>
            <a:off x="1148798" y="1243270"/>
            <a:ext cx="2428240" cy="2339975"/>
            <a:chOff x="1148798" y="1243270"/>
            <a:chExt cx="2428240" cy="2339975"/>
          </a:xfrm>
        </p:grpSpPr>
        <p:sp>
          <p:nvSpPr>
            <p:cNvPr id="12" name="object 12"/>
            <p:cNvSpPr/>
            <p:nvPr/>
          </p:nvSpPr>
          <p:spPr>
            <a:xfrm>
              <a:off x="1163085" y="1416933"/>
              <a:ext cx="2399665" cy="2152015"/>
            </a:xfrm>
            <a:custGeom>
              <a:avLst/>
              <a:gdLst/>
              <a:ahLst/>
              <a:cxnLst/>
              <a:rect l="l" t="t" r="r" b="b"/>
              <a:pathLst>
                <a:path w="2399665" h="2152015">
                  <a:moveTo>
                    <a:pt x="0" y="358607"/>
                  </a:moveTo>
                  <a:lnTo>
                    <a:pt x="3273" y="309946"/>
                  </a:lnTo>
                  <a:lnTo>
                    <a:pt x="12809" y="263275"/>
                  </a:lnTo>
                  <a:lnTo>
                    <a:pt x="28181" y="219021"/>
                  </a:lnTo>
                  <a:lnTo>
                    <a:pt x="48960" y="177611"/>
                  </a:lnTo>
                  <a:lnTo>
                    <a:pt x="74720" y="139473"/>
                  </a:lnTo>
                  <a:lnTo>
                    <a:pt x="105033" y="105033"/>
                  </a:lnTo>
                  <a:lnTo>
                    <a:pt x="139473" y="74720"/>
                  </a:lnTo>
                  <a:lnTo>
                    <a:pt x="177611" y="48960"/>
                  </a:lnTo>
                  <a:lnTo>
                    <a:pt x="219021" y="28181"/>
                  </a:lnTo>
                  <a:lnTo>
                    <a:pt x="263275" y="12809"/>
                  </a:lnTo>
                  <a:lnTo>
                    <a:pt x="309946" y="3273"/>
                  </a:lnTo>
                  <a:lnTo>
                    <a:pt x="358607" y="0"/>
                  </a:lnTo>
                  <a:lnTo>
                    <a:pt x="2040792" y="0"/>
                  </a:lnTo>
                  <a:lnTo>
                    <a:pt x="2087929" y="3109"/>
                  </a:lnTo>
                  <a:lnTo>
                    <a:pt x="2133859" y="12286"/>
                  </a:lnTo>
                  <a:lnTo>
                    <a:pt x="2178025" y="27297"/>
                  </a:lnTo>
                  <a:lnTo>
                    <a:pt x="2219870" y="47912"/>
                  </a:lnTo>
                  <a:lnTo>
                    <a:pt x="2258836" y="73901"/>
                  </a:lnTo>
                  <a:lnTo>
                    <a:pt x="2294366" y="105033"/>
                  </a:lnTo>
                  <a:lnTo>
                    <a:pt x="2325498" y="140563"/>
                  </a:lnTo>
                  <a:lnTo>
                    <a:pt x="2351487" y="179529"/>
                  </a:lnTo>
                  <a:lnTo>
                    <a:pt x="2372102" y="221374"/>
                  </a:lnTo>
                  <a:lnTo>
                    <a:pt x="2387114" y="265540"/>
                  </a:lnTo>
                  <a:lnTo>
                    <a:pt x="2396290" y="311470"/>
                  </a:lnTo>
                  <a:lnTo>
                    <a:pt x="2399400" y="358607"/>
                  </a:lnTo>
                  <a:lnTo>
                    <a:pt x="2399400" y="1792992"/>
                  </a:lnTo>
                  <a:lnTo>
                    <a:pt x="2396126" y="1841653"/>
                  </a:lnTo>
                  <a:lnTo>
                    <a:pt x="2386590" y="1888324"/>
                  </a:lnTo>
                  <a:lnTo>
                    <a:pt x="2371218" y="1932578"/>
                  </a:lnTo>
                  <a:lnTo>
                    <a:pt x="2350439" y="1973988"/>
                  </a:lnTo>
                  <a:lnTo>
                    <a:pt x="2324679" y="2012126"/>
                  </a:lnTo>
                  <a:lnTo>
                    <a:pt x="2294366" y="2046566"/>
                  </a:lnTo>
                  <a:lnTo>
                    <a:pt x="2259927" y="2076879"/>
                  </a:lnTo>
                  <a:lnTo>
                    <a:pt x="2221788" y="2102639"/>
                  </a:lnTo>
                  <a:lnTo>
                    <a:pt x="2180378" y="2123418"/>
                  </a:lnTo>
                  <a:lnTo>
                    <a:pt x="2136124" y="2138790"/>
                  </a:lnTo>
                  <a:lnTo>
                    <a:pt x="2089453" y="2148326"/>
                  </a:lnTo>
                  <a:lnTo>
                    <a:pt x="2040792" y="2151599"/>
                  </a:lnTo>
                  <a:lnTo>
                    <a:pt x="358607" y="2151599"/>
                  </a:lnTo>
                  <a:lnTo>
                    <a:pt x="309946" y="2148326"/>
                  </a:lnTo>
                  <a:lnTo>
                    <a:pt x="263275" y="2138790"/>
                  </a:lnTo>
                  <a:lnTo>
                    <a:pt x="219021" y="2123418"/>
                  </a:lnTo>
                  <a:lnTo>
                    <a:pt x="177611" y="2102639"/>
                  </a:lnTo>
                  <a:lnTo>
                    <a:pt x="139473" y="2076879"/>
                  </a:lnTo>
                  <a:lnTo>
                    <a:pt x="105033" y="2046566"/>
                  </a:lnTo>
                  <a:lnTo>
                    <a:pt x="74720" y="2012126"/>
                  </a:lnTo>
                  <a:lnTo>
                    <a:pt x="48960" y="1973988"/>
                  </a:lnTo>
                  <a:lnTo>
                    <a:pt x="28181" y="1932578"/>
                  </a:lnTo>
                  <a:lnTo>
                    <a:pt x="12809" y="1888324"/>
                  </a:lnTo>
                  <a:lnTo>
                    <a:pt x="3273" y="1841653"/>
                  </a:lnTo>
                  <a:lnTo>
                    <a:pt x="0" y="1792992"/>
                  </a:lnTo>
                  <a:lnTo>
                    <a:pt x="0" y="358607"/>
                  </a:lnTo>
                  <a:close/>
                </a:path>
              </a:pathLst>
            </a:custGeom>
            <a:ln w="28574">
              <a:solidFill>
                <a:srgbClr val="461400"/>
              </a:solidFill>
            </a:ln>
          </p:spPr>
          <p:txBody>
            <a:bodyPr wrap="square" lIns="0" tIns="0" rIns="0" bIns="0" rtlCol="0"/>
            <a:lstStyle/>
            <a:p>
              <a:endParaRPr/>
            </a:p>
          </p:txBody>
        </p:sp>
        <p:sp>
          <p:nvSpPr>
            <p:cNvPr id="13" name="object 13"/>
            <p:cNvSpPr/>
            <p:nvPr/>
          </p:nvSpPr>
          <p:spPr>
            <a:xfrm>
              <a:off x="1164285" y="1243270"/>
              <a:ext cx="2399665" cy="495934"/>
            </a:xfrm>
            <a:custGeom>
              <a:avLst/>
              <a:gdLst/>
              <a:ahLst/>
              <a:cxnLst/>
              <a:rect l="l" t="t" r="r" b="b"/>
              <a:pathLst>
                <a:path w="2399665" h="495935">
                  <a:moveTo>
                    <a:pt x="2316448" y="495899"/>
                  </a:moveTo>
                  <a:lnTo>
                    <a:pt x="82651" y="495899"/>
                  </a:lnTo>
                  <a:lnTo>
                    <a:pt x="50479" y="489404"/>
                  </a:lnTo>
                  <a:lnTo>
                    <a:pt x="24208" y="471691"/>
                  </a:lnTo>
                  <a:lnTo>
                    <a:pt x="6495" y="445420"/>
                  </a:lnTo>
                  <a:lnTo>
                    <a:pt x="0" y="413248"/>
                  </a:lnTo>
                  <a:lnTo>
                    <a:pt x="0" y="82651"/>
                  </a:lnTo>
                  <a:lnTo>
                    <a:pt x="6495" y="50479"/>
                  </a:lnTo>
                  <a:lnTo>
                    <a:pt x="24208" y="24208"/>
                  </a:lnTo>
                  <a:lnTo>
                    <a:pt x="50479" y="6495"/>
                  </a:lnTo>
                  <a:lnTo>
                    <a:pt x="82651" y="0"/>
                  </a:lnTo>
                  <a:lnTo>
                    <a:pt x="2316448" y="0"/>
                  </a:lnTo>
                  <a:lnTo>
                    <a:pt x="2348620" y="6495"/>
                  </a:lnTo>
                  <a:lnTo>
                    <a:pt x="2374891" y="24208"/>
                  </a:lnTo>
                  <a:lnTo>
                    <a:pt x="2392604" y="50479"/>
                  </a:lnTo>
                  <a:lnTo>
                    <a:pt x="2399100" y="82651"/>
                  </a:lnTo>
                  <a:lnTo>
                    <a:pt x="2399100" y="413248"/>
                  </a:lnTo>
                  <a:lnTo>
                    <a:pt x="2385213" y="459103"/>
                  </a:lnTo>
                  <a:lnTo>
                    <a:pt x="2348077" y="489608"/>
                  </a:lnTo>
                  <a:lnTo>
                    <a:pt x="2316448" y="495899"/>
                  </a:lnTo>
                  <a:close/>
                </a:path>
              </a:pathLst>
            </a:custGeom>
            <a:solidFill>
              <a:srgbClr val="4C1414"/>
            </a:solidFill>
          </p:spPr>
          <p:txBody>
            <a:bodyPr wrap="square" lIns="0" tIns="0" rIns="0" bIns="0" rtlCol="0"/>
            <a:lstStyle/>
            <a:p>
              <a:endParaRPr/>
            </a:p>
          </p:txBody>
        </p:sp>
      </p:grpSp>
      <p:grpSp>
        <p:nvGrpSpPr>
          <p:cNvPr id="14" name="object 14"/>
          <p:cNvGrpSpPr/>
          <p:nvPr/>
        </p:nvGrpSpPr>
        <p:grpSpPr>
          <a:xfrm>
            <a:off x="3673898" y="1243270"/>
            <a:ext cx="2428240" cy="2339975"/>
            <a:chOff x="3673898" y="1243270"/>
            <a:chExt cx="2428240" cy="2339975"/>
          </a:xfrm>
        </p:grpSpPr>
        <p:sp>
          <p:nvSpPr>
            <p:cNvPr id="15" name="object 15"/>
            <p:cNvSpPr/>
            <p:nvPr/>
          </p:nvSpPr>
          <p:spPr>
            <a:xfrm>
              <a:off x="3688186" y="1416899"/>
              <a:ext cx="2399665" cy="2152015"/>
            </a:xfrm>
            <a:custGeom>
              <a:avLst/>
              <a:gdLst/>
              <a:ahLst/>
              <a:cxnLst/>
              <a:rect l="l" t="t" r="r" b="b"/>
              <a:pathLst>
                <a:path w="2399665" h="2152015">
                  <a:moveTo>
                    <a:pt x="0" y="358607"/>
                  </a:moveTo>
                  <a:lnTo>
                    <a:pt x="3273" y="309946"/>
                  </a:lnTo>
                  <a:lnTo>
                    <a:pt x="12809" y="263275"/>
                  </a:lnTo>
                  <a:lnTo>
                    <a:pt x="28181" y="219021"/>
                  </a:lnTo>
                  <a:lnTo>
                    <a:pt x="48960" y="177611"/>
                  </a:lnTo>
                  <a:lnTo>
                    <a:pt x="74720" y="139473"/>
                  </a:lnTo>
                  <a:lnTo>
                    <a:pt x="105033" y="105033"/>
                  </a:lnTo>
                  <a:lnTo>
                    <a:pt x="139473" y="74720"/>
                  </a:lnTo>
                  <a:lnTo>
                    <a:pt x="177611" y="48960"/>
                  </a:lnTo>
                  <a:lnTo>
                    <a:pt x="219021" y="28181"/>
                  </a:lnTo>
                  <a:lnTo>
                    <a:pt x="263275" y="12809"/>
                  </a:lnTo>
                  <a:lnTo>
                    <a:pt x="309946" y="3273"/>
                  </a:lnTo>
                  <a:lnTo>
                    <a:pt x="358606" y="0"/>
                  </a:lnTo>
                  <a:lnTo>
                    <a:pt x="2040792" y="0"/>
                  </a:lnTo>
                  <a:lnTo>
                    <a:pt x="2087929" y="3109"/>
                  </a:lnTo>
                  <a:lnTo>
                    <a:pt x="2133859" y="12286"/>
                  </a:lnTo>
                  <a:lnTo>
                    <a:pt x="2178025" y="27297"/>
                  </a:lnTo>
                  <a:lnTo>
                    <a:pt x="2219870" y="47912"/>
                  </a:lnTo>
                  <a:lnTo>
                    <a:pt x="2258836" y="73901"/>
                  </a:lnTo>
                  <a:lnTo>
                    <a:pt x="2294366" y="105033"/>
                  </a:lnTo>
                  <a:lnTo>
                    <a:pt x="2325498" y="140563"/>
                  </a:lnTo>
                  <a:lnTo>
                    <a:pt x="2351487" y="179529"/>
                  </a:lnTo>
                  <a:lnTo>
                    <a:pt x="2372102" y="221374"/>
                  </a:lnTo>
                  <a:lnTo>
                    <a:pt x="2387113" y="265540"/>
                  </a:lnTo>
                  <a:lnTo>
                    <a:pt x="2396289" y="311470"/>
                  </a:lnTo>
                  <a:lnTo>
                    <a:pt x="2399399" y="358607"/>
                  </a:lnTo>
                  <a:lnTo>
                    <a:pt x="2399399" y="1792992"/>
                  </a:lnTo>
                  <a:lnTo>
                    <a:pt x="2396126" y="1841653"/>
                  </a:lnTo>
                  <a:lnTo>
                    <a:pt x="2386590" y="1888324"/>
                  </a:lnTo>
                  <a:lnTo>
                    <a:pt x="2371218" y="1932578"/>
                  </a:lnTo>
                  <a:lnTo>
                    <a:pt x="2350439" y="1973988"/>
                  </a:lnTo>
                  <a:lnTo>
                    <a:pt x="2324679" y="2012126"/>
                  </a:lnTo>
                  <a:lnTo>
                    <a:pt x="2294366" y="2046566"/>
                  </a:lnTo>
                  <a:lnTo>
                    <a:pt x="2259926" y="2076879"/>
                  </a:lnTo>
                  <a:lnTo>
                    <a:pt x="2221788" y="2102639"/>
                  </a:lnTo>
                  <a:lnTo>
                    <a:pt x="2180378" y="2123418"/>
                  </a:lnTo>
                  <a:lnTo>
                    <a:pt x="2136124" y="2138790"/>
                  </a:lnTo>
                  <a:lnTo>
                    <a:pt x="2089453" y="2148326"/>
                  </a:lnTo>
                  <a:lnTo>
                    <a:pt x="2040792" y="2151599"/>
                  </a:lnTo>
                  <a:lnTo>
                    <a:pt x="358606" y="2151599"/>
                  </a:lnTo>
                  <a:lnTo>
                    <a:pt x="309946" y="2148326"/>
                  </a:lnTo>
                  <a:lnTo>
                    <a:pt x="263275" y="2138790"/>
                  </a:lnTo>
                  <a:lnTo>
                    <a:pt x="219021" y="2123418"/>
                  </a:lnTo>
                  <a:lnTo>
                    <a:pt x="177611" y="2102639"/>
                  </a:lnTo>
                  <a:lnTo>
                    <a:pt x="139473" y="2076879"/>
                  </a:lnTo>
                  <a:lnTo>
                    <a:pt x="105033" y="2046566"/>
                  </a:lnTo>
                  <a:lnTo>
                    <a:pt x="74720" y="2012126"/>
                  </a:lnTo>
                  <a:lnTo>
                    <a:pt x="48960" y="1973988"/>
                  </a:lnTo>
                  <a:lnTo>
                    <a:pt x="28181" y="1932578"/>
                  </a:lnTo>
                  <a:lnTo>
                    <a:pt x="12809" y="1888324"/>
                  </a:lnTo>
                  <a:lnTo>
                    <a:pt x="3273" y="1841653"/>
                  </a:lnTo>
                  <a:lnTo>
                    <a:pt x="0" y="1792992"/>
                  </a:lnTo>
                  <a:lnTo>
                    <a:pt x="0" y="358607"/>
                  </a:lnTo>
                  <a:close/>
                </a:path>
              </a:pathLst>
            </a:custGeom>
            <a:ln w="28574">
              <a:solidFill>
                <a:srgbClr val="461400"/>
              </a:solidFill>
            </a:ln>
          </p:spPr>
          <p:txBody>
            <a:bodyPr wrap="square" lIns="0" tIns="0" rIns="0" bIns="0" rtlCol="0"/>
            <a:lstStyle/>
            <a:p>
              <a:endParaRPr/>
            </a:p>
          </p:txBody>
        </p:sp>
        <p:sp>
          <p:nvSpPr>
            <p:cNvPr id="16" name="object 16"/>
            <p:cNvSpPr/>
            <p:nvPr/>
          </p:nvSpPr>
          <p:spPr>
            <a:xfrm>
              <a:off x="3689386" y="1243270"/>
              <a:ext cx="2399665" cy="495934"/>
            </a:xfrm>
            <a:custGeom>
              <a:avLst/>
              <a:gdLst/>
              <a:ahLst/>
              <a:cxnLst/>
              <a:rect l="l" t="t" r="r" b="b"/>
              <a:pathLst>
                <a:path w="2399665" h="495935">
                  <a:moveTo>
                    <a:pt x="2316448" y="495899"/>
                  </a:moveTo>
                  <a:lnTo>
                    <a:pt x="82651" y="495899"/>
                  </a:lnTo>
                  <a:lnTo>
                    <a:pt x="50479" y="489404"/>
                  </a:lnTo>
                  <a:lnTo>
                    <a:pt x="24208" y="471691"/>
                  </a:lnTo>
                  <a:lnTo>
                    <a:pt x="6495" y="445420"/>
                  </a:lnTo>
                  <a:lnTo>
                    <a:pt x="0" y="413248"/>
                  </a:lnTo>
                  <a:lnTo>
                    <a:pt x="0" y="82651"/>
                  </a:lnTo>
                  <a:lnTo>
                    <a:pt x="6495" y="50479"/>
                  </a:lnTo>
                  <a:lnTo>
                    <a:pt x="24208" y="24208"/>
                  </a:lnTo>
                  <a:lnTo>
                    <a:pt x="50479" y="6495"/>
                  </a:lnTo>
                  <a:lnTo>
                    <a:pt x="82651" y="0"/>
                  </a:lnTo>
                  <a:lnTo>
                    <a:pt x="2316448" y="0"/>
                  </a:lnTo>
                  <a:lnTo>
                    <a:pt x="2348620" y="6495"/>
                  </a:lnTo>
                  <a:lnTo>
                    <a:pt x="2374891" y="24208"/>
                  </a:lnTo>
                  <a:lnTo>
                    <a:pt x="2392604" y="50479"/>
                  </a:lnTo>
                  <a:lnTo>
                    <a:pt x="2399099" y="82651"/>
                  </a:lnTo>
                  <a:lnTo>
                    <a:pt x="2399099" y="413248"/>
                  </a:lnTo>
                  <a:lnTo>
                    <a:pt x="2385213" y="459103"/>
                  </a:lnTo>
                  <a:lnTo>
                    <a:pt x="2348077" y="489608"/>
                  </a:lnTo>
                  <a:lnTo>
                    <a:pt x="2316448" y="495899"/>
                  </a:lnTo>
                  <a:close/>
                </a:path>
              </a:pathLst>
            </a:custGeom>
            <a:solidFill>
              <a:srgbClr val="4C1414"/>
            </a:solidFill>
          </p:spPr>
          <p:txBody>
            <a:bodyPr wrap="square" lIns="0" tIns="0" rIns="0" bIns="0" rtlCol="0"/>
            <a:lstStyle/>
            <a:p>
              <a:endParaRPr/>
            </a:p>
          </p:txBody>
        </p:sp>
      </p:grpSp>
      <p:grpSp>
        <p:nvGrpSpPr>
          <p:cNvPr id="17" name="object 17"/>
          <p:cNvGrpSpPr/>
          <p:nvPr/>
        </p:nvGrpSpPr>
        <p:grpSpPr>
          <a:xfrm>
            <a:off x="6198998" y="1243270"/>
            <a:ext cx="2428240" cy="2339975"/>
            <a:chOff x="6198998" y="1243270"/>
            <a:chExt cx="2428240" cy="2339975"/>
          </a:xfrm>
        </p:grpSpPr>
        <p:sp>
          <p:nvSpPr>
            <p:cNvPr id="18" name="object 18"/>
            <p:cNvSpPr/>
            <p:nvPr/>
          </p:nvSpPr>
          <p:spPr>
            <a:xfrm>
              <a:off x="6213285" y="1416819"/>
              <a:ext cx="2399665" cy="2152015"/>
            </a:xfrm>
            <a:custGeom>
              <a:avLst/>
              <a:gdLst/>
              <a:ahLst/>
              <a:cxnLst/>
              <a:rect l="l" t="t" r="r" b="b"/>
              <a:pathLst>
                <a:path w="2399665" h="2152015">
                  <a:moveTo>
                    <a:pt x="0" y="358607"/>
                  </a:moveTo>
                  <a:lnTo>
                    <a:pt x="3273" y="309946"/>
                  </a:lnTo>
                  <a:lnTo>
                    <a:pt x="12809" y="263275"/>
                  </a:lnTo>
                  <a:lnTo>
                    <a:pt x="28181" y="219021"/>
                  </a:lnTo>
                  <a:lnTo>
                    <a:pt x="48960" y="177611"/>
                  </a:lnTo>
                  <a:lnTo>
                    <a:pt x="74720" y="139472"/>
                  </a:lnTo>
                  <a:lnTo>
                    <a:pt x="105033" y="105033"/>
                  </a:lnTo>
                  <a:lnTo>
                    <a:pt x="139473" y="74720"/>
                  </a:lnTo>
                  <a:lnTo>
                    <a:pt x="177611" y="48960"/>
                  </a:lnTo>
                  <a:lnTo>
                    <a:pt x="219021" y="28181"/>
                  </a:lnTo>
                  <a:lnTo>
                    <a:pt x="263275" y="12809"/>
                  </a:lnTo>
                  <a:lnTo>
                    <a:pt x="309946" y="3273"/>
                  </a:lnTo>
                  <a:lnTo>
                    <a:pt x="358606" y="0"/>
                  </a:lnTo>
                  <a:lnTo>
                    <a:pt x="2040792" y="0"/>
                  </a:lnTo>
                  <a:lnTo>
                    <a:pt x="2087929" y="3109"/>
                  </a:lnTo>
                  <a:lnTo>
                    <a:pt x="2133859" y="12286"/>
                  </a:lnTo>
                  <a:lnTo>
                    <a:pt x="2178025" y="27297"/>
                  </a:lnTo>
                  <a:lnTo>
                    <a:pt x="2219870" y="47912"/>
                  </a:lnTo>
                  <a:lnTo>
                    <a:pt x="2258836" y="73902"/>
                  </a:lnTo>
                  <a:lnTo>
                    <a:pt x="2294366" y="105033"/>
                  </a:lnTo>
                  <a:lnTo>
                    <a:pt x="2325497" y="140563"/>
                  </a:lnTo>
                  <a:lnTo>
                    <a:pt x="2351486" y="179529"/>
                  </a:lnTo>
                  <a:lnTo>
                    <a:pt x="2372102" y="221374"/>
                  </a:lnTo>
                  <a:lnTo>
                    <a:pt x="2387113" y="265540"/>
                  </a:lnTo>
                  <a:lnTo>
                    <a:pt x="2396289" y="311470"/>
                  </a:lnTo>
                  <a:lnTo>
                    <a:pt x="2399399" y="358607"/>
                  </a:lnTo>
                  <a:lnTo>
                    <a:pt x="2399399" y="1792992"/>
                  </a:lnTo>
                  <a:lnTo>
                    <a:pt x="2396126" y="1841653"/>
                  </a:lnTo>
                  <a:lnTo>
                    <a:pt x="2386590" y="1888324"/>
                  </a:lnTo>
                  <a:lnTo>
                    <a:pt x="2371218" y="1932578"/>
                  </a:lnTo>
                  <a:lnTo>
                    <a:pt x="2350439" y="1973988"/>
                  </a:lnTo>
                  <a:lnTo>
                    <a:pt x="2324679" y="2012126"/>
                  </a:lnTo>
                  <a:lnTo>
                    <a:pt x="2294366" y="2046566"/>
                  </a:lnTo>
                  <a:lnTo>
                    <a:pt x="2259926" y="2076879"/>
                  </a:lnTo>
                  <a:lnTo>
                    <a:pt x="2221788" y="2102639"/>
                  </a:lnTo>
                  <a:lnTo>
                    <a:pt x="2180378" y="2123418"/>
                  </a:lnTo>
                  <a:lnTo>
                    <a:pt x="2136124" y="2138790"/>
                  </a:lnTo>
                  <a:lnTo>
                    <a:pt x="2089453" y="2148326"/>
                  </a:lnTo>
                  <a:lnTo>
                    <a:pt x="2040792" y="2151599"/>
                  </a:lnTo>
                  <a:lnTo>
                    <a:pt x="358606" y="2151599"/>
                  </a:lnTo>
                  <a:lnTo>
                    <a:pt x="309946" y="2148326"/>
                  </a:lnTo>
                  <a:lnTo>
                    <a:pt x="263275" y="2138790"/>
                  </a:lnTo>
                  <a:lnTo>
                    <a:pt x="219021" y="2123418"/>
                  </a:lnTo>
                  <a:lnTo>
                    <a:pt x="177611" y="2102639"/>
                  </a:lnTo>
                  <a:lnTo>
                    <a:pt x="139473" y="2076879"/>
                  </a:lnTo>
                  <a:lnTo>
                    <a:pt x="105033" y="2046566"/>
                  </a:lnTo>
                  <a:lnTo>
                    <a:pt x="74720" y="2012126"/>
                  </a:lnTo>
                  <a:lnTo>
                    <a:pt x="48960" y="1973988"/>
                  </a:lnTo>
                  <a:lnTo>
                    <a:pt x="28181" y="1932578"/>
                  </a:lnTo>
                  <a:lnTo>
                    <a:pt x="12809" y="1888324"/>
                  </a:lnTo>
                  <a:lnTo>
                    <a:pt x="3273" y="1841653"/>
                  </a:lnTo>
                  <a:lnTo>
                    <a:pt x="0" y="1792992"/>
                  </a:lnTo>
                  <a:lnTo>
                    <a:pt x="0" y="358607"/>
                  </a:lnTo>
                  <a:close/>
                </a:path>
              </a:pathLst>
            </a:custGeom>
            <a:ln w="28574">
              <a:solidFill>
                <a:srgbClr val="461400"/>
              </a:solidFill>
            </a:ln>
          </p:spPr>
          <p:txBody>
            <a:bodyPr wrap="square" lIns="0" tIns="0" rIns="0" bIns="0" rtlCol="0"/>
            <a:lstStyle/>
            <a:p>
              <a:endParaRPr/>
            </a:p>
          </p:txBody>
        </p:sp>
        <p:sp>
          <p:nvSpPr>
            <p:cNvPr id="19" name="object 19"/>
            <p:cNvSpPr/>
            <p:nvPr/>
          </p:nvSpPr>
          <p:spPr>
            <a:xfrm>
              <a:off x="6214335" y="1243270"/>
              <a:ext cx="2399665" cy="495934"/>
            </a:xfrm>
            <a:custGeom>
              <a:avLst/>
              <a:gdLst/>
              <a:ahLst/>
              <a:cxnLst/>
              <a:rect l="l" t="t" r="r" b="b"/>
              <a:pathLst>
                <a:path w="2399665" h="495935">
                  <a:moveTo>
                    <a:pt x="2316448" y="495899"/>
                  </a:moveTo>
                  <a:lnTo>
                    <a:pt x="82651" y="495899"/>
                  </a:lnTo>
                  <a:lnTo>
                    <a:pt x="50479" y="489404"/>
                  </a:lnTo>
                  <a:lnTo>
                    <a:pt x="24208" y="471691"/>
                  </a:lnTo>
                  <a:lnTo>
                    <a:pt x="6495" y="445420"/>
                  </a:lnTo>
                  <a:lnTo>
                    <a:pt x="0" y="413248"/>
                  </a:lnTo>
                  <a:lnTo>
                    <a:pt x="0" y="82651"/>
                  </a:lnTo>
                  <a:lnTo>
                    <a:pt x="6495" y="50479"/>
                  </a:lnTo>
                  <a:lnTo>
                    <a:pt x="24208" y="24208"/>
                  </a:lnTo>
                  <a:lnTo>
                    <a:pt x="50479" y="6495"/>
                  </a:lnTo>
                  <a:lnTo>
                    <a:pt x="82651" y="0"/>
                  </a:lnTo>
                  <a:lnTo>
                    <a:pt x="2316448" y="0"/>
                  </a:lnTo>
                  <a:lnTo>
                    <a:pt x="2348620" y="6495"/>
                  </a:lnTo>
                  <a:lnTo>
                    <a:pt x="2374891" y="24208"/>
                  </a:lnTo>
                  <a:lnTo>
                    <a:pt x="2392604" y="50479"/>
                  </a:lnTo>
                  <a:lnTo>
                    <a:pt x="2399099" y="82651"/>
                  </a:lnTo>
                  <a:lnTo>
                    <a:pt x="2399099" y="413248"/>
                  </a:lnTo>
                  <a:lnTo>
                    <a:pt x="2385213" y="459103"/>
                  </a:lnTo>
                  <a:lnTo>
                    <a:pt x="2348077" y="489608"/>
                  </a:lnTo>
                  <a:lnTo>
                    <a:pt x="2316448" y="495899"/>
                  </a:lnTo>
                  <a:close/>
                </a:path>
              </a:pathLst>
            </a:custGeom>
            <a:solidFill>
              <a:srgbClr val="4C1414"/>
            </a:solidFill>
          </p:spPr>
          <p:txBody>
            <a:bodyPr wrap="square" lIns="0" tIns="0" rIns="0" bIns="0" rtlCol="0"/>
            <a:lstStyle/>
            <a:p>
              <a:endParaRPr/>
            </a:p>
          </p:txBody>
        </p:sp>
      </p:grpSp>
      <p:grpSp>
        <p:nvGrpSpPr>
          <p:cNvPr id="20" name="object 20"/>
          <p:cNvGrpSpPr/>
          <p:nvPr/>
        </p:nvGrpSpPr>
        <p:grpSpPr>
          <a:xfrm>
            <a:off x="1150748" y="3659170"/>
            <a:ext cx="2428240" cy="2557780"/>
            <a:chOff x="1150748" y="3659170"/>
            <a:chExt cx="2428240" cy="2557780"/>
          </a:xfrm>
        </p:grpSpPr>
        <p:sp>
          <p:nvSpPr>
            <p:cNvPr id="21" name="object 21"/>
            <p:cNvSpPr/>
            <p:nvPr/>
          </p:nvSpPr>
          <p:spPr>
            <a:xfrm>
              <a:off x="1165035" y="3778095"/>
              <a:ext cx="2399665" cy="2424430"/>
            </a:xfrm>
            <a:custGeom>
              <a:avLst/>
              <a:gdLst/>
              <a:ahLst/>
              <a:cxnLst/>
              <a:rect l="l" t="t" r="r" b="b"/>
              <a:pathLst>
                <a:path w="2399665" h="2424429">
                  <a:moveTo>
                    <a:pt x="0" y="399907"/>
                  </a:moveTo>
                  <a:lnTo>
                    <a:pt x="2690" y="353270"/>
                  </a:lnTo>
                  <a:lnTo>
                    <a:pt x="10561" y="308212"/>
                  </a:lnTo>
                  <a:lnTo>
                    <a:pt x="23314" y="265035"/>
                  </a:lnTo>
                  <a:lnTo>
                    <a:pt x="40647" y="224038"/>
                  </a:lnTo>
                  <a:lnTo>
                    <a:pt x="62260" y="185521"/>
                  </a:lnTo>
                  <a:lnTo>
                    <a:pt x="87855" y="149785"/>
                  </a:lnTo>
                  <a:lnTo>
                    <a:pt x="117130" y="117130"/>
                  </a:lnTo>
                  <a:lnTo>
                    <a:pt x="149785" y="87855"/>
                  </a:lnTo>
                  <a:lnTo>
                    <a:pt x="185522" y="62260"/>
                  </a:lnTo>
                  <a:lnTo>
                    <a:pt x="224038" y="40647"/>
                  </a:lnTo>
                  <a:lnTo>
                    <a:pt x="265035" y="23314"/>
                  </a:lnTo>
                  <a:lnTo>
                    <a:pt x="308212" y="10561"/>
                  </a:lnTo>
                  <a:lnTo>
                    <a:pt x="353270" y="2690"/>
                  </a:lnTo>
                  <a:lnTo>
                    <a:pt x="399907" y="0"/>
                  </a:lnTo>
                  <a:lnTo>
                    <a:pt x="1999492" y="0"/>
                  </a:lnTo>
                  <a:lnTo>
                    <a:pt x="2052057" y="3468"/>
                  </a:lnTo>
                  <a:lnTo>
                    <a:pt x="2103277" y="13700"/>
                  </a:lnTo>
                  <a:lnTo>
                    <a:pt x="2152530" y="30441"/>
                  </a:lnTo>
                  <a:lnTo>
                    <a:pt x="2199194" y="53430"/>
                  </a:lnTo>
                  <a:lnTo>
                    <a:pt x="2242647" y="82412"/>
                  </a:lnTo>
                  <a:lnTo>
                    <a:pt x="2282269" y="117129"/>
                  </a:lnTo>
                  <a:lnTo>
                    <a:pt x="2316986" y="156751"/>
                  </a:lnTo>
                  <a:lnTo>
                    <a:pt x="2345968" y="200205"/>
                  </a:lnTo>
                  <a:lnTo>
                    <a:pt x="2368958" y="246869"/>
                  </a:lnTo>
                  <a:lnTo>
                    <a:pt x="2385699" y="296122"/>
                  </a:lnTo>
                  <a:lnTo>
                    <a:pt x="2395931" y="347342"/>
                  </a:lnTo>
                  <a:lnTo>
                    <a:pt x="2399400" y="399907"/>
                  </a:lnTo>
                  <a:lnTo>
                    <a:pt x="2399400" y="2024091"/>
                  </a:lnTo>
                  <a:lnTo>
                    <a:pt x="2396709" y="2070729"/>
                  </a:lnTo>
                  <a:lnTo>
                    <a:pt x="2388838" y="2115787"/>
                  </a:lnTo>
                  <a:lnTo>
                    <a:pt x="2376086" y="2158964"/>
                  </a:lnTo>
                  <a:lnTo>
                    <a:pt x="2358753" y="2199961"/>
                  </a:lnTo>
                  <a:lnTo>
                    <a:pt x="2337139" y="2238477"/>
                  </a:lnTo>
                  <a:lnTo>
                    <a:pt x="2311544" y="2274213"/>
                  </a:lnTo>
                  <a:lnTo>
                    <a:pt x="2282269" y="2306869"/>
                  </a:lnTo>
                  <a:lnTo>
                    <a:pt x="2249614" y="2336144"/>
                  </a:lnTo>
                  <a:lnTo>
                    <a:pt x="2213878" y="2361739"/>
                  </a:lnTo>
                  <a:lnTo>
                    <a:pt x="2175361" y="2383352"/>
                  </a:lnTo>
                  <a:lnTo>
                    <a:pt x="2134364" y="2400685"/>
                  </a:lnTo>
                  <a:lnTo>
                    <a:pt x="2091187" y="2413438"/>
                  </a:lnTo>
                  <a:lnTo>
                    <a:pt x="2046129" y="2421309"/>
                  </a:lnTo>
                  <a:lnTo>
                    <a:pt x="1999492" y="2423999"/>
                  </a:lnTo>
                  <a:lnTo>
                    <a:pt x="399907" y="2423999"/>
                  </a:lnTo>
                  <a:lnTo>
                    <a:pt x="353270" y="2421309"/>
                  </a:lnTo>
                  <a:lnTo>
                    <a:pt x="308212" y="2413438"/>
                  </a:lnTo>
                  <a:lnTo>
                    <a:pt x="265035" y="2400685"/>
                  </a:lnTo>
                  <a:lnTo>
                    <a:pt x="224038" y="2383352"/>
                  </a:lnTo>
                  <a:lnTo>
                    <a:pt x="185522" y="2361739"/>
                  </a:lnTo>
                  <a:lnTo>
                    <a:pt x="149785" y="2336144"/>
                  </a:lnTo>
                  <a:lnTo>
                    <a:pt x="117130" y="2306869"/>
                  </a:lnTo>
                  <a:lnTo>
                    <a:pt x="87855" y="2274213"/>
                  </a:lnTo>
                  <a:lnTo>
                    <a:pt x="62260" y="2238477"/>
                  </a:lnTo>
                  <a:lnTo>
                    <a:pt x="40647" y="2199961"/>
                  </a:lnTo>
                  <a:lnTo>
                    <a:pt x="23314" y="2158964"/>
                  </a:lnTo>
                  <a:lnTo>
                    <a:pt x="10561" y="2115787"/>
                  </a:lnTo>
                  <a:lnTo>
                    <a:pt x="2690" y="2070729"/>
                  </a:lnTo>
                  <a:lnTo>
                    <a:pt x="0" y="2024091"/>
                  </a:lnTo>
                  <a:lnTo>
                    <a:pt x="0" y="399907"/>
                  </a:lnTo>
                  <a:close/>
                </a:path>
              </a:pathLst>
            </a:custGeom>
            <a:ln w="28574">
              <a:solidFill>
                <a:srgbClr val="461400"/>
              </a:solidFill>
            </a:ln>
          </p:spPr>
          <p:txBody>
            <a:bodyPr wrap="square" lIns="0" tIns="0" rIns="0" bIns="0" rtlCol="0"/>
            <a:lstStyle/>
            <a:p>
              <a:endParaRPr/>
            </a:p>
          </p:txBody>
        </p:sp>
        <p:sp>
          <p:nvSpPr>
            <p:cNvPr id="22" name="object 22"/>
            <p:cNvSpPr/>
            <p:nvPr/>
          </p:nvSpPr>
          <p:spPr>
            <a:xfrm>
              <a:off x="1165185" y="3659170"/>
              <a:ext cx="2399665" cy="495934"/>
            </a:xfrm>
            <a:custGeom>
              <a:avLst/>
              <a:gdLst/>
              <a:ahLst/>
              <a:cxnLst/>
              <a:rect l="l" t="t" r="r" b="b"/>
              <a:pathLst>
                <a:path w="2399665" h="495935">
                  <a:moveTo>
                    <a:pt x="2316448" y="495899"/>
                  </a:moveTo>
                  <a:lnTo>
                    <a:pt x="82651" y="495899"/>
                  </a:lnTo>
                  <a:lnTo>
                    <a:pt x="50479" y="489404"/>
                  </a:lnTo>
                  <a:lnTo>
                    <a:pt x="24207" y="471691"/>
                  </a:lnTo>
                  <a:lnTo>
                    <a:pt x="6495" y="445420"/>
                  </a:lnTo>
                  <a:lnTo>
                    <a:pt x="0" y="413248"/>
                  </a:lnTo>
                  <a:lnTo>
                    <a:pt x="0" y="82651"/>
                  </a:lnTo>
                  <a:lnTo>
                    <a:pt x="6495" y="50479"/>
                  </a:lnTo>
                  <a:lnTo>
                    <a:pt x="24208" y="24208"/>
                  </a:lnTo>
                  <a:lnTo>
                    <a:pt x="50479" y="6495"/>
                  </a:lnTo>
                  <a:lnTo>
                    <a:pt x="82651" y="0"/>
                  </a:lnTo>
                  <a:lnTo>
                    <a:pt x="2316448" y="0"/>
                  </a:lnTo>
                  <a:lnTo>
                    <a:pt x="2348620" y="6495"/>
                  </a:lnTo>
                  <a:lnTo>
                    <a:pt x="2374891" y="24208"/>
                  </a:lnTo>
                  <a:lnTo>
                    <a:pt x="2392604" y="50479"/>
                  </a:lnTo>
                  <a:lnTo>
                    <a:pt x="2399100" y="82651"/>
                  </a:lnTo>
                  <a:lnTo>
                    <a:pt x="2399100" y="413248"/>
                  </a:lnTo>
                  <a:lnTo>
                    <a:pt x="2385213" y="459103"/>
                  </a:lnTo>
                  <a:lnTo>
                    <a:pt x="2348077" y="489608"/>
                  </a:lnTo>
                  <a:lnTo>
                    <a:pt x="2316448" y="495899"/>
                  </a:lnTo>
                  <a:close/>
                </a:path>
              </a:pathLst>
            </a:custGeom>
            <a:solidFill>
              <a:srgbClr val="461400"/>
            </a:solidFill>
          </p:spPr>
          <p:txBody>
            <a:bodyPr wrap="square" lIns="0" tIns="0" rIns="0" bIns="0" rtlCol="0"/>
            <a:lstStyle/>
            <a:p>
              <a:endParaRPr/>
            </a:p>
          </p:txBody>
        </p:sp>
        <p:pic>
          <p:nvPicPr>
            <p:cNvPr id="23" name="object 23"/>
            <p:cNvPicPr/>
            <p:nvPr/>
          </p:nvPicPr>
          <p:blipFill>
            <a:blip r:embed="rId4" cstate="print"/>
            <a:stretch>
              <a:fillRect/>
            </a:stretch>
          </p:blipFill>
          <p:spPr>
            <a:xfrm>
              <a:off x="1228186" y="4712197"/>
              <a:ext cx="2245150" cy="1236583"/>
            </a:xfrm>
            <a:prstGeom prst="rect">
              <a:avLst/>
            </a:prstGeom>
          </p:spPr>
        </p:pic>
      </p:grpSp>
      <p:grpSp>
        <p:nvGrpSpPr>
          <p:cNvPr id="24" name="object 24"/>
          <p:cNvGrpSpPr/>
          <p:nvPr/>
        </p:nvGrpSpPr>
        <p:grpSpPr>
          <a:xfrm>
            <a:off x="6200948" y="3659170"/>
            <a:ext cx="2428240" cy="2557145"/>
            <a:chOff x="6200948" y="3659170"/>
            <a:chExt cx="2428240" cy="2557145"/>
          </a:xfrm>
        </p:grpSpPr>
        <p:sp>
          <p:nvSpPr>
            <p:cNvPr id="25" name="object 25"/>
            <p:cNvSpPr/>
            <p:nvPr/>
          </p:nvSpPr>
          <p:spPr>
            <a:xfrm>
              <a:off x="6215236" y="3886870"/>
              <a:ext cx="2399665" cy="2315210"/>
            </a:xfrm>
            <a:custGeom>
              <a:avLst/>
              <a:gdLst/>
              <a:ahLst/>
              <a:cxnLst/>
              <a:rect l="l" t="t" r="r" b="b"/>
              <a:pathLst>
                <a:path w="2399665" h="2315210">
                  <a:moveTo>
                    <a:pt x="0" y="385857"/>
                  </a:moveTo>
                  <a:lnTo>
                    <a:pt x="3006" y="337456"/>
                  </a:lnTo>
                  <a:lnTo>
                    <a:pt x="11784" y="290849"/>
                  </a:lnTo>
                  <a:lnTo>
                    <a:pt x="25972" y="246398"/>
                  </a:lnTo>
                  <a:lnTo>
                    <a:pt x="45209" y="204464"/>
                  </a:lnTo>
                  <a:lnTo>
                    <a:pt x="69132" y="165409"/>
                  </a:lnTo>
                  <a:lnTo>
                    <a:pt x="97381" y="129594"/>
                  </a:lnTo>
                  <a:lnTo>
                    <a:pt x="129594" y="97381"/>
                  </a:lnTo>
                  <a:lnTo>
                    <a:pt x="165408" y="69132"/>
                  </a:lnTo>
                  <a:lnTo>
                    <a:pt x="204464" y="45209"/>
                  </a:lnTo>
                  <a:lnTo>
                    <a:pt x="246398" y="25972"/>
                  </a:lnTo>
                  <a:lnTo>
                    <a:pt x="290849" y="11784"/>
                  </a:lnTo>
                  <a:lnTo>
                    <a:pt x="337456" y="3006"/>
                  </a:lnTo>
                  <a:lnTo>
                    <a:pt x="385857" y="0"/>
                  </a:lnTo>
                  <a:lnTo>
                    <a:pt x="2013541" y="0"/>
                  </a:lnTo>
                  <a:lnTo>
                    <a:pt x="2064260" y="3346"/>
                  </a:lnTo>
                  <a:lnTo>
                    <a:pt x="2113681" y="13219"/>
                  </a:lnTo>
                  <a:lnTo>
                    <a:pt x="2161203" y="29371"/>
                  </a:lnTo>
                  <a:lnTo>
                    <a:pt x="2206228" y="51553"/>
                  </a:lnTo>
                  <a:lnTo>
                    <a:pt x="2248155" y="79517"/>
                  </a:lnTo>
                  <a:lnTo>
                    <a:pt x="2286384" y="113015"/>
                  </a:lnTo>
                  <a:lnTo>
                    <a:pt x="2319881" y="151245"/>
                  </a:lnTo>
                  <a:lnTo>
                    <a:pt x="2347845" y="193172"/>
                  </a:lnTo>
                  <a:lnTo>
                    <a:pt x="2370028" y="238196"/>
                  </a:lnTo>
                  <a:lnTo>
                    <a:pt x="2386180" y="285718"/>
                  </a:lnTo>
                  <a:lnTo>
                    <a:pt x="2396053" y="335139"/>
                  </a:lnTo>
                  <a:lnTo>
                    <a:pt x="2399399" y="385857"/>
                  </a:lnTo>
                  <a:lnTo>
                    <a:pt x="2399399" y="1929242"/>
                  </a:lnTo>
                  <a:lnTo>
                    <a:pt x="2396393" y="1977643"/>
                  </a:lnTo>
                  <a:lnTo>
                    <a:pt x="2387615" y="2024250"/>
                  </a:lnTo>
                  <a:lnTo>
                    <a:pt x="2373427" y="2068702"/>
                  </a:lnTo>
                  <a:lnTo>
                    <a:pt x="2354190" y="2110636"/>
                  </a:lnTo>
                  <a:lnTo>
                    <a:pt x="2330267" y="2149691"/>
                  </a:lnTo>
                  <a:lnTo>
                    <a:pt x="2302018" y="2185505"/>
                  </a:lnTo>
                  <a:lnTo>
                    <a:pt x="2269805" y="2217718"/>
                  </a:lnTo>
                  <a:lnTo>
                    <a:pt x="2233990" y="2245967"/>
                  </a:lnTo>
                  <a:lnTo>
                    <a:pt x="2194935" y="2269890"/>
                  </a:lnTo>
                  <a:lnTo>
                    <a:pt x="2153001" y="2289127"/>
                  </a:lnTo>
                  <a:lnTo>
                    <a:pt x="2108550" y="2303315"/>
                  </a:lnTo>
                  <a:lnTo>
                    <a:pt x="2061943" y="2312093"/>
                  </a:lnTo>
                  <a:lnTo>
                    <a:pt x="2013541" y="2315099"/>
                  </a:lnTo>
                  <a:lnTo>
                    <a:pt x="385857" y="2315099"/>
                  </a:lnTo>
                  <a:lnTo>
                    <a:pt x="337456" y="2312093"/>
                  </a:lnTo>
                  <a:lnTo>
                    <a:pt x="290849" y="2303315"/>
                  </a:lnTo>
                  <a:lnTo>
                    <a:pt x="246398" y="2289127"/>
                  </a:lnTo>
                  <a:lnTo>
                    <a:pt x="204464" y="2269890"/>
                  </a:lnTo>
                  <a:lnTo>
                    <a:pt x="165408" y="2245967"/>
                  </a:lnTo>
                  <a:lnTo>
                    <a:pt x="129594" y="2217718"/>
                  </a:lnTo>
                  <a:lnTo>
                    <a:pt x="97381" y="2185505"/>
                  </a:lnTo>
                  <a:lnTo>
                    <a:pt x="69132" y="2149691"/>
                  </a:lnTo>
                  <a:lnTo>
                    <a:pt x="45209" y="2110636"/>
                  </a:lnTo>
                  <a:lnTo>
                    <a:pt x="25972" y="2068702"/>
                  </a:lnTo>
                  <a:lnTo>
                    <a:pt x="11784" y="2024250"/>
                  </a:lnTo>
                  <a:lnTo>
                    <a:pt x="3006" y="1977643"/>
                  </a:lnTo>
                  <a:lnTo>
                    <a:pt x="0" y="1929242"/>
                  </a:lnTo>
                  <a:lnTo>
                    <a:pt x="0" y="385857"/>
                  </a:lnTo>
                  <a:close/>
                </a:path>
              </a:pathLst>
            </a:custGeom>
            <a:ln w="28574">
              <a:solidFill>
                <a:srgbClr val="461400"/>
              </a:solidFill>
            </a:ln>
          </p:spPr>
          <p:txBody>
            <a:bodyPr wrap="square" lIns="0" tIns="0" rIns="0" bIns="0" rtlCol="0"/>
            <a:lstStyle/>
            <a:p>
              <a:endParaRPr/>
            </a:p>
          </p:txBody>
        </p:sp>
        <p:sp>
          <p:nvSpPr>
            <p:cNvPr id="26" name="object 26"/>
            <p:cNvSpPr/>
            <p:nvPr/>
          </p:nvSpPr>
          <p:spPr>
            <a:xfrm>
              <a:off x="6215236" y="3659170"/>
              <a:ext cx="2399665" cy="495934"/>
            </a:xfrm>
            <a:custGeom>
              <a:avLst/>
              <a:gdLst/>
              <a:ahLst/>
              <a:cxnLst/>
              <a:rect l="l" t="t" r="r" b="b"/>
              <a:pathLst>
                <a:path w="2399665" h="495935">
                  <a:moveTo>
                    <a:pt x="2316448" y="495899"/>
                  </a:moveTo>
                  <a:lnTo>
                    <a:pt x="82651" y="495899"/>
                  </a:lnTo>
                  <a:lnTo>
                    <a:pt x="50479" y="489404"/>
                  </a:lnTo>
                  <a:lnTo>
                    <a:pt x="24207" y="471691"/>
                  </a:lnTo>
                  <a:lnTo>
                    <a:pt x="6495" y="445420"/>
                  </a:lnTo>
                  <a:lnTo>
                    <a:pt x="0" y="413248"/>
                  </a:lnTo>
                  <a:lnTo>
                    <a:pt x="0" y="82651"/>
                  </a:lnTo>
                  <a:lnTo>
                    <a:pt x="6495" y="50479"/>
                  </a:lnTo>
                  <a:lnTo>
                    <a:pt x="24208" y="24208"/>
                  </a:lnTo>
                  <a:lnTo>
                    <a:pt x="50479" y="6495"/>
                  </a:lnTo>
                  <a:lnTo>
                    <a:pt x="82651" y="0"/>
                  </a:lnTo>
                  <a:lnTo>
                    <a:pt x="2316448" y="0"/>
                  </a:lnTo>
                  <a:lnTo>
                    <a:pt x="2348620" y="6495"/>
                  </a:lnTo>
                  <a:lnTo>
                    <a:pt x="2374891" y="24208"/>
                  </a:lnTo>
                  <a:lnTo>
                    <a:pt x="2392604" y="50479"/>
                  </a:lnTo>
                  <a:lnTo>
                    <a:pt x="2399099" y="82651"/>
                  </a:lnTo>
                  <a:lnTo>
                    <a:pt x="2399099" y="413248"/>
                  </a:lnTo>
                  <a:lnTo>
                    <a:pt x="2385213" y="459103"/>
                  </a:lnTo>
                  <a:lnTo>
                    <a:pt x="2348077" y="489608"/>
                  </a:lnTo>
                  <a:lnTo>
                    <a:pt x="2316448" y="495899"/>
                  </a:lnTo>
                  <a:close/>
                </a:path>
              </a:pathLst>
            </a:custGeom>
            <a:solidFill>
              <a:srgbClr val="461400"/>
            </a:solidFill>
          </p:spPr>
          <p:txBody>
            <a:bodyPr wrap="square" lIns="0" tIns="0" rIns="0" bIns="0" rtlCol="0"/>
            <a:lstStyle/>
            <a:p>
              <a:endParaRPr/>
            </a:p>
          </p:txBody>
        </p:sp>
        <p:pic>
          <p:nvPicPr>
            <p:cNvPr id="27" name="object 27"/>
            <p:cNvPicPr/>
            <p:nvPr/>
          </p:nvPicPr>
          <p:blipFill>
            <a:blip r:embed="rId5" cstate="print"/>
            <a:stretch>
              <a:fillRect/>
            </a:stretch>
          </p:blipFill>
          <p:spPr>
            <a:xfrm>
              <a:off x="6306325" y="4536018"/>
              <a:ext cx="2245150" cy="1428429"/>
            </a:xfrm>
            <a:prstGeom prst="rect">
              <a:avLst/>
            </a:prstGeom>
          </p:spPr>
        </p:pic>
      </p:grpSp>
      <p:sp>
        <p:nvSpPr>
          <p:cNvPr id="28" name="object 28"/>
          <p:cNvSpPr txBox="1"/>
          <p:nvPr/>
        </p:nvSpPr>
        <p:spPr>
          <a:xfrm>
            <a:off x="421148" y="3942949"/>
            <a:ext cx="469265" cy="1900555"/>
          </a:xfrm>
          <a:prstGeom prst="rect">
            <a:avLst/>
          </a:prstGeom>
        </p:spPr>
        <p:txBody>
          <a:bodyPr vert="vert270" wrap="square" lIns="0" tIns="15875" rIns="0" bIns="0" rtlCol="0">
            <a:normAutofit/>
          </a:bodyPr>
          <a:lstStyle/>
          <a:p>
            <a:pPr marL="448945" marR="5080" indent="-436880">
              <a:lnSpc>
                <a:spcPct val="100000"/>
              </a:lnSpc>
              <a:spcBef>
                <a:spcPts val="125"/>
              </a:spcBef>
            </a:pPr>
            <a:r>
              <a:rPr sz="1400" b="1">
                <a:solidFill>
                  <a:srgbClr val="FFFFFF"/>
                </a:solidFill>
                <a:latin typeface="Calibri"/>
                <a:cs typeface="Calibri"/>
              </a:rPr>
              <a:t>Quick</a:t>
            </a:r>
            <a:r>
              <a:rPr sz="1400" b="1" spc="50">
                <a:solidFill>
                  <a:srgbClr val="FFFFFF"/>
                </a:solidFill>
                <a:latin typeface="Calibri"/>
                <a:cs typeface="Calibri"/>
              </a:rPr>
              <a:t> </a:t>
            </a:r>
            <a:r>
              <a:rPr sz="1400" b="1">
                <a:solidFill>
                  <a:srgbClr val="FFFFFF"/>
                </a:solidFill>
                <a:latin typeface="Calibri"/>
                <a:cs typeface="Calibri"/>
              </a:rPr>
              <a:t>Service</a:t>
            </a:r>
            <a:r>
              <a:rPr sz="1400" b="1" spc="95">
                <a:solidFill>
                  <a:srgbClr val="FFFFFF"/>
                </a:solidFill>
                <a:latin typeface="Calibri"/>
                <a:cs typeface="Calibri"/>
              </a:rPr>
              <a:t> </a:t>
            </a:r>
            <a:r>
              <a:rPr sz="1400" b="1" spc="-10">
                <a:solidFill>
                  <a:srgbClr val="FFFFFF"/>
                </a:solidFill>
                <a:latin typeface="Calibri"/>
                <a:cs typeface="Calibri"/>
              </a:rPr>
              <a:t>Restaurant </a:t>
            </a:r>
            <a:r>
              <a:rPr sz="1400" b="1">
                <a:solidFill>
                  <a:srgbClr val="FFFFFF"/>
                </a:solidFill>
                <a:latin typeface="Calibri"/>
                <a:cs typeface="Calibri"/>
              </a:rPr>
              <a:t>(QSR)</a:t>
            </a:r>
            <a:r>
              <a:rPr sz="1400" b="1" spc="140">
                <a:solidFill>
                  <a:srgbClr val="FFFFFF"/>
                </a:solidFill>
                <a:latin typeface="Calibri"/>
                <a:cs typeface="Calibri"/>
              </a:rPr>
              <a:t> </a:t>
            </a:r>
            <a:r>
              <a:rPr sz="1400" b="1" spc="-10">
                <a:solidFill>
                  <a:srgbClr val="FFFFFF"/>
                </a:solidFill>
                <a:latin typeface="Calibri"/>
                <a:cs typeface="Calibri"/>
              </a:rPr>
              <a:t>Sector</a:t>
            </a:r>
            <a:endParaRPr sz="1400">
              <a:latin typeface="Calibri"/>
              <a:cs typeface="Calibri"/>
            </a:endParaRPr>
          </a:p>
        </p:txBody>
      </p:sp>
      <p:sp>
        <p:nvSpPr>
          <p:cNvPr id="42" name="object 42"/>
          <p:cNvSpPr txBox="1"/>
          <p:nvPr/>
        </p:nvSpPr>
        <p:spPr>
          <a:xfrm>
            <a:off x="600475" y="6452709"/>
            <a:ext cx="1766570" cy="189865"/>
          </a:xfrm>
          <a:prstGeom prst="rect">
            <a:avLst/>
          </a:prstGeom>
        </p:spPr>
        <p:txBody>
          <a:bodyPr vert="horz" wrap="square" lIns="0" tIns="14604" rIns="0" bIns="0" rtlCol="0">
            <a:spAutoFit/>
          </a:bodyPr>
          <a:lstStyle/>
          <a:p>
            <a:pPr marL="12700">
              <a:lnSpc>
                <a:spcPct val="100000"/>
              </a:lnSpc>
              <a:spcBef>
                <a:spcPts val="114"/>
              </a:spcBef>
            </a:pPr>
            <a:endParaRPr sz="1000">
              <a:latin typeface="Calibri"/>
              <a:cs typeface="Calibri"/>
            </a:endParaRPr>
          </a:p>
        </p:txBody>
      </p:sp>
      <p:sp>
        <p:nvSpPr>
          <p:cNvPr id="43" name="object 43"/>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11</a:t>
            </a:fld>
            <a:endParaRPr spc="-25"/>
          </a:p>
        </p:txBody>
      </p:sp>
      <p:sp>
        <p:nvSpPr>
          <p:cNvPr id="29" name="object 29"/>
          <p:cNvSpPr txBox="1"/>
          <p:nvPr/>
        </p:nvSpPr>
        <p:spPr>
          <a:xfrm>
            <a:off x="1353227" y="3658973"/>
            <a:ext cx="1990725" cy="1085850"/>
          </a:xfrm>
          <a:prstGeom prst="rect">
            <a:avLst/>
          </a:prstGeom>
        </p:spPr>
        <p:txBody>
          <a:bodyPr vert="horz" wrap="square" lIns="0" tIns="12700" rIns="0" bIns="0" rtlCol="0">
            <a:normAutofit/>
          </a:bodyPr>
          <a:lstStyle/>
          <a:p>
            <a:pPr marL="218440" marR="174625" algn="ctr">
              <a:lnSpc>
                <a:spcPct val="100000"/>
              </a:lnSpc>
              <a:spcBef>
                <a:spcPts val="100"/>
              </a:spcBef>
            </a:pPr>
            <a:r>
              <a:rPr sz="1400" b="1">
                <a:solidFill>
                  <a:srgbClr val="FFFFFF"/>
                </a:solidFill>
                <a:latin typeface="Calibri"/>
                <a:cs typeface="Calibri"/>
              </a:rPr>
              <a:t>Consistent</a:t>
            </a:r>
            <a:r>
              <a:rPr sz="1400" b="1" spc="90">
                <a:solidFill>
                  <a:srgbClr val="FFFFFF"/>
                </a:solidFill>
                <a:latin typeface="Calibri"/>
                <a:cs typeface="Calibri"/>
              </a:rPr>
              <a:t> </a:t>
            </a:r>
            <a:r>
              <a:rPr sz="1400" b="1" spc="-10">
                <a:solidFill>
                  <a:srgbClr val="FFFFFF"/>
                </a:solidFill>
                <a:latin typeface="Calibri"/>
                <a:cs typeface="Calibri"/>
              </a:rPr>
              <a:t>Consumer Spending</a:t>
            </a:r>
            <a:endParaRPr sz="1400">
              <a:latin typeface="Calibri"/>
              <a:cs typeface="Calibri"/>
            </a:endParaRPr>
          </a:p>
          <a:p>
            <a:pPr marL="12065" marR="5080" indent="-635" algn="ctr">
              <a:lnSpc>
                <a:spcPct val="100000"/>
              </a:lnSpc>
              <a:spcBef>
                <a:spcPts val="665"/>
              </a:spcBef>
            </a:pPr>
            <a:r>
              <a:rPr sz="1200" i="1">
                <a:solidFill>
                  <a:srgbClr val="461400"/>
                </a:solidFill>
                <a:latin typeface="Calibri"/>
                <a:cs typeface="Calibri"/>
              </a:rPr>
              <a:t>Consumer</a:t>
            </a:r>
            <a:r>
              <a:rPr sz="1200" i="1" spc="35">
                <a:solidFill>
                  <a:srgbClr val="461400"/>
                </a:solidFill>
                <a:latin typeface="Calibri"/>
                <a:cs typeface="Calibri"/>
              </a:rPr>
              <a:t> </a:t>
            </a:r>
            <a:r>
              <a:rPr sz="1200" i="1">
                <a:solidFill>
                  <a:srgbClr val="461400"/>
                </a:solidFill>
                <a:latin typeface="Calibri"/>
                <a:cs typeface="Calibri"/>
              </a:rPr>
              <a:t>Spending</a:t>
            </a:r>
            <a:r>
              <a:rPr sz="1200" i="1" spc="40">
                <a:solidFill>
                  <a:srgbClr val="461400"/>
                </a:solidFill>
                <a:latin typeface="Calibri"/>
                <a:cs typeface="Calibri"/>
              </a:rPr>
              <a:t> </a:t>
            </a:r>
            <a:r>
              <a:rPr sz="1200" i="1">
                <a:solidFill>
                  <a:srgbClr val="461400"/>
                </a:solidFill>
                <a:latin typeface="Calibri"/>
                <a:cs typeface="Calibri"/>
              </a:rPr>
              <a:t>has</a:t>
            </a:r>
            <a:r>
              <a:rPr sz="1200" i="1" spc="35">
                <a:solidFill>
                  <a:srgbClr val="461400"/>
                </a:solidFill>
                <a:latin typeface="Calibri"/>
                <a:cs typeface="Calibri"/>
              </a:rPr>
              <a:t> </a:t>
            </a:r>
            <a:r>
              <a:rPr sz="1200" i="1" spc="-50">
                <a:solidFill>
                  <a:srgbClr val="461400"/>
                </a:solidFill>
                <a:latin typeface="Calibri"/>
                <a:cs typeface="Calibri"/>
              </a:rPr>
              <a:t>a </a:t>
            </a:r>
            <a:r>
              <a:rPr sz="1200" i="1">
                <a:solidFill>
                  <a:srgbClr val="461400"/>
                </a:solidFill>
                <a:latin typeface="Calibri"/>
                <a:cs typeface="Calibri"/>
              </a:rPr>
              <a:t>persistent</a:t>
            </a:r>
            <a:r>
              <a:rPr sz="1200" i="1" spc="5">
                <a:solidFill>
                  <a:srgbClr val="461400"/>
                </a:solidFill>
                <a:latin typeface="Calibri"/>
                <a:cs typeface="Calibri"/>
              </a:rPr>
              <a:t> </a:t>
            </a:r>
            <a:r>
              <a:rPr sz="1200" i="1" spc="-10">
                <a:solidFill>
                  <a:srgbClr val="461400"/>
                </a:solidFill>
                <a:latin typeface="Calibri"/>
                <a:cs typeface="Calibri"/>
              </a:rPr>
              <a:t>upward</a:t>
            </a:r>
            <a:r>
              <a:rPr sz="1200" i="1" spc="5">
                <a:solidFill>
                  <a:srgbClr val="461400"/>
                </a:solidFill>
                <a:latin typeface="Calibri"/>
                <a:cs typeface="Calibri"/>
              </a:rPr>
              <a:t> </a:t>
            </a:r>
            <a:r>
              <a:rPr sz="1200" i="1" spc="-20">
                <a:solidFill>
                  <a:srgbClr val="461400"/>
                </a:solidFill>
                <a:latin typeface="Calibri"/>
                <a:cs typeface="Calibri"/>
              </a:rPr>
              <a:t>trajectory </a:t>
            </a:r>
            <a:r>
              <a:rPr sz="1200" i="1" spc="-25">
                <a:solidFill>
                  <a:srgbClr val="461400"/>
                </a:solidFill>
                <a:latin typeface="Calibri"/>
                <a:cs typeface="Calibri"/>
              </a:rPr>
              <a:t>pre </a:t>
            </a:r>
            <a:r>
              <a:rPr sz="1200" i="1">
                <a:solidFill>
                  <a:srgbClr val="461400"/>
                </a:solidFill>
                <a:latin typeface="Calibri"/>
                <a:cs typeface="Calibri"/>
              </a:rPr>
              <a:t>and</a:t>
            </a:r>
            <a:r>
              <a:rPr sz="1200" i="1" spc="10">
                <a:solidFill>
                  <a:srgbClr val="461400"/>
                </a:solidFill>
                <a:latin typeface="Calibri"/>
                <a:cs typeface="Calibri"/>
              </a:rPr>
              <a:t> </a:t>
            </a:r>
            <a:r>
              <a:rPr sz="1200" i="1">
                <a:solidFill>
                  <a:srgbClr val="461400"/>
                </a:solidFill>
                <a:latin typeface="Calibri"/>
                <a:cs typeface="Calibri"/>
              </a:rPr>
              <a:t>post</a:t>
            </a:r>
            <a:r>
              <a:rPr sz="1200" i="1" spc="15">
                <a:solidFill>
                  <a:srgbClr val="461400"/>
                </a:solidFill>
                <a:latin typeface="Calibri"/>
                <a:cs typeface="Calibri"/>
              </a:rPr>
              <a:t> </a:t>
            </a:r>
            <a:r>
              <a:rPr sz="1200" i="1" spc="-10">
                <a:solidFill>
                  <a:srgbClr val="461400"/>
                </a:solidFill>
                <a:latin typeface="Calibri"/>
                <a:cs typeface="Calibri"/>
              </a:rPr>
              <a:t>COVID</a:t>
            </a:r>
            <a:endParaRPr sz="1200">
              <a:latin typeface="Calibri"/>
              <a:cs typeface="Calibri"/>
            </a:endParaRPr>
          </a:p>
        </p:txBody>
      </p:sp>
      <p:sp>
        <p:nvSpPr>
          <p:cNvPr id="30" name="object 30"/>
          <p:cNvSpPr txBox="1"/>
          <p:nvPr/>
        </p:nvSpPr>
        <p:spPr>
          <a:xfrm>
            <a:off x="1445572" y="1243073"/>
            <a:ext cx="1840230" cy="452120"/>
          </a:xfrm>
          <a:prstGeom prst="rect">
            <a:avLst/>
          </a:prstGeom>
        </p:spPr>
        <p:txBody>
          <a:bodyPr vert="horz" wrap="square" lIns="0" tIns="12700" rIns="0" bIns="0" rtlCol="0">
            <a:normAutofit/>
          </a:bodyPr>
          <a:lstStyle/>
          <a:p>
            <a:pPr marL="677545" marR="5080" indent="-665480">
              <a:lnSpc>
                <a:spcPct val="100000"/>
              </a:lnSpc>
              <a:spcBef>
                <a:spcPts val="100"/>
              </a:spcBef>
            </a:pPr>
            <a:r>
              <a:rPr sz="1400" b="1">
                <a:solidFill>
                  <a:srgbClr val="FFFFFF"/>
                </a:solidFill>
                <a:latin typeface="Calibri"/>
                <a:cs typeface="Calibri"/>
              </a:rPr>
              <a:t>Commitment</a:t>
            </a:r>
            <a:r>
              <a:rPr sz="1400" b="1" spc="25">
                <a:solidFill>
                  <a:srgbClr val="FFFFFF"/>
                </a:solidFill>
                <a:latin typeface="Calibri"/>
                <a:cs typeface="Calibri"/>
              </a:rPr>
              <a:t> </a:t>
            </a:r>
            <a:r>
              <a:rPr sz="1400" b="1">
                <a:solidFill>
                  <a:srgbClr val="FFFFFF"/>
                </a:solidFill>
                <a:latin typeface="Calibri"/>
                <a:cs typeface="Calibri"/>
              </a:rPr>
              <a:t>to</a:t>
            </a:r>
            <a:r>
              <a:rPr sz="1400" b="1" spc="25">
                <a:solidFill>
                  <a:srgbClr val="FFFFFF"/>
                </a:solidFill>
                <a:latin typeface="Calibri"/>
                <a:cs typeface="Calibri"/>
              </a:rPr>
              <a:t> </a:t>
            </a:r>
            <a:r>
              <a:rPr sz="1400" b="1" spc="-10">
                <a:solidFill>
                  <a:srgbClr val="FFFFFF"/>
                </a:solidFill>
                <a:latin typeface="Calibri"/>
                <a:cs typeface="Calibri"/>
              </a:rPr>
              <a:t>Healthy Eating</a:t>
            </a:r>
            <a:endParaRPr sz="1400">
              <a:latin typeface="Calibri"/>
              <a:cs typeface="Calibri"/>
            </a:endParaRPr>
          </a:p>
        </p:txBody>
      </p:sp>
      <p:sp>
        <p:nvSpPr>
          <p:cNvPr id="31" name="object 31"/>
          <p:cNvSpPr txBox="1"/>
          <p:nvPr/>
        </p:nvSpPr>
        <p:spPr>
          <a:xfrm>
            <a:off x="3944373" y="1243073"/>
            <a:ext cx="1892935" cy="452120"/>
          </a:xfrm>
          <a:prstGeom prst="rect">
            <a:avLst/>
          </a:prstGeom>
        </p:spPr>
        <p:txBody>
          <a:bodyPr vert="horz" wrap="square" lIns="0" tIns="12700" rIns="0" bIns="0" rtlCol="0">
            <a:normAutofit/>
          </a:bodyPr>
          <a:lstStyle/>
          <a:p>
            <a:pPr marL="612140" marR="5080" indent="-600075">
              <a:lnSpc>
                <a:spcPct val="100000"/>
              </a:lnSpc>
              <a:spcBef>
                <a:spcPts val="100"/>
              </a:spcBef>
            </a:pPr>
            <a:r>
              <a:rPr sz="1400" b="1">
                <a:solidFill>
                  <a:srgbClr val="FFFFFF"/>
                </a:solidFill>
                <a:latin typeface="Calibri"/>
                <a:cs typeface="Calibri"/>
              </a:rPr>
              <a:t>View</a:t>
            </a:r>
            <a:r>
              <a:rPr sz="1400" b="1" spc="65">
                <a:solidFill>
                  <a:srgbClr val="FFFFFF"/>
                </a:solidFill>
                <a:latin typeface="Calibri"/>
                <a:cs typeface="Calibri"/>
              </a:rPr>
              <a:t> </a:t>
            </a:r>
            <a:r>
              <a:rPr sz="1400" b="1">
                <a:solidFill>
                  <a:srgbClr val="FFFFFF"/>
                </a:solidFill>
                <a:latin typeface="Calibri"/>
                <a:cs typeface="Calibri"/>
              </a:rPr>
              <a:t>Healthy</a:t>
            </a:r>
            <a:r>
              <a:rPr sz="1400" b="1" spc="45">
                <a:solidFill>
                  <a:srgbClr val="FFFFFF"/>
                </a:solidFill>
                <a:latin typeface="Calibri"/>
                <a:cs typeface="Calibri"/>
              </a:rPr>
              <a:t> </a:t>
            </a:r>
            <a:r>
              <a:rPr sz="1400" b="1">
                <a:solidFill>
                  <a:srgbClr val="FFFFFF"/>
                </a:solidFill>
                <a:latin typeface="Calibri"/>
                <a:cs typeface="Calibri"/>
              </a:rPr>
              <a:t>Eating</a:t>
            </a:r>
            <a:r>
              <a:rPr sz="1400" b="1" spc="100">
                <a:solidFill>
                  <a:srgbClr val="FFFFFF"/>
                </a:solidFill>
                <a:latin typeface="Calibri"/>
                <a:cs typeface="Calibri"/>
              </a:rPr>
              <a:t> </a:t>
            </a:r>
            <a:r>
              <a:rPr sz="1400" b="1">
                <a:solidFill>
                  <a:srgbClr val="FFFFFF"/>
                </a:solidFill>
                <a:latin typeface="Calibri"/>
                <a:cs typeface="Calibri"/>
              </a:rPr>
              <a:t>as</a:t>
            </a:r>
            <a:r>
              <a:rPr sz="1400" b="1" spc="105">
                <a:solidFill>
                  <a:srgbClr val="FFFFFF"/>
                </a:solidFill>
                <a:latin typeface="Calibri"/>
                <a:cs typeface="Calibri"/>
              </a:rPr>
              <a:t> </a:t>
            </a:r>
            <a:r>
              <a:rPr sz="1400" b="1" spc="-50">
                <a:solidFill>
                  <a:srgbClr val="FFFFFF"/>
                </a:solidFill>
                <a:latin typeface="Calibri"/>
                <a:cs typeface="Calibri"/>
              </a:rPr>
              <a:t>a </a:t>
            </a:r>
            <a:r>
              <a:rPr sz="1400" b="1" spc="-10">
                <a:solidFill>
                  <a:srgbClr val="FFFFFF"/>
                </a:solidFill>
                <a:latin typeface="Calibri"/>
                <a:cs typeface="Calibri"/>
              </a:rPr>
              <a:t>Privilege</a:t>
            </a:r>
            <a:endParaRPr sz="1400">
              <a:latin typeface="Calibri"/>
              <a:cs typeface="Calibri"/>
            </a:endParaRPr>
          </a:p>
        </p:txBody>
      </p:sp>
      <p:sp>
        <p:nvSpPr>
          <p:cNvPr id="32" name="object 32"/>
          <p:cNvSpPr txBox="1"/>
          <p:nvPr/>
        </p:nvSpPr>
        <p:spPr>
          <a:xfrm>
            <a:off x="6406206" y="1265068"/>
            <a:ext cx="1993264" cy="452120"/>
          </a:xfrm>
          <a:prstGeom prst="rect">
            <a:avLst/>
          </a:prstGeom>
        </p:spPr>
        <p:txBody>
          <a:bodyPr vert="horz" wrap="square" lIns="0" tIns="12700" rIns="0" bIns="0" rtlCol="0">
            <a:normAutofit/>
          </a:bodyPr>
          <a:lstStyle/>
          <a:p>
            <a:pPr marL="377825" marR="5080" indent="-365760">
              <a:lnSpc>
                <a:spcPct val="100000"/>
              </a:lnSpc>
              <a:spcBef>
                <a:spcPts val="100"/>
              </a:spcBef>
            </a:pPr>
            <a:r>
              <a:rPr sz="1400" b="1">
                <a:solidFill>
                  <a:srgbClr val="FFFFFF"/>
                </a:solidFill>
                <a:latin typeface="Calibri"/>
                <a:cs typeface="Calibri"/>
              </a:rPr>
              <a:t>Inclination</a:t>
            </a:r>
            <a:r>
              <a:rPr sz="1400" b="1" spc="125">
                <a:solidFill>
                  <a:srgbClr val="FFFFFF"/>
                </a:solidFill>
                <a:latin typeface="Calibri"/>
                <a:cs typeface="Calibri"/>
              </a:rPr>
              <a:t> </a:t>
            </a:r>
            <a:r>
              <a:rPr sz="1400" b="1">
                <a:solidFill>
                  <a:srgbClr val="FFFFFF"/>
                </a:solidFill>
                <a:latin typeface="Calibri"/>
                <a:cs typeface="Calibri"/>
              </a:rPr>
              <a:t>to</a:t>
            </a:r>
            <a:r>
              <a:rPr sz="1400" b="1" spc="130">
                <a:solidFill>
                  <a:srgbClr val="FFFFFF"/>
                </a:solidFill>
                <a:latin typeface="Calibri"/>
                <a:cs typeface="Calibri"/>
              </a:rPr>
              <a:t> </a:t>
            </a:r>
            <a:r>
              <a:rPr sz="1400" b="1">
                <a:solidFill>
                  <a:srgbClr val="FFFFFF"/>
                </a:solidFill>
                <a:latin typeface="Calibri"/>
                <a:cs typeface="Calibri"/>
              </a:rPr>
              <a:t>Spend</a:t>
            </a:r>
            <a:r>
              <a:rPr sz="1400" b="1" spc="130">
                <a:solidFill>
                  <a:srgbClr val="FFFFFF"/>
                </a:solidFill>
                <a:latin typeface="Calibri"/>
                <a:cs typeface="Calibri"/>
              </a:rPr>
              <a:t> </a:t>
            </a:r>
            <a:r>
              <a:rPr sz="1400" b="1" spc="-25">
                <a:solidFill>
                  <a:srgbClr val="FFFFFF"/>
                </a:solidFill>
                <a:latin typeface="Calibri"/>
                <a:cs typeface="Calibri"/>
              </a:rPr>
              <a:t>More </a:t>
            </a:r>
            <a:r>
              <a:rPr sz="1400" b="1">
                <a:solidFill>
                  <a:srgbClr val="FFFFFF"/>
                </a:solidFill>
                <a:latin typeface="Calibri"/>
                <a:cs typeface="Calibri"/>
              </a:rPr>
              <a:t>Through</a:t>
            </a:r>
            <a:r>
              <a:rPr sz="1400" b="1" spc="225">
                <a:solidFill>
                  <a:srgbClr val="FFFFFF"/>
                </a:solidFill>
                <a:latin typeface="Calibri"/>
                <a:cs typeface="Calibri"/>
              </a:rPr>
              <a:t> </a:t>
            </a:r>
            <a:r>
              <a:rPr sz="1400" b="1" spc="-10">
                <a:solidFill>
                  <a:srgbClr val="FFFFFF"/>
                </a:solidFill>
                <a:latin typeface="Calibri"/>
                <a:cs typeface="Calibri"/>
              </a:rPr>
              <a:t>Loyalty</a:t>
            </a:r>
            <a:endParaRPr sz="1400">
              <a:latin typeface="Calibri"/>
              <a:cs typeface="Calibri"/>
            </a:endParaRPr>
          </a:p>
        </p:txBody>
      </p:sp>
      <p:sp>
        <p:nvSpPr>
          <p:cNvPr id="33" name="object 33"/>
          <p:cNvSpPr txBox="1"/>
          <p:nvPr/>
        </p:nvSpPr>
        <p:spPr>
          <a:xfrm>
            <a:off x="568673" y="1510936"/>
            <a:ext cx="255904" cy="1706245"/>
          </a:xfrm>
          <a:prstGeom prst="rect">
            <a:avLst/>
          </a:prstGeom>
        </p:spPr>
        <p:txBody>
          <a:bodyPr vert="vert270" wrap="square" lIns="0" tIns="15875" rIns="0" bIns="0" rtlCol="0">
            <a:normAutofit/>
          </a:bodyPr>
          <a:lstStyle/>
          <a:p>
            <a:pPr marL="12700">
              <a:lnSpc>
                <a:spcPct val="100000"/>
              </a:lnSpc>
              <a:spcBef>
                <a:spcPts val="125"/>
              </a:spcBef>
            </a:pPr>
            <a:r>
              <a:rPr sz="1400" b="1">
                <a:solidFill>
                  <a:srgbClr val="FFFFFF"/>
                </a:solidFill>
                <a:latin typeface="Calibri"/>
                <a:cs typeface="Calibri"/>
              </a:rPr>
              <a:t>State</a:t>
            </a:r>
            <a:r>
              <a:rPr sz="1400" b="1" spc="60">
                <a:solidFill>
                  <a:srgbClr val="FFFFFF"/>
                </a:solidFill>
                <a:latin typeface="Calibri"/>
                <a:cs typeface="Calibri"/>
              </a:rPr>
              <a:t> </a:t>
            </a:r>
            <a:r>
              <a:rPr sz="1400" b="1">
                <a:solidFill>
                  <a:srgbClr val="FFFFFF"/>
                </a:solidFill>
                <a:latin typeface="Calibri"/>
                <a:cs typeface="Calibri"/>
              </a:rPr>
              <a:t>of</a:t>
            </a:r>
            <a:r>
              <a:rPr sz="1400" b="1" spc="60">
                <a:solidFill>
                  <a:srgbClr val="FFFFFF"/>
                </a:solidFill>
                <a:latin typeface="Calibri"/>
                <a:cs typeface="Calibri"/>
              </a:rPr>
              <a:t> </a:t>
            </a:r>
            <a:r>
              <a:rPr sz="1400" b="1">
                <a:solidFill>
                  <a:srgbClr val="FFFFFF"/>
                </a:solidFill>
                <a:latin typeface="Calibri"/>
                <a:cs typeface="Calibri"/>
              </a:rPr>
              <a:t>the</a:t>
            </a:r>
            <a:r>
              <a:rPr sz="1400" b="1" spc="40">
                <a:solidFill>
                  <a:srgbClr val="FFFFFF"/>
                </a:solidFill>
                <a:latin typeface="Calibri"/>
                <a:cs typeface="Calibri"/>
              </a:rPr>
              <a:t> </a:t>
            </a:r>
            <a:r>
              <a:rPr sz="1400" b="1" spc="-10">
                <a:solidFill>
                  <a:srgbClr val="FFFFFF"/>
                </a:solidFill>
                <a:latin typeface="Calibri"/>
                <a:cs typeface="Calibri"/>
              </a:rPr>
              <a:t>Consumer</a:t>
            </a:r>
            <a:endParaRPr sz="1400">
              <a:latin typeface="Calibri"/>
              <a:cs typeface="Calibri"/>
            </a:endParaRPr>
          </a:p>
        </p:txBody>
      </p:sp>
      <p:sp>
        <p:nvSpPr>
          <p:cNvPr id="34" name="object 34"/>
          <p:cNvSpPr txBox="1"/>
          <p:nvPr/>
        </p:nvSpPr>
        <p:spPr>
          <a:xfrm rot="20400000">
            <a:off x="4386805" y="4780178"/>
            <a:ext cx="802636" cy="152400"/>
          </a:xfrm>
          <a:prstGeom prst="rect">
            <a:avLst/>
          </a:prstGeom>
        </p:spPr>
        <p:txBody>
          <a:bodyPr vert="horz" wrap="square" lIns="0" tIns="0" rIns="0" bIns="0" rtlCol="0">
            <a:normAutofit/>
          </a:bodyPr>
          <a:lstStyle/>
          <a:p>
            <a:pPr>
              <a:lnSpc>
                <a:spcPts val="1200"/>
              </a:lnSpc>
            </a:pPr>
            <a:r>
              <a:rPr sz="1200">
                <a:solidFill>
                  <a:srgbClr val="461400"/>
                </a:solidFill>
                <a:latin typeface="Calibri"/>
                <a:cs typeface="Calibri"/>
              </a:rPr>
              <a:t>CAGR</a:t>
            </a:r>
            <a:r>
              <a:rPr sz="1200" spc="25">
                <a:solidFill>
                  <a:srgbClr val="461400"/>
                </a:solidFill>
                <a:latin typeface="Calibri"/>
                <a:cs typeface="Calibri"/>
              </a:rPr>
              <a:t> </a:t>
            </a:r>
            <a:r>
              <a:rPr sz="1200" spc="-10">
                <a:solidFill>
                  <a:srgbClr val="461400"/>
                </a:solidFill>
                <a:latin typeface="Calibri"/>
                <a:cs typeface="Calibri"/>
              </a:rPr>
              <a:t>+9.4%</a:t>
            </a:r>
            <a:endParaRPr sz="1200">
              <a:latin typeface="Calibri"/>
              <a:cs typeface="Calibri"/>
            </a:endParaRPr>
          </a:p>
        </p:txBody>
      </p:sp>
      <p:sp>
        <p:nvSpPr>
          <p:cNvPr id="35" name="object 35"/>
          <p:cNvSpPr txBox="1"/>
          <p:nvPr/>
        </p:nvSpPr>
        <p:spPr>
          <a:xfrm>
            <a:off x="3821193" y="3765653"/>
            <a:ext cx="2044064" cy="812165"/>
          </a:xfrm>
          <a:prstGeom prst="rect">
            <a:avLst/>
          </a:prstGeom>
        </p:spPr>
        <p:txBody>
          <a:bodyPr vert="horz" wrap="square" lIns="0" tIns="12700" rIns="0" bIns="0" rtlCol="0">
            <a:normAutofit/>
          </a:bodyPr>
          <a:lstStyle/>
          <a:p>
            <a:pPr marL="229870">
              <a:lnSpc>
                <a:spcPct val="100000"/>
              </a:lnSpc>
              <a:spcBef>
                <a:spcPts val="100"/>
              </a:spcBef>
            </a:pPr>
            <a:r>
              <a:rPr sz="1400" b="1">
                <a:solidFill>
                  <a:srgbClr val="FFFFFF"/>
                </a:solidFill>
                <a:latin typeface="Calibri"/>
                <a:cs typeface="Calibri"/>
              </a:rPr>
              <a:t>Stong</a:t>
            </a:r>
            <a:r>
              <a:rPr sz="1400" b="1" spc="125">
                <a:solidFill>
                  <a:srgbClr val="FFFFFF"/>
                </a:solidFill>
                <a:latin typeface="Calibri"/>
                <a:cs typeface="Calibri"/>
              </a:rPr>
              <a:t> </a:t>
            </a:r>
            <a:r>
              <a:rPr sz="1400" b="1">
                <a:solidFill>
                  <a:srgbClr val="FFFFFF"/>
                </a:solidFill>
                <a:latin typeface="Calibri"/>
                <a:cs typeface="Calibri"/>
              </a:rPr>
              <a:t>Outlook</a:t>
            </a:r>
            <a:r>
              <a:rPr sz="1400" b="1" spc="75">
                <a:solidFill>
                  <a:srgbClr val="FFFFFF"/>
                </a:solidFill>
                <a:latin typeface="Calibri"/>
                <a:cs typeface="Calibri"/>
              </a:rPr>
              <a:t> </a:t>
            </a:r>
            <a:r>
              <a:rPr sz="1400" b="1" spc="-10">
                <a:solidFill>
                  <a:srgbClr val="FFFFFF"/>
                </a:solidFill>
                <a:latin typeface="Calibri"/>
                <a:cs typeface="Calibri"/>
              </a:rPr>
              <a:t>Growth</a:t>
            </a:r>
            <a:endParaRPr sz="1400">
              <a:latin typeface="Calibri"/>
              <a:cs typeface="Calibri"/>
            </a:endParaRPr>
          </a:p>
          <a:p>
            <a:pPr marL="390525" marR="5080" indent="-378460">
              <a:lnSpc>
                <a:spcPct val="100000"/>
              </a:lnSpc>
              <a:spcBef>
                <a:spcPts val="1630"/>
              </a:spcBef>
            </a:pPr>
            <a:r>
              <a:rPr sz="1200" i="1">
                <a:solidFill>
                  <a:srgbClr val="461400"/>
                </a:solidFill>
                <a:latin typeface="Calibri"/>
                <a:cs typeface="Calibri"/>
              </a:rPr>
              <a:t>QSR</a:t>
            </a:r>
            <a:r>
              <a:rPr sz="1200" i="1" spc="30">
                <a:solidFill>
                  <a:srgbClr val="461400"/>
                </a:solidFill>
                <a:latin typeface="Calibri"/>
                <a:cs typeface="Calibri"/>
              </a:rPr>
              <a:t> </a:t>
            </a:r>
            <a:r>
              <a:rPr sz="1200" i="1">
                <a:solidFill>
                  <a:srgbClr val="461400"/>
                </a:solidFill>
                <a:latin typeface="Calibri"/>
                <a:cs typeface="Calibri"/>
              </a:rPr>
              <a:t>is</a:t>
            </a:r>
            <a:r>
              <a:rPr sz="1200" i="1" spc="35">
                <a:solidFill>
                  <a:srgbClr val="461400"/>
                </a:solidFill>
                <a:latin typeface="Calibri"/>
                <a:cs typeface="Calibri"/>
              </a:rPr>
              <a:t> </a:t>
            </a:r>
            <a:r>
              <a:rPr sz="1200" i="1">
                <a:solidFill>
                  <a:srgbClr val="461400"/>
                </a:solidFill>
                <a:latin typeface="Calibri"/>
                <a:cs typeface="Calibri"/>
              </a:rPr>
              <a:t>expected</a:t>
            </a:r>
            <a:r>
              <a:rPr sz="1200" i="1" spc="35">
                <a:solidFill>
                  <a:srgbClr val="461400"/>
                </a:solidFill>
                <a:latin typeface="Calibri"/>
                <a:cs typeface="Calibri"/>
              </a:rPr>
              <a:t> </a:t>
            </a:r>
            <a:r>
              <a:rPr sz="1200" i="1">
                <a:solidFill>
                  <a:srgbClr val="461400"/>
                </a:solidFill>
                <a:latin typeface="Calibri"/>
                <a:cs typeface="Calibri"/>
              </a:rPr>
              <a:t>to</a:t>
            </a:r>
            <a:r>
              <a:rPr sz="1200" i="1" spc="35">
                <a:solidFill>
                  <a:srgbClr val="461400"/>
                </a:solidFill>
                <a:latin typeface="Calibri"/>
                <a:cs typeface="Calibri"/>
              </a:rPr>
              <a:t> </a:t>
            </a:r>
            <a:r>
              <a:rPr sz="1200" i="1">
                <a:solidFill>
                  <a:srgbClr val="461400"/>
                </a:solidFill>
                <a:latin typeface="Calibri"/>
                <a:cs typeface="Calibri"/>
              </a:rPr>
              <a:t>see</a:t>
            </a:r>
            <a:r>
              <a:rPr sz="1200" i="1" spc="35">
                <a:solidFill>
                  <a:srgbClr val="461400"/>
                </a:solidFill>
                <a:latin typeface="Calibri"/>
                <a:cs typeface="Calibri"/>
              </a:rPr>
              <a:t> </a:t>
            </a:r>
            <a:r>
              <a:rPr sz="1200" i="1">
                <a:solidFill>
                  <a:srgbClr val="461400"/>
                </a:solidFill>
                <a:latin typeface="Calibri"/>
                <a:cs typeface="Calibri"/>
              </a:rPr>
              <a:t>a</a:t>
            </a:r>
            <a:r>
              <a:rPr sz="1200" i="1" spc="35">
                <a:solidFill>
                  <a:srgbClr val="461400"/>
                </a:solidFill>
                <a:latin typeface="Calibri"/>
                <a:cs typeface="Calibri"/>
              </a:rPr>
              <a:t> </a:t>
            </a:r>
            <a:r>
              <a:rPr sz="1200" i="1" spc="-10">
                <a:solidFill>
                  <a:srgbClr val="461400"/>
                </a:solidFill>
                <a:latin typeface="Calibri"/>
                <a:cs typeface="Calibri"/>
              </a:rPr>
              <a:t>healthy </a:t>
            </a:r>
            <a:r>
              <a:rPr sz="1200" i="1">
                <a:solidFill>
                  <a:srgbClr val="461400"/>
                </a:solidFill>
                <a:latin typeface="Calibri"/>
                <a:cs typeface="Calibri"/>
              </a:rPr>
              <a:t>10-year</a:t>
            </a:r>
            <a:r>
              <a:rPr sz="1200" i="1" spc="-25">
                <a:solidFill>
                  <a:srgbClr val="461400"/>
                </a:solidFill>
                <a:latin typeface="Calibri"/>
                <a:cs typeface="Calibri"/>
              </a:rPr>
              <a:t> </a:t>
            </a:r>
            <a:r>
              <a:rPr sz="1200" i="1" spc="-10">
                <a:solidFill>
                  <a:srgbClr val="461400"/>
                </a:solidFill>
                <a:latin typeface="Calibri"/>
                <a:cs typeface="Calibri"/>
              </a:rPr>
              <a:t>CAGR</a:t>
            </a:r>
            <a:r>
              <a:rPr sz="1200" i="1" spc="-25">
                <a:solidFill>
                  <a:srgbClr val="461400"/>
                </a:solidFill>
                <a:latin typeface="Calibri"/>
                <a:cs typeface="Calibri"/>
              </a:rPr>
              <a:t> </a:t>
            </a:r>
            <a:r>
              <a:rPr sz="1200" i="1" spc="-10">
                <a:solidFill>
                  <a:srgbClr val="461400"/>
                </a:solidFill>
                <a:latin typeface="Calibri"/>
                <a:cs typeface="Calibri"/>
              </a:rPr>
              <a:t>+9.4%</a:t>
            </a:r>
            <a:endParaRPr sz="1200">
              <a:latin typeface="Calibri"/>
              <a:cs typeface="Calibri"/>
            </a:endParaRPr>
          </a:p>
        </p:txBody>
      </p:sp>
      <p:sp>
        <p:nvSpPr>
          <p:cNvPr id="36" name="object 36"/>
          <p:cNvSpPr txBox="1"/>
          <p:nvPr/>
        </p:nvSpPr>
        <p:spPr>
          <a:xfrm>
            <a:off x="1435139" y="5983981"/>
            <a:ext cx="1863725" cy="147320"/>
          </a:xfrm>
          <a:prstGeom prst="rect">
            <a:avLst/>
          </a:prstGeom>
        </p:spPr>
        <p:txBody>
          <a:bodyPr vert="horz" wrap="square" lIns="0" tIns="12700" rIns="0" bIns="0" rtlCol="0">
            <a:normAutofit/>
          </a:bodyPr>
          <a:lstStyle/>
          <a:p>
            <a:pPr marL="12700">
              <a:lnSpc>
                <a:spcPct val="100000"/>
              </a:lnSpc>
              <a:spcBef>
                <a:spcPts val="100"/>
              </a:spcBef>
            </a:pPr>
            <a:r>
              <a:rPr sz="800" i="1" spc="-20">
                <a:solidFill>
                  <a:srgbClr val="461400"/>
                </a:solidFill>
                <a:latin typeface="Calibri"/>
                <a:cs typeface="Calibri"/>
              </a:rPr>
              <a:t>U.S. </a:t>
            </a:r>
            <a:r>
              <a:rPr sz="800" i="1">
                <a:solidFill>
                  <a:srgbClr val="461400"/>
                </a:solidFill>
                <a:latin typeface="Calibri"/>
                <a:cs typeface="Calibri"/>
              </a:rPr>
              <a:t>QSR</a:t>
            </a:r>
            <a:r>
              <a:rPr sz="800" i="1" spc="65">
                <a:solidFill>
                  <a:srgbClr val="461400"/>
                </a:solidFill>
                <a:latin typeface="Calibri"/>
                <a:cs typeface="Calibri"/>
              </a:rPr>
              <a:t> </a:t>
            </a:r>
            <a:r>
              <a:rPr sz="800" i="1" spc="-10">
                <a:solidFill>
                  <a:srgbClr val="461400"/>
                </a:solidFill>
                <a:latin typeface="Calibri"/>
                <a:cs typeface="Calibri"/>
              </a:rPr>
              <a:t>Consumer</a:t>
            </a:r>
            <a:r>
              <a:rPr sz="800" i="1" spc="65">
                <a:solidFill>
                  <a:srgbClr val="461400"/>
                </a:solidFill>
                <a:latin typeface="Calibri"/>
                <a:cs typeface="Calibri"/>
              </a:rPr>
              <a:t> </a:t>
            </a:r>
            <a:r>
              <a:rPr sz="800" i="1">
                <a:solidFill>
                  <a:srgbClr val="461400"/>
                </a:solidFill>
                <a:latin typeface="Calibri"/>
                <a:cs typeface="Calibri"/>
              </a:rPr>
              <a:t>Spending</a:t>
            </a:r>
            <a:r>
              <a:rPr sz="800" i="1" spc="65">
                <a:solidFill>
                  <a:srgbClr val="461400"/>
                </a:solidFill>
                <a:latin typeface="Calibri"/>
                <a:cs typeface="Calibri"/>
              </a:rPr>
              <a:t> </a:t>
            </a:r>
            <a:r>
              <a:rPr sz="800" i="1">
                <a:solidFill>
                  <a:srgbClr val="461400"/>
                </a:solidFill>
                <a:latin typeface="Calibri"/>
                <a:cs typeface="Calibri"/>
              </a:rPr>
              <a:t>in</a:t>
            </a:r>
            <a:r>
              <a:rPr sz="800" i="1" spc="65">
                <a:solidFill>
                  <a:srgbClr val="461400"/>
                </a:solidFill>
                <a:latin typeface="Calibri"/>
                <a:cs typeface="Calibri"/>
              </a:rPr>
              <a:t> </a:t>
            </a:r>
            <a:r>
              <a:rPr sz="800" i="1">
                <a:solidFill>
                  <a:srgbClr val="461400"/>
                </a:solidFill>
                <a:latin typeface="Calibri"/>
                <a:cs typeface="Calibri"/>
              </a:rPr>
              <a:t>billions</a:t>
            </a:r>
            <a:r>
              <a:rPr sz="800" i="1" spc="65">
                <a:solidFill>
                  <a:srgbClr val="461400"/>
                </a:solidFill>
                <a:latin typeface="Calibri"/>
                <a:cs typeface="Calibri"/>
              </a:rPr>
              <a:t> </a:t>
            </a:r>
            <a:r>
              <a:rPr sz="800" i="1" spc="-25">
                <a:solidFill>
                  <a:srgbClr val="461400"/>
                </a:solidFill>
                <a:latin typeface="Calibri"/>
                <a:cs typeface="Calibri"/>
              </a:rPr>
              <a:t>USD</a:t>
            </a:r>
            <a:endParaRPr sz="800">
              <a:latin typeface="Calibri"/>
              <a:cs typeface="Calibri"/>
            </a:endParaRPr>
          </a:p>
        </p:txBody>
      </p:sp>
      <p:sp>
        <p:nvSpPr>
          <p:cNvPr id="37" name="object 37"/>
          <p:cNvSpPr txBox="1"/>
          <p:nvPr/>
        </p:nvSpPr>
        <p:spPr>
          <a:xfrm>
            <a:off x="1285782" y="1645680"/>
            <a:ext cx="2156460" cy="1826895"/>
          </a:xfrm>
          <a:prstGeom prst="rect">
            <a:avLst/>
          </a:prstGeom>
        </p:spPr>
        <p:txBody>
          <a:bodyPr vert="horz" wrap="square" lIns="0" tIns="283210" rIns="0" bIns="0" rtlCol="0">
            <a:normAutofit/>
          </a:bodyPr>
          <a:lstStyle/>
          <a:p>
            <a:pPr algn="ctr">
              <a:lnSpc>
                <a:spcPct val="100000"/>
              </a:lnSpc>
              <a:spcBef>
                <a:spcPts val="2230"/>
              </a:spcBef>
            </a:pPr>
            <a:r>
              <a:rPr sz="4800" b="1" spc="335">
                <a:solidFill>
                  <a:srgbClr val="AB231A"/>
                </a:solidFill>
                <a:latin typeface="Calibri"/>
                <a:cs typeface="Calibri"/>
              </a:rPr>
              <a:t>42%</a:t>
            </a:r>
            <a:endParaRPr sz="4800">
              <a:latin typeface="Calibri"/>
              <a:cs typeface="Calibri"/>
            </a:endParaRPr>
          </a:p>
          <a:p>
            <a:pPr marL="12700" marR="5080" algn="ctr">
              <a:lnSpc>
                <a:spcPct val="100000"/>
              </a:lnSpc>
              <a:spcBef>
                <a:spcPts val="530"/>
              </a:spcBef>
            </a:pPr>
            <a:r>
              <a:rPr sz="1200" i="1">
                <a:solidFill>
                  <a:srgbClr val="461400"/>
                </a:solidFill>
                <a:latin typeface="Calibri"/>
                <a:cs typeface="Calibri"/>
              </a:rPr>
              <a:t>of</a:t>
            </a:r>
            <a:r>
              <a:rPr sz="1200" i="1" spc="-40">
                <a:solidFill>
                  <a:srgbClr val="461400"/>
                </a:solidFill>
                <a:latin typeface="Calibri"/>
                <a:cs typeface="Calibri"/>
              </a:rPr>
              <a:t> </a:t>
            </a:r>
            <a:r>
              <a:rPr sz="1200" i="1">
                <a:solidFill>
                  <a:srgbClr val="461400"/>
                </a:solidFill>
                <a:latin typeface="Calibri"/>
                <a:cs typeface="Calibri"/>
              </a:rPr>
              <a:t>consumers</a:t>
            </a:r>
            <a:r>
              <a:rPr sz="1200" i="1" spc="-20">
                <a:solidFill>
                  <a:srgbClr val="461400"/>
                </a:solidFill>
                <a:latin typeface="Calibri"/>
                <a:cs typeface="Calibri"/>
              </a:rPr>
              <a:t> </a:t>
            </a:r>
            <a:r>
              <a:rPr sz="1200" i="1">
                <a:solidFill>
                  <a:srgbClr val="461400"/>
                </a:solidFill>
                <a:latin typeface="Calibri"/>
                <a:cs typeface="Calibri"/>
              </a:rPr>
              <a:t>are</a:t>
            </a:r>
            <a:r>
              <a:rPr sz="1200" i="1" spc="-15">
                <a:solidFill>
                  <a:srgbClr val="461400"/>
                </a:solidFill>
                <a:latin typeface="Calibri"/>
                <a:cs typeface="Calibri"/>
              </a:rPr>
              <a:t> </a:t>
            </a:r>
            <a:r>
              <a:rPr sz="1200" i="1">
                <a:solidFill>
                  <a:srgbClr val="461400"/>
                </a:solidFill>
                <a:latin typeface="Calibri"/>
                <a:cs typeface="Calibri"/>
              </a:rPr>
              <a:t>putting</a:t>
            </a:r>
            <a:r>
              <a:rPr sz="1200" i="1" spc="-20">
                <a:solidFill>
                  <a:srgbClr val="461400"/>
                </a:solidFill>
                <a:latin typeface="Calibri"/>
                <a:cs typeface="Calibri"/>
              </a:rPr>
              <a:t> </a:t>
            </a:r>
            <a:r>
              <a:rPr sz="1200" b="1" i="1" spc="-20">
                <a:solidFill>
                  <a:srgbClr val="461400"/>
                </a:solidFill>
                <a:latin typeface="Calibri"/>
                <a:cs typeface="Calibri"/>
              </a:rPr>
              <a:t>more effort</a:t>
            </a:r>
            <a:r>
              <a:rPr sz="1200" b="1" i="1" spc="5">
                <a:solidFill>
                  <a:srgbClr val="461400"/>
                </a:solidFill>
                <a:latin typeface="Calibri"/>
                <a:cs typeface="Calibri"/>
              </a:rPr>
              <a:t> </a:t>
            </a:r>
            <a:r>
              <a:rPr sz="1200" i="1">
                <a:solidFill>
                  <a:srgbClr val="461400"/>
                </a:solidFill>
                <a:latin typeface="Calibri"/>
                <a:cs typeface="Calibri"/>
              </a:rPr>
              <a:t>into</a:t>
            </a:r>
            <a:r>
              <a:rPr sz="1200" i="1" spc="15">
                <a:solidFill>
                  <a:srgbClr val="461400"/>
                </a:solidFill>
                <a:latin typeface="Calibri"/>
                <a:cs typeface="Calibri"/>
              </a:rPr>
              <a:t> </a:t>
            </a:r>
            <a:r>
              <a:rPr sz="1200" b="1" i="1" spc="-10">
                <a:solidFill>
                  <a:srgbClr val="461400"/>
                </a:solidFill>
                <a:latin typeface="Calibri"/>
                <a:cs typeface="Calibri"/>
              </a:rPr>
              <a:t>healthy eating</a:t>
            </a:r>
            <a:r>
              <a:rPr sz="1200" i="1" spc="-10">
                <a:solidFill>
                  <a:srgbClr val="461400"/>
                </a:solidFill>
                <a:latin typeface="Calibri"/>
                <a:cs typeface="Calibri"/>
              </a:rPr>
              <a:t>;</a:t>
            </a:r>
            <a:r>
              <a:rPr sz="1200" i="1" spc="20">
                <a:solidFill>
                  <a:srgbClr val="461400"/>
                </a:solidFill>
                <a:latin typeface="Calibri"/>
                <a:cs typeface="Calibri"/>
              </a:rPr>
              <a:t> </a:t>
            </a:r>
            <a:r>
              <a:rPr sz="1200" i="1">
                <a:solidFill>
                  <a:srgbClr val="461400"/>
                </a:solidFill>
                <a:latin typeface="Calibri"/>
                <a:cs typeface="Calibri"/>
              </a:rPr>
              <a:t>only</a:t>
            </a:r>
            <a:r>
              <a:rPr sz="1200" i="1" spc="-10">
                <a:solidFill>
                  <a:srgbClr val="461400"/>
                </a:solidFill>
                <a:latin typeface="Calibri"/>
                <a:cs typeface="Calibri"/>
              </a:rPr>
              <a:t> </a:t>
            </a:r>
            <a:r>
              <a:rPr sz="1200" i="1" spc="-25">
                <a:solidFill>
                  <a:srgbClr val="461400"/>
                </a:solidFill>
                <a:latin typeface="Calibri"/>
                <a:cs typeface="Calibri"/>
              </a:rPr>
              <a:t>9% </a:t>
            </a:r>
            <a:r>
              <a:rPr sz="1200" i="1">
                <a:solidFill>
                  <a:srgbClr val="461400"/>
                </a:solidFill>
                <a:latin typeface="Calibri"/>
                <a:cs typeface="Calibri"/>
              </a:rPr>
              <a:t>state</a:t>
            </a:r>
            <a:r>
              <a:rPr sz="1200" i="1" spc="-20">
                <a:solidFill>
                  <a:srgbClr val="461400"/>
                </a:solidFill>
                <a:latin typeface="Calibri"/>
                <a:cs typeface="Calibri"/>
              </a:rPr>
              <a:t> </a:t>
            </a:r>
            <a:r>
              <a:rPr sz="1200" i="1">
                <a:solidFill>
                  <a:srgbClr val="461400"/>
                </a:solidFill>
                <a:latin typeface="Calibri"/>
                <a:cs typeface="Calibri"/>
              </a:rPr>
              <a:t>that</a:t>
            </a:r>
            <a:r>
              <a:rPr sz="1200" i="1" spc="-20">
                <a:solidFill>
                  <a:srgbClr val="461400"/>
                </a:solidFill>
                <a:latin typeface="Calibri"/>
                <a:cs typeface="Calibri"/>
              </a:rPr>
              <a:t> </a:t>
            </a:r>
            <a:r>
              <a:rPr sz="1200" i="1">
                <a:solidFill>
                  <a:srgbClr val="461400"/>
                </a:solidFill>
                <a:latin typeface="Calibri"/>
                <a:cs typeface="Calibri"/>
              </a:rPr>
              <a:t>they</a:t>
            </a:r>
            <a:r>
              <a:rPr sz="1200" i="1" spc="-45">
                <a:solidFill>
                  <a:srgbClr val="461400"/>
                </a:solidFill>
                <a:latin typeface="Calibri"/>
                <a:cs typeface="Calibri"/>
              </a:rPr>
              <a:t> </a:t>
            </a:r>
            <a:r>
              <a:rPr sz="1200" i="1">
                <a:solidFill>
                  <a:srgbClr val="461400"/>
                </a:solidFill>
                <a:latin typeface="Calibri"/>
                <a:cs typeface="Calibri"/>
              </a:rPr>
              <a:t>are</a:t>
            </a:r>
            <a:r>
              <a:rPr sz="1200" i="1" spc="-20">
                <a:solidFill>
                  <a:srgbClr val="461400"/>
                </a:solidFill>
                <a:latin typeface="Calibri"/>
                <a:cs typeface="Calibri"/>
              </a:rPr>
              <a:t> </a:t>
            </a:r>
            <a:r>
              <a:rPr sz="1200" i="1">
                <a:solidFill>
                  <a:srgbClr val="461400"/>
                </a:solidFill>
                <a:latin typeface="Calibri"/>
                <a:cs typeface="Calibri"/>
              </a:rPr>
              <a:t>putting</a:t>
            </a:r>
            <a:r>
              <a:rPr sz="1200" i="1" spc="-20">
                <a:solidFill>
                  <a:srgbClr val="461400"/>
                </a:solidFill>
                <a:latin typeface="Calibri"/>
                <a:cs typeface="Calibri"/>
              </a:rPr>
              <a:t> less </a:t>
            </a:r>
            <a:r>
              <a:rPr sz="1200" i="1" spc="-10">
                <a:solidFill>
                  <a:srgbClr val="461400"/>
                </a:solidFill>
                <a:latin typeface="Calibri"/>
                <a:cs typeface="Calibri"/>
              </a:rPr>
              <a:t>effort</a:t>
            </a:r>
            <a:endParaRPr sz="1200">
              <a:latin typeface="Calibri"/>
              <a:cs typeface="Calibri"/>
            </a:endParaRPr>
          </a:p>
        </p:txBody>
      </p:sp>
      <p:sp>
        <p:nvSpPr>
          <p:cNvPr id="38" name="object 38"/>
          <p:cNvSpPr txBox="1"/>
          <p:nvPr/>
        </p:nvSpPr>
        <p:spPr>
          <a:xfrm>
            <a:off x="6307890" y="1645680"/>
            <a:ext cx="2190115" cy="1826895"/>
          </a:xfrm>
          <a:prstGeom prst="rect">
            <a:avLst/>
          </a:prstGeom>
        </p:spPr>
        <p:txBody>
          <a:bodyPr vert="horz" wrap="square" lIns="0" tIns="283210" rIns="0" bIns="0" rtlCol="0">
            <a:normAutofit/>
          </a:bodyPr>
          <a:lstStyle/>
          <a:p>
            <a:pPr algn="ctr">
              <a:lnSpc>
                <a:spcPct val="100000"/>
              </a:lnSpc>
              <a:spcBef>
                <a:spcPts val="2230"/>
              </a:spcBef>
            </a:pPr>
            <a:r>
              <a:rPr sz="4800" b="1" spc="335">
                <a:solidFill>
                  <a:srgbClr val="AB231A"/>
                </a:solidFill>
                <a:latin typeface="Calibri"/>
                <a:cs typeface="Calibri"/>
              </a:rPr>
              <a:t>41%</a:t>
            </a:r>
            <a:endParaRPr sz="4800">
              <a:latin typeface="Calibri"/>
              <a:cs typeface="Calibri"/>
            </a:endParaRPr>
          </a:p>
          <a:p>
            <a:pPr marL="12700" marR="5080" algn="ctr">
              <a:lnSpc>
                <a:spcPct val="100000"/>
              </a:lnSpc>
              <a:spcBef>
                <a:spcPts val="530"/>
              </a:spcBef>
            </a:pPr>
            <a:r>
              <a:rPr sz="1200" i="1">
                <a:solidFill>
                  <a:srgbClr val="461400"/>
                </a:solidFill>
                <a:latin typeface="Calibri"/>
                <a:cs typeface="Calibri"/>
              </a:rPr>
              <a:t>of</a:t>
            </a:r>
            <a:r>
              <a:rPr sz="1200" i="1" spc="-25">
                <a:solidFill>
                  <a:srgbClr val="461400"/>
                </a:solidFill>
                <a:latin typeface="Calibri"/>
                <a:cs typeface="Calibri"/>
              </a:rPr>
              <a:t> </a:t>
            </a:r>
            <a:r>
              <a:rPr sz="1200" i="1">
                <a:solidFill>
                  <a:srgbClr val="461400"/>
                </a:solidFill>
                <a:latin typeface="Calibri"/>
                <a:cs typeface="Calibri"/>
              </a:rPr>
              <a:t>consumers</a:t>
            </a:r>
            <a:r>
              <a:rPr sz="1200" i="1" spc="-20">
                <a:solidFill>
                  <a:srgbClr val="461400"/>
                </a:solidFill>
                <a:latin typeface="Calibri"/>
                <a:cs typeface="Calibri"/>
              </a:rPr>
              <a:t> </a:t>
            </a:r>
            <a:r>
              <a:rPr sz="1200" i="1">
                <a:solidFill>
                  <a:srgbClr val="461400"/>
                </a:solidFill>
                <a:latin typeface="Calibri"/>
                <a:cs typeface="Calibri"/>
              </a:rPr>
              <a:t>would be</a:t>
            </a:r>
            <a:r>
              <a:rPr sz="1200" i="1" spc="5">
                <a:solidFill>
                  <a:srgbClr val="461400"/>
                </a:solidFill>
                <a:latin typeface="Calibri"/>
                <a:cs typeface="Calibri"/>
              </a:rPr>
              <a:t> </a:t>
            </a:r>
            <a:r>
              <a:rPr sz="1200" i="1" spc="-20">
                <a:solidFill>
                  <a:srgbClr val="461400"/>
                </a:solidFill>
                <a:latin typeface="Calibri"/>
                <a:cs typeface="Calibri"/>
              </a:rPr>
              <a:t>encouraged </a:t>
            </a:r>
            <a:r>
              <a:rPr sz="1200" i="1">
                <a:solidFill>
                  <a:srgbClr val="461400"/>
                </a:solidFill>
                <a:latin typeface="Calibri"/>
                <a:cs typeface="Calibri"/>
              </a:rPr>
              <a:t>to</a:t>
            </a:r>
            <a:r>
              <a:rPr sz="1200" i="1" spc="5">
                <a:solidFill>
                  <a:srgbClr val="461400"/>
                </a:solidFill>
                <a:latin typeface="Calibri"/>
                <a:cs typeface="Calibri"/>
              </a:rPr>
              <a:t> </a:t>
            </a:r>
            <a:r>
              <a:rPr sz="1200" i="1">
                <a:solidFill>
                  <a:srgbClr val="461400"/>
                </a:solidFill>
                <a:latin typeface="Calibri"/>
                <a:cs typeface="Calibri"/>
              </a:rPr>
              <a:t>spend</a:t>
            </a:r>
            <a:r>
              <a:rPr sz="1200" i="1" spc="5">
                <a:solidFill>
                  <a:srgbClr val="461400"/>
                </a:solidFill>
                <a:latin typeface="Calibri"/>
                <a:cs typeface="Calibri"/>
              </a:rPr>
              <a:t> </a:t>
            </a:r>
            <a:r>
              <a:rPr sz="1200" i="1">
                <a:solidFill>
                  <a:srgbClr val="461400"/>
                </a:solidFill>
                <a:latin typeface="Calibri"/>
                <a:cs typeface="Calibri"/>
              </a:rPr>
              <a:t>more</a:t>
            </a:r>
            <a:r>
              <a:rPr sz="1200" i="1" spc="5">
                <a:solidFill>
                  <a:srgbClr val="461400"/>
                </a:solidFill>
                <a:latin typeface="Calibri"/>
                <a:cs typeface="Calibri"/>
              </a:rPr>
              <a:t> </a:t>
            </a:r>
            <a:r>
              <a:rPr sz="1200" i="1">
                <a:solidFill>
                  <a:srgbClr val="461400"/>
                </a:solidFill>
                <a:latin typeface="Calibri"/>
                <a:cs typeface="Calibri"/>
              </a:rPr>
              <a:t>on</a:t>
            </a:r>
            <a:r>
              <a:rPr sz="1200" i="1" spc="10">
                <a:solidFill>
                  <a:srgbClr val="461400"/>
                </a:solidFill>
                <a:latin typeface="Calibri"/>
                <a:cs typeface="Calibri"/>
              </a:rPr>
              <a:t> </a:t>
            </a:r>
            <a:r>
              <a:rPr sz="1200" i="1" spc="-10">
                <a:solidFill>
                  <a:srgbClr val="461400"/>
                </a:solidFill>
                <a:latin typeface="Calibri"/>
                <a:cs typeface="Calibri"/>
              </a:rPr>
              <a:t>takeout/delivery </a:t>
            </a:r>
            <a:r>
              <a:rPr sz="1200" i="1">
                <a:solidFill>
                  <a:srgbClr val="461400"/>
                </a:solidFill>
                <a:latin typeface="Calibri"/>
                <a:cs typeface="Calibri"/>
              </a:rPr>
              <a:t>through</a:t>
            </a:r>
            <a:r>
              <a:rPr sz="1200" i="1" spc="-5">
                <a:solidFill>
                  <a:srgbClr val="461400"/>
                </a:solidFill>
                <a:latin typeface="Calibri"/>
                <a:cs typeface="Calibri"/>
              </a:rPr>
              <a:t> </a:t>
            </a:r>
            <a:r>
              <a:rPr sz="1200" i="1" spc="-10">
                <a:solidFill>
                  <a:srgbClr val="461400"/>
                </a:solidFill>
                <a:latin typeface="Calibri"/>
                <a:cs typeface="Calibri"/>
              </a:rPr>
              <a:t>restaurant</a:t>
            </a:r>
            <a:r>
              <a:rPr sz="1200" i="1" spc="-15">
                <a:solidFill>
                  <a:srgbClr val="461400"/>
                </a:solidFill>
                <a:latin typeface="Calibri"/>
                <a:cs typeface="Calibri"/>
              </a:rPr>
              <a:t> </a:t>
            </a:r>
            <a:r>
              <a:rPr sz="1200" b="1" i="1" spc="-10">
                <a:solidFill>
                  <a:srgbClr val="461400"/>
                </a:solidFill>
                <a:latin typeface="Calibri"/>
                <a:cs typeface="Calibri"/>
              </a:rPr>
              <a:t>loyalty programs</a:t>
            </a:r>
            <a:endParaRPr sz="1200">
              <a:latin typeface="Calibri"/>
              <a:cs typeface="Calibri"/>
            </a:endParaRPr>
          </a:p>
        </p:txBody>
      </p:sp>
      <p:sp>
        <p:nvSpPr>
          <p:cNvPr id="39" name="object 39"/>
          <p:cNvSpPr txBox="1"/>
          <p:nvPr/>
        </p:nvSpPr>
        <p:spPr>
          <a:xfrm>
            <a:off x="3800239" y="1928380"/>
            <a:ext cx="2177415" cy="1544320"/>
          </a:xfrm>
          <a:prstGeom prst="rect">
            <a:avLst/>
          </a:prstGeom>
        </p:spPr>
        <p:txBody>
          <a:bodyPr vert="horz" wrap="square" lIns="0" tIns="12700" rIns="0" bIns="0" rtlCol="0">
            <a:normAutofit/>
          </a:bodyPr>
          <a:lstStyle/>
          <a:p>
            <a:pPr marL="161290" marR="153035" algn="ctr">
              <a:lnSpc>
                <a:spcPct val="100000"/>
              </a:lnSpc>
              <a:spcBef>
                <a:spcPts val="100"/>
              </a:spcBef>
            </a:pPr>
            <a:r>
              <a:rPr sz="2400" b="1">
                <a:solidFill>
                  <a:srgbClr val="AB231A"/>
                </a:solidFill>
                <a:latin typeface="Calibri"/>
                <a:cs typeface="Calibri"/>
              </a:rPr>
              <a:t>Affordability</a:t>
            </a:r>
            <a:r>
              <a:rPr sz="2400" b="1" spc="80">
                <a:solidFill>
                  <a:srgbClr val="AB231A"/>
                </a:solidFill>
                <a:latin typeface="Calibri"/>
                <a:cs typeface="Calibri"/>
              </a:rPr>
              <a:t> </a:t>
            </a:r>
            <a:r>
              <a:rPr sz="2400" b="1" spc="10">
                <a:solidFill>
                  <a:srgbClr val="AB231A"/>
                </a:solidFill>
                <a:latin typeface="Calibri"/>
                <a:cs typeface="Calibri"/>
              </a:rPr>
              <a:t>≠ </a:t>
            </a:r>
            <a:r>
              <a:rPr sz="2400" b="1" spc="-10">
                <a:solidFill>
                  <a:srgbClr val="AB231A"/>
                </a:solidFill>
                <a:latin typeface="Calibri"/>
                <a:cs typeface="Calibri"/>
              </a:rPr>
              <a:t>healthy</a:t>
            </a:r>
            <a:endParaRPr sz="2400">
              <a:latin typeface="Calibri"/>
              <a:cs typeface="Calibri"/>
            </a:endParaRPr>
          </a:p>
          <a:p>
            <a:pPr marL="12700" marR="5080" algn="ctr">
              <a:lnSpc>
                <a:spcPct val="100000"/>
              </a:lnSpc>
              <a:spcBef>
                <a:spcPts val="434"/>
              </a:spcBef>
            </a:pPr>
            <a:r>
              <a:rPr sz="1200" i="1">
                <a:solidFill>
                  <a:srgbClr val="461400"/>
                </a:solidFill>
                <a:latin typeface="Calibri"/>
                <a:cs typeface="Calibri"/>
              </a:rPr>
              <a:t>As</a:t>
            </a:r>
            <a:r>
              <a:rPr sz="1200" i="1" spc="25">
                <a:solidFill>
                  <a:srgbClr val="461400"/>
                </a:solidFill>
                <a:latin typeface="Calibri"/>
                <a:cs typeface="Calibri"/>
              </a:rPr>
              <a:t> </a:t>
            </a:r>
            <a:r>
              <a:rPr sz="1200" i="1">
                <a:solidFill>
                  <a:srgbClr val="461400"/>
                </a:solidFill>
                <a:latin typeface="Calibri"/>
                <a:cs typeface="Calibri"/>
              </a:rPr>
              <a:t>consumers</a:t>
            </a:r>
            <a:r>
              <a:rPr sz="1200" i="1" spc="30">
                <a:solidFill>
                  <a:srgbClr val="461400"/>
                </a:solidFill>
                <a:latin typeface="Calibri"/>
                <a:cs typeface="Calibri"/>
              </a:rPr>
              <a:t> </a:t>
            </a:r>
            <a:r>
              <a:rPr sz="1200" i="1">
                <a:solidFill>
                  <a:srgbClr val="461400"/>
                </a:solidFill>
                <a:latin typeface="Calibri"/>
                <a:cs typeface="Calibri"/>
              </a:rPr>
              <a:t>fall</a:t>
            </a:r>
            <a:r>
              <a:rPr sz="1200" i="1" spc="25">
                <a:solidFill>
                  <a:srgbClr val="461400"/>
                </a:solidFill>
                <a:latin typeface="Calibri"/>
                <a:cs typeface="Calibri"/>
              </a:rPr>
              <a:t> </a:t>
            </a:r>
            <a:r>
              <a:rPr sz="1200" i="1">
                <a:solidFill>
                  <a:srgbClr val="461400"/>
                </a:solidFill>
                <a:latin typeface="Calibri"/>
                <a:cs typeface="Calibri"/>
              </a:rPr>
              <a:t>into</a:t>
            </a:r>
            <a:r>
              <a:rPr sz="1200" i="1" spc="30">
                <a:solidFill>
                  <a:srgbClr val="461400"/>
                </a:solidFill>
                <a:latin typeface="Calibri"/>
                <a:cs typeface="Calibri"/>
              </a:rPr>
              <a:t> </a:t>
            </a:r>
            <a:r>
              <a:rPr sz="1200" i="1" spc="-20">
                <a:solidFill>
                  <a:srgbClr val="461400"/>
                </a:solidFill>
                <a:latin typeface="Calibri"/>
                <a:cs typeface="Calibri"/>
              </a:rPr>
              <a:t>more </a:t>
            </a:r>
            <a:r>
              <a:rPr sz="1200" i="1">
                <a:solidFill>
                  <a:srgbClr val="461400"/>
                </a:solidFill>
                <a:latin typeface="Calibri"/>
                <a:cs typeface="Calibri"/>
              </a:rPr>
              <a:t>difﬁcult</a:t>
            </a:r>
            <a:r>
              <a:rPr sz="1200" i="1" spc="65">
                <a:solidFill>
                  <a:srgbClr val="461400"/>
                </a:solidFill>
                <a:latin typeface="Calibri"/>
                <a:cs typeface="Calibri"/>
              </a:rPr>
              <a:t> </a:t>
            </a:r>
            <a:r>
              <a:rPr sz="1200" i="1">
                <a:solidFill>
                  <a:srgbClr val="461400"/>
                </a:solidFill>
                <a:latin typeface="Calibri"/>
                <a:cs typeface="Calibri"/>
              </a:rPr>
              <a:t>ﬁnancial</a:t>
            </a:r>
            <a:r>
              <a:rPr sz="1200" i="1" spc="65">
                <a:solidFill>
                  <a:srgbClr val="461400"/>
                </a:solidFill>
                <a:latin typeface="Calibri"/>
                <a:cs typeface="Calibri"/>
              </a:rPr>
              <a:t> </a:t>
            </a:r>
            <a:r>
              <a:rPr sz="1200" i="1" spc="-10">
                <a:solidFill>
                  <a:srgbClr val="461400"/>
                </a:solidFill>
                <a:latin typeface="Calibri"/>
                <a:cs typeface="Calibri"/>
              </a:rPr>
              <a:t>situations,</a:t>
            </a:r>
            <a:r>
              <a:rPr sz="1200" i="1" spc="-40">
                <a:solidFill>
                  <a:srgbClr val="461400"/>
                </a:solidFill>
                <a:latin typeface="Calibri"/>
                <a:cs typeface="Calibri"/>
              </a:rPr>
              <a:t> </a:t>
            </a:r>
            <a:r>
              <a:rPr sz="1200" i="1" spc="-20">
                <a:solidFill>
                  <a:srgbClr val="461400"/>
                </a:solidFill>
                <a:latin typeface="Calibri"/>
                <a:cs typeface="Calibri"/>
              </a:rPr>
              <a:t>they </a:t>
            </a:r>
            <a:r>
              <a:rPr sz="1200" i="1">
                <a:solidFill>
                  <a:srgbClr val="461400"/>
                </a:solidFill>
                <a:latin typeface="Calibri"/>
                <a:cs typeface="Calibri"/>
              </a:rPr>
              <a:t>increasingly</a:t>
            </a:r>
            <a:r>
              <a:rPr sz="1200" i="1" spc="20">
                <a:solidFill>
                  <a:srgbClr val="461400"/>
                </a:solidFill>
                <a:latin typeface="Calibri"/>
                <a:cs typeface="Calibri"/>
              </a:rPr>
              <a:t> </a:t>
            </a:r>
            <a:r>
              <a:rPr sz="1200" i="1">
                <a:solidFill>
                  <a:srgbClr val="461400"/>
                </a:solidFill>
                <a:latin typeface="Calibri"/>
                <a:cs typeface="Calibri"/>
              </a:rPr>
              <a:t>see</a:t>
            </a:r>
            <a:r>
              <a:rPr sz="1200" i="1" spc="50">
                <a:solidFill>
                  <a:srgbClr val="461400"/>
                </a:solidFill>
                <a:latin typeface="Calibri"/>
                <a:cs typeface="Calibri"/>
              </a:rPr>
              <a:t> </a:t>
            </a:r>
            <a:r>
              <a:rPr sz="1200" i="1">
                <a:solidFill>
                  <a:srgbClr val="461400"/>
                </a:solidFill>
                <a:latin typeface="Calibri"/>
                <a:cs typeface="Calibri"/>
              </a:rPr>
              <a:t>healthy</a:t>
            </a:r>
            <a:r>
              <a:rPr sz="1200" i="1" spc="20">
                <a:solidFill>
                  <a:srgbClr val="461400"/>
                </a:solidFill>
                <a:latin typeface="Calibri"/>
                <a:cs typeface="Calibri"/>
              </a:rPr>
              <a:t> </a:t>
            </a:r>
            <a:r>
              <a:rPr sz="1200" i="1">
                <a:solidFill>
                  <a:srgbClr val="461400"/>
                </a:solidFill>
                <a:latin typeface="Calibri"/>
                <a:cs typeface="Calibri"/>
              </a:rPr>
              <a:t>options</a:t>
            </a:r>
            <a:r>
              <a:rPr sz="1200" i="1" spc="55">
                <a:solidFill>
                  <a:srgbClr val="461400"/>
                </a:solidFill>
                <a:latin typeface="Calibri"/>
                <a:cs typeface="Calibri"/>
              </a:rPr>
              <a:t> </a:t>
            </a:r>
            <a:r>
              <a:rPr sz="1200" i="1" spc="-25">
                <a:solidFill>
                  <a:srgbClr val="461400"/>
                </a:solidFill>
                <a:latin typeface="Calibri"/>
                <a:cs typeface="Calibri"/>
              </a:rPr>
              <a:t>as </a:t>
            </a:r>
            <a:r>
              <a:rPr sz="1200" i="1">
                <a:solidFill>
                  <a:srgbClr val="461400"/>
                </a:solidFill>
                <a:latin typeface="Calibri"/>
                <a:cs typeface="Calibri"/>
              </a:rPr>
              <a:t>a</a:t>
            </a:r>
            <a:r>
              <a:rPr sz="1200" i="1" spc="10">
                <a:solidFill>
                  <a:srgbClr val="461400"/>
                </a:solidFill>
                <a:latin typeface="Calibri"/>
                <a:cs typeface="Calibri"/>
              </a:rPr>
              <a:t> </a:t>
            </a:r>
            <a:r>
              <a:rPr sz="1200" b="1" i="1" spc="-10">
                <a:solidFill>
                  <a:srgbClr val="461400"/>
                </a:solidFill>
                <a:latin typeface="Calibri"/>
                <a:cs typeface="Calibri"/>
              </a:rPr>
              <a:t>luxury</a:t>
            </a:r>
            <a:endParaRPr sz="1200">
              <a:latin typeface="Calibri"/>
              <a:cs typeface="Calibri"/>
            </a:endParaRPr>
          </a:p>
        </p:txBody>
      </p:sp>
      <p:sp>
        <p:nvSpPr>
          <p:cNvPr id="40" name="object 40"/>
          <p:cNvSpPr txBox="1"/>
          <p:nvPr/>
        </p:nvSpPr>
        <p:spPr>
          <a:xfrm>
            <a:off x="6738184" y="5974536"/>
            <a:ext cx="1330960" cy="147320"/>
          </a:xfrm>
          <a:prstGeom prst="rect">
            <a:avLst/>
          </a:prstGeom>
        </p:spPr>
        <p:txBody>
          <a:bodyPr vert="horz" wrap="square" lIns="0" tIns="12700" rIns="0" bIns="0" rtlCol="0">
            <a:normAutofit/>
          </a:bodyPr>
          <a:lstStyle/>
          <a:p>
            <a:pPr marL="12700">
              <a:lnSpc>
                <a:spcPct val="100000"/>
              </a:lnSpc>
              <a:spcBef>
                <a:spcPts val="100"/>
              </a:spcBef>
            </a:pPr>
            <a:r>
              <a:rPr sz="800" i="1" spc="-20">
                <a:solidFill>
                  <a:srgbClr val="461400"/>
                </a:solidFill>
                <a:latin typeface="Calibri"/>
                <a:cs typeface="Calibri"/>
              </a:rPr>
              <a:t>U.S.</a:t>
            </a:r>
            <a:r>
              <a:rPr sz="800" i="1" spc="-25">
                <a:solidFill>
                  <a:srgbClr val="461400"/>
                </a:solidFill>
                <a:latin typeface="Calibri"/>
                <a:cs typeface="Calibri"/>
              </a:rPr>
              <a:t> </a:t>
            </a:r>
            <a:r>
              <a:rPr sz="800" i="1">
                <a:solidFill>
                  <a:srgbClr val="461400"/>
                </a:solidFill>
                <a:latin typeface="Calibri"/>
                <a:cs typeface="Calibri"/>
              </a:rPr>
              <a:t>QSR</a:t>
            </a:r>
            <a:r>
              <a:rPr sz="800" i="1" spc="60">
                <a:solidFill>
                  <a:srgbClr val="461400"/>
                </a:solidFill>
                <a:latin typeface="Calibri"/>
                <a:cs typeface="Calibri"/>
              </a:rPr>
              <a:t> </a:t>
            </a:r>
            <a:r>
              <a:rPr sz="800" i="1">
                <a:solidFill>
                  <a:srgbClr val="461400"/>
                </a:solidFill>
                <a:latin typeface="Calibri"/>
                <a:cs typeface="Calibri"/>
              </a:rPr>
              <a:t>Output</a:t>
            </a:r>
            <a:r>
              <a:rPr sz="800" i="1" spc="60">
                <a:solidFill>
                  <a:srgbClr val="461400"/>
                </a:solidFill>
                <a:latin typeface="Calibri"/>
                <a:cs typeface="Calibri"/>
              </a:rPr>
              <a:t> </a:t>
            </a:r>
            <a:r>
              <a:rPr sz="800" i="1">
                <a:solidFill>
                  <a:srgbClr val="461400"/>
                </a:solidFill>
                <a:latin typeface="Calibri"/>
                <a:cs typeface="Calibri"/>
              </a:rPr>
              <a:t>in</a:t>
            </a:r>
            <a:r>
              <a:rPr sz="800" i="1" spc="60">
                <a:solidFill>
                  <a:srgbClr val="461400"/>
                </a:solidFill>
                <a:latin typeface="Calibri"/>
                <a:cs typeface="Calibri"/>
              </a:rPr>
              <a:t> </a:t>
            </a:r>
            <a:r>
              <a:rPr sz="800" i="1">
                <a:solidFill>
                  <a:srgbClr val="461400"/>
                </a:solidFill>
                <a:latin typeface="Calibri"/>
                <a:cs typeface="Calibri"/>
              </a:rPr>
              <a:t>billions</a:t>
            </a:r>
            <a:r>
              <a:rPr sz="800" i="1" spc="60">
                <a:solidFill>
                  <a:srgbClr val="461400"/>
                </a:solidFill>
                <a:latin typeface="Calibri"/>
                <a:cs typeface="Calibri"/>
              </a:rPr>
              <a:t> </a:t>
            </a:r>
            <a:r>
              <a:rPr sz="800" i="1" spc="-25">
                <a:solidFill>
                  <a:srgbClr val="461400"/>
                </a:solidFill>
                <a:latin typeface="Calibri"/>
                <a:cs typeface="Calibri"/>
              </a:rPr>
              <a:t>USD</a:t>
            </a:r>
            <a:endParaRPr sz="800">
              <a:latin typeface="Calibri"/>
              <a:cs typeface="Calibri"/>
            </a:endParaRPr>
          </a:p>
        </p:txBody>
      </p:sp>
      <p:sp>
        <p:nvSpPr>
          <p:cNvPr id="41" name="object 41"/>
          <p:cNvSpPr txBox="1"/>
          <p:nvPr/>
        </p:nvSpPr>
        <p:spPr>
          <a:xfrm>
            <a:off x="6448897" y="3673948"/>
            <a:ext cx="1901189" cy="1090295"/>
          </a:xfrm>
          <a:prstGeom prst="rect">
            <a:avLst/>
          </a:prstGeom>
        </p:spPr>
        <p:txBody>
          <a:bodyPr vert="horz" wrap="square" lIns="0" tIns="12700" rIns="0" bIns="0" rtlCol="0">
            <a:normAutofit/>
          </a:bodyPr>
          <a:lstStyle/>
          <a:p>
            <a:pPr marL="20955" marR="5080" algn="ctr">
              <a:lnSpc>
                <a:spcPct val="100000"/>
              </a:lnSpc>
              <a:spcBef>
                <a:spcPts val="100"/>
              </a:spcBef>
            </a:pPr>
            <a:r>
              <a:rPr sz="1400" b="1">
                <a:solidFill>
                  <a:srgbClr val="FFFFFF"/>
                </a:solidFill>
                <a:latin typeface="Calibri"/>
                <a:cs typeface="Calibri"/>
              </a:rPr>
              <a:t>Increasingly</a:t>
            </a:r>
            <a:r>
              <a:rPr sz="1400" b="1" spc="245">
                <a:solidFill>
                  <a:srgbClr val="FFFFFF"/>
                </a:solidFill>
                <a:latin typeface="Calibri"/>
                <a:cs typeface="Calibri"/>
              </a:rPr>
              <a:t> </a:t>
            </a:r>
            <a:r>
              <a:rPr sz="1400" b="1" spc="-10">
                <a:solidFill>
                  <a:srgbClr val="FFFFFF"/>
                </a:solidFill>
                <a:latin typeface="Calibri"/>
                <a:cs typeface="Calibri"/>
              </a:rPr>
              <a:t>Competitive Market</a:t>
            </a:r>
            <a:endParaRPr sz="1400">
              <a:latin typeface="Calibri"/>
              <a:cs typeface="Calibri"/>
            </a:endParaRPr>
          </a:p>
          <a:p>
            <a:pPr marL="12065" marR="10160" algn="ctr">
              <a:lnSpc>
                <a:spcPct val="100000"/>
              </a:lnSpc>
              <a:spcBef>
                <a:spcPts val="700"/>
              </a:spcBef>
            </a:pPr>
            <a:r>
              <a:rPr sz="1200" i="1">
                <a:solidFill>
                  <a:srgbClr val="461400"/>
                </a:solidFill>
                <a:latin typeface="Calibri"/>
                <a:cs typeface="Calibri"/>
              </a:rPr>
              <a:t>Output</a:t>
            </a:r>
            <a:r>
              <a:rPr sz="1200" i="1" spc="35">
                <a:solidFill>
                  <a:srgbClr val="461400"/>
                </a:solidFill>
                <a:latin typeface="Calibri"/>
                <a:cs typeface="Calibri"/>
              </a:rPr>
              <a:t> </a:t>
            </a:r>
            <a:r>
              <a:rPr sz="1200" i="1">
                <a:solidFill>
                  <a:srgbClr val="461400"/>
                </a:solidFill>
                <a:latin typeface="Calibri"/>
                <a:cs typeface="Calibri"/>
              </a:rPr>
              <a:t>in</a:t>
            </a:r>
            <a:r>
              <a:rPr sz="1200" i="1" spc="35">
                <a:solidFill>
                  <a:srgbClr val="461400"/>
                </a:solidFill>
                <a:latin typeface="Calibri"/>
                <a:cs typeface="Calibri"/>
              </a:rPr>
              <a:t> </a:t>
            </a:r>
            <a:r>
              <a:rPr sz="1200" i="1">
                <a:solidFill>
                  <a:srgbClr val="461400"/>
                </a:solidFill>
                <a:latin typeface="Calibri"/>
                <a:cs typeface="Calibri"/>
              </a:rPr>
              <a:t>the</a:t>
            </a:r>
            <a:r>
              <a:rPr sz="1200" i="1" spc="40">
                <a:solidFill>
                  <a:srgbClr val="461400"/>
                </a:solidFill>
                <a:latin typeface="Calibri"/>
                <a:cs typeface="Calibri"/>
              </a:rPr>
              <a:t> </a:t>
            </a:r>
            <a:r>
              <a:rPr sz="1200" i="1">
                <a:solidFill>
                  <a:srgbClr val="461400"/>
                </a:solidFill>
                <a:latin typeface="Calibri"/>
                <a:cs typeface="Calibri"/>
              </a:rPr>
              <a:t>QSR</a:t>
            </a:r>
            <a:r>
              <a:rPr sz="1200" i="1" spc="35">
                <a:solidFill>
                  <a:srgbClr val="461400"/>
                </a:solidFill>
                <a:latin typeface="Calibri"/>
                <a:cs typeface="Calibri"/>
              </a:rPr>
              <a:t> </a:t>
            </a:r>
            <a:r>
              <a:rPr sz="1200" i="1" spc="-20">
                <a:solidFill>
                  <a:srgbClr val="461400"/>
                </a:solidFill>
                <a:latin typeface="Calibri"/>
                <a:cs typeface="Calibri"/>
              </a:rPr>
              <a:t>market</a:t>
            </a:r>
            <a:r>
              <a:rPr sz="1200" i="1" spc="40">
                <a:solidFill>
                  <a:srgbClr val="461400"/>
                </a:solidFill>
                <a:latin typeface="Calibri"/>
                <a:cs typeface="Calibri"/>
              </a:rPr>
              <a:t> </a:t>
            </a:r>
            <a:r>
              <a:rPr sz="1200" i="1" spc="-25">
                <a:solidFill>
                  <a:srgbClr val="461400"/>
                </a:solidFill>
                <a:latin typeface="Calibri"/>
                <a:cs typeface="Calibri"/>
              </a:rPr>
              <a:t>has </a:t>
            </a:r>
            <a:r>
              <a:rPr sz="1200" i="1">
                <a:solidFill>
                  <a:srgbClr val="461400"/>
                </a:solidFill>
                <a:latin typeface="Calibri"/>
                <a:cs typeface="Calibri"/>
              </a:rPr>
              <a:t>increased</a:t>
            </a:r>
            <a:r>
              <a:rPr sz="1200" i="1" spc="25">
                <a:solidFill>
                  <a:srgbClr val="461400"/>
                </a:solidFill>
                <a:latin typeface="Calibri"/>
                <a:cs typeface="Calibri"/>
              </a:rPr>
              <a:t> </a:t>
            </a:r>
            <a:r>
              <a:rPr sz="1200" i="1">
                <a:solidFill>
                  <a:srgbClr val="461400"/>
                </a:solidFill>
                <a:latin typeface="Calibri"/>
                <a:cs typeface="Calibri"/>
              </a:rPr>
              <a:t>+63%</a:t>
            </a:r>
            <a:r>
              <a:rPr sz="1200" i="1" spc="30">
                <a:solidFill>
                  <a:srgbClr val="461400"/>
                </a:solidFill>
                <a:latin typeface="Calibri"/>
                <a:cs typeface="Calibri"/>
              </a:rPr>
              <a:t> </a:t>
            </a:r>
            <a:r>
              <a:rPr sz="1200" i="1">
                <a:solidFill>
                  <a:srgbClr val="461400"/>
                </a:solidFill>
                <a:latin typeface="Calibri"/>
                <a:cs typeface="Calibri"/>
              </a:rPr>
              <a:t>in</a:t>
            </a:r>
            <a:r>
              <a:rPr sz="1200" i="1" spc="30">
                <a:solidFill>
                  <a:srgbClr val="461400"/>
                </a:solidFill>
                <a:latin typeface="Calibri"/>
                <a:cs typeface="Calibri"/>
              </a:rPr>
              <a:t> </a:t>
            </a:r>
            <a:r>
              <a:rPr sz="1200" i="1">
                <a:solidFill>
                  <a:srgbClr val="461400"/>
                </a:solidFill>
                <a:latin typeface="Calibri"/>
                <a:cs typeface="Calibri"/>
              </a:rPr>
              <a:t>the</a:t>
            </a:r>
            <a:r>
              <a:rPr sz="1200" i="1" spc="30">
                <a:solidFill>
                  <a:srgbClr val="461400"/>
                </a:solidFill>
                <a:latin typeface="Calibri"/>
                <a:cs typeface="Calibri"/>
              </a:rPr>
              <a:t> </a:t>
            </a:r>
            <a:r>
              <a:rPr sz="1200" i="1">
                <a:solidFill>
                  <a:srgbClr val="461400"/>
                </a:solidFill>
                <a:latin typeface="Calibri"/>
                <a:cs typeface="Calibri"/>
              </a:rPr>
              <a:t>past</a:t>
            </a:r>
            <a:r>
              <a:rPr sz="1200" i="1" spc="30">
                <a:solidFill>
                  <a:srgbClr val="461400"/>
                </a:solidFill>
                <a:latin typeface="Calibri"/>
                <a:cs typeface="Calibri"/>
              </a:rPr>
              <a:t> </a:t>
            </a:r>
            <a:r>
              <a:rPr sz="1200" i="1" spc="-25">
                <a:solidFill>
                  <a:srgbClr val="461400"/>
                </a:solidFill>
                <a:latin typeface="Calibri"/>
                <a:cs typeface="Calibri"/>
              </a:rPr>
              <a:t>10 </a:t>
            </a:r>
            <a:r>
              <a:rPr sz="1200" i="1" spc="-10">
                <a:solidFill>
                  <a:srgbClr val="461400"/>
                </a:solidFill>
                <a:latin typeface="Calibri"/>
                <a:cs typeface="Calibri"/>
              </a:rPr>
              <a:t>years</a:t>
            </a:r>
            <a:endParaRPr sz="120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97385" y="1544990"/>
            <a:ext cx="2515870" cy="635000"/>
            <a:chOff x="297385" y="1544990"/>
            <a:chExt cx="2515870" cy="635000"/>
          </a:xfrm>
        </p:grpSpPr>
        <p:sp>
          <p:nvSpPr>
            <p:cNvPr id="3" name="object 3"/>
            <p:cNvSpPr/>
            <p:nvPr/>
          </p:nvSpPr>
          <p:spPr>
            <a:xfrm>
              <a:off x="311673" y="1559278"/>
              <a:ext cx="2487295" cy="606425"/>
            </a:xfrm>
            <a:custGeom>
              <a:avLst/>
              <a:gdLst/>
              <a:ahLst/>
              <a:cxnLst/>
              <a:rect l="l" t="t" r="r" b="b"/>
              <a:pathLst>
                <a:path w="2487295" h="606425">
                  <a:moveTo>
                    <a:pt x="2385998" y="605999"/>
                  </a:moveTo>
                  <a:lnTo>
                    <a:pt x="101002" y="605999"/>
                  </a:lnTo>
                  <a:lnTo>
                    <a:pt x="61687" y="598062"/>
                  </a:lnTo>
                  <a:lnTo>
                    <a:pt x="29582" y="576416"/>
                  </a:lnTo>
                  <a:lnTo>
                    <a:pt x="7937" y="544312"/>
                  </a:lnTo>
                  <a:lnTo>
                    <a:pt x="0" y="504997"/>
                  </a:lnTo>
                  <a:lnTo>
                    <a:pt x="0" y="101001"/>
                  </a:lnTo>
                  <a:lnTo>
                    <a:pt x="7937" y="61687"/>
                  </a:lnTo>
                  <a:lnTo>
                    <a:pt x="29582" y="29582"/>
                  </a:lnTo>
                  <a:lnTo>
                    <a:pt x="61687" y="7937"/>
                  </a:lnTo>
                  <a:lnTo>
                    <a:pt x="101002" y="0"/>
                  </a:lnTo>
                  <a:lnTo>
                    <a:pt x="2385998" y="0"/>
                  </a:lnTo>
                  <a:lnTo>
                    <a:pt x="2425312" y="7937"/>
                  </a:lnTo>
                  <a:lnTo>
                    <a:pt x="2457417" y="29582"/>
                  </a:lnTo>
                  <a:lnTo>
                    <a:pt x="2479062" y="61687"/>
                  </a:lnTo>
                  <a:lnTo>
                    <a:pt x="2487000" y="101001"/>
                  </a:lnTo>
                  <a:lnTo>
                    <a:pt x="2487000" y="504997"/>
                  </a:lnTo>
                  <a:lnTo>
                    <a:pt x="2479311" y="543649"/>
                  </a:lnTo>
                  <a:lnTo>
                    <a:pt x="2457417" y="576416"/>
                  </a:lnTo>
                  <a:lnTo>
                    <a:pt x="2424649" y="598311"/>
                  </a:lnTo>
                  <a:lnTo>
                    <a:pt x="2385998" y="605999"/>
                  </a:lnTo>
                  <a:close/>
                </a:path>
              </a:pathLst>
            </a:custGeom>
            <a:solidFill>
              <a:srgbClr val="E3E3E3"/>
            </a:solidFill>
          </p:spPr>
          <p:txBody>
            <a:bodyPr wrap="square" lIns="0" tIns="0" rIns="0" bIns="0" rtlCol="0"/>
            <a:lstStyle/>
            <a:p>
              <a:endParaRPr/>
            </a:p>
          </p:txBody>
        </p:sp>
        <p:sp>
          <p:nvSpPr>
            <p:cNvPr id="4" name="object 4"/>
            <p:cNvSpPr/>
            <p:nvPr/>
          </p:nvSpPr>
          <p:spPr>
            <a:xfrm>
              <a:off x="311673" y="1559278"/>
              <a:ext cx="2487295" cy="606425"/>
            </a:xfrm>
            <a:custGeom>
              <a:avLst/>
              <a:gdLst/>
              <a:ahLst/>
              <a:cxnLst/>
              <a:rect l="l" t="t" r="r" b="b"/>
              <a:pathLst>
                <a:path w="2487295" h="606425">
                  <a:moveTo>
                    <a:pt x="2385998" y="0"/>
                  </a:moveTo>
                  <a:lnTo>
                    <a:pt x="2425312" y="7937"/>
                  </a:lnTo>
                  <a:lnTo>
                    <a:pt x="2457417" y="29582"/>
                  </a:lnTo>
                  <a:lnTo>
                    <a:pt x="2479062" y="61687"/>
                  </a:lnTo>
                  <a:lnTo>
                    <a:pt x="2487000" y="101001"/>
                  </a:lnTo>
                  <a:lnTo>
                    <a:pt x="2487000" y="504997"/>
                  </a:lnTo>
                  <a:lnTo>
                    <a:pt x="2479311" y="543649"/>
                  </a:lnTo>
                  <a:lnTo>
                    <a:pt x="2457417" y="576416"/>
                  </a:lnTo>
                  <a:lnTo>
                    <a:pt x="2424649" y="598311"/>
                  </a:lnTo>
                  <a:lnTo>
                    <a:pt x="2385998" y="605999"/>
                  </a:lnTo>
                  <a:lnTo>
                    <a:pt x="101002" y="605999"/>
                  </a:lnTo>
                  <a:lnTo>
                    <a:pt x="61687" y="598062"/>
                  </a:lnTo>
                  <a:lnTo>
                    <a:pt x="29582" y="576417"/>
                  </a:lnTo>
                  <a:lnTo>
                    <a:pt x="7937" y="544312"/>
                  </a:lnTo>
                  <a:lnTo>
                    <a:pt x="0" y="504997"/>
                  </a:lnTo>
                  <a:lnTo>
                    <a:pt x="0" y="101001"/>
                  </a:lnTo>
                  <a:lnTo>
                    <a:pt x="7937" y="61687"/>
                  </a:lnTo>
                  <a:lnTo>
                    <a:pt x="29582" y="29582"/>
                  </a:lnTo>
                  <a:lnTo>
                    <a:pt x="61687" y="7937"/>
                  </a:lnTo>
                  <a:lnTo>
                    <a:pt x="101002" y="0"/>
                  </a:lnTo>
                  <a:lnTo>
                    <a:pt x="2385998" y="0"/>
                  </a:lnTo>
                  <a:close/>
                </a:path>
              </a:pathLst>
            </a:custGeom>
            <a:ln w="28574">
              <a:solidFill>
                <a:srgbClr val="751111"/>
              </a:solidFill>
            </a:ln>
          </p:spPr>
          <p:txBody>
            <a:bodyPr wrap="square" lIns="0" tIns="0" rIns="0" bIns="0" rtlCol="0"/>
            <a:lstStyle/>
            <a:p>
              <a:endParaRPr/>
            </a:p>
          </p:txBody>
        </p:sp>
      </p:grpSp>
      <p:grpSp>
        <p:nvGrpSpPr>
          <p:cNvPr id="5" name="object 5"/>
          <p:cNvGrpSpPr/>
          <p:nvPr/>
        </p:nvGrpSpPr>
        <p:grpSpPr>
          <a:xfrm>
            <a:off x="297385" y="2221374"/>
            <a:ext cx="2515870" cy="3933190"/>
            <a:chOff x="297385" y="2221374"/>
            <a:chExt cx="2515870" cy="3933190"/>
          </a:xfrm>
        </p:grpSpPr>
        <p:sp>
          <p:nvSpPr>
            <p:cNvPr id="6" name="object 6"/>
            <p:cNvSpPr/>
            <p:nvPr/>
          </p:nvSpPr>
          <p:spPr>
            <a:xfrm>
              <a:off x="311673" y="2235662"/>
              <a:ext cx="2487295" cy="606425"/>
            </a:xfrm>
            <a:custGeom>
              <a:avLst/>
              <a:gdLst/>
              <a:ahLst/>
              <a:cxnLst/>
              <a:rect l="l" t="t" r="r" b="b"/>
              <a:pathLst>
                <a:path w="2487295" h="606425">
                  <a:moveTo>
                    <a:pt x="2385998" y="605999"/>
                  </a:moveTo>
                  <a:lnTo>
                    <a:pt x="101002" y="605999"/>
                  </a:lnTo>
                  <a:lnTo>
                    <a:pt x="61687" y="598062"/>
                  </a:lnTo>
                  <a:lnTo>
                    <a:pt x="29582" y="576417"/>
                  </a:lnTo>
                  <a:lnTo>
                    <a:pt x="7937" y="544312"/>
                  </a:lnTo>
                  <a:lnTo>
                    <a:pt x="0" y="504997"/>
                  </a:lnTo>
                  <a:lnTo>
                    <a:pt x="0" y="101001"/>
                  </a:lnTo>
                  <a:lnTo>
                    <a:pt x="7937" y="61687"/>
                  </a:lnTo>
                  <a:lnTo>
                    <a:pt x="29582" y="29582"/>
                  </a:lnTo>
                  <a:lnTo>
                    <a:pt x="61687" y="7937"/>
                  </a:lnTo>
                  <a:lnTo>
                    <a:pt x="101002" y="0"/>
                  </a:lnTo>
                  <a:lnTo>
                    <a:pt x="2385998" y="0"/>
                  </a:lnTo>
                  <a:lnTo>
                    <a:pt x="2425312" y="7937"/>
                  </a:lnTo>
                  <a:lnTo>
                    <a:pt x="2457417" y="29582"/>
                  </a:lnTo>
                  <a:lnTo>
                    <a:pt x="2479062" y="61687"/>
                  </a:lnTo>
                  <a:lnTo>
                    <a:pt x="2487000" y="101001"/>
                  </a:lnTo>
                  <a:lnTo>
                    <a:pt x="2487000" y="504997"/>
                  </a:lnTo>
                  <a:lnTo>
                    <a:pt x="2479311" y="543649"/>
                  </a:lnTo>
                  <a:lnTo>
                    <a:pt x="2457417" y="576417"/>
                  </a:lnTo>
                  <a:lnTo>
                    <a:pt x="2424649" y="598311"/>
                  </a:lnTo>
                  <a:lnTo>
                    <a:pt x="2385998" y="605999"/>
                  </a:lnTo>
                  <a:close/>
                </a:path>
              </a:pathLst>
            </a:custGeom>
            <a:solidFill>
              <a:srgbClr val="E3E3E3"/>
            </a:solidFill>
          </p:spPr>
          <p:txBody>
            <a:bodyPr wrap="square" lIns="0" tIns="0" rIns="0" bIns="0" rtlCol="0"/>
            <a:lstStyle/>
            <a:p>
              <a:endParaRPr/>
            </a:p>
          </p:txBody>
        </p:sp>
        <p:sp>
          <p:nvSpPr>
            <p:cNvPr id="7" name="object 7"/>
            <p:cNvSpPr/>
            <p:nvPr/>
          </p:nvSpPr>
          <p:spPr>
            <a:xfrm>
              <a:off x="311673" y="2235662"/>
              <a:ext cx="2487295" cy="606425"/>
            </a:xfrm>
            <a:custGeom>
              <a:avLst/>
              <a:gdLst/>
              <a:ahLst/>
              <a:cxnLst/>
              <a:rect l="l" t="t" r="r" b="b"/>
              <a:pathLst>
                <a:path w="2487295" h="606425">
                  <a:moveTo>
                    <a:pt x="2385998" y="0"/>
                  </a:moveTo>
                  <a:lnTo>
                    <a:pt x="2425312" y="7937"/>
                  </a:lnTo>
                  <a:lnTo>
                    <a:pt x="2457417" y="29582"/>
                  </a:lnTo>
                  <a:lnTo>
                    <a:pt x="2479062" y="61687"/>
                  </a:lnTo>
                  <a:lnTo>
                    <a:pt x="2487000" y="101001"/>
                  </a:lnTo>
                  <a:lnTo>
                    <a:pt x="2487000" y="504997"/>
                  </a:lnTo>
                  <a:lnTo>
                    <a:pt x="2479311" y="543649"/>
                  </a:lnTo>
                  <a:lnTo>
                    <a:pt x="2457417" y="576417"/>
                  </a:lnTo>
                  <a:lnTo>
                    <a:pt x="2424649" y="598311"/>
                  </a:lnTo>
                  <a:lnTo>
                    <a:pt x="2385998" y="605999"/>
                  </a:lnTo>
                  <a:lnTo>
                    <a:pt x="101002" y="605999"/>
                  </a:lnTo>
                  <a:lnTo>
                    <a:pt x="61687" y="598062"/>
                  </a:lnTo>
                  <a:lnTo>
                    <a:pt x="29582" y="576417"/>
                  </a:lnTo>
                  <a:lnTo>
                    <a:pt x="7937" y="544312"/>
                  </a:lnTo>
                  <a:lnTo>
                    <a:pt x="0" y="504997"/>
                  </a:lnTo>
                  <a:lnTo>
                    <a:pt x="0" y="101001"/>
                  </a:lnTo>
                  <a:lnTo>
                    <a:pt x="7937" y="61687"/>
                  </a:lnTo>
                  <a:lnTo>
                    <a:pt x="29582" y="29582"/>
                  </a:lnTo>
                  <a:lnTo>
                    <a:pt x="61687" y="7937"/>
                  </a:lnTo>
                  <a:lnTo>
                    <a:pt x="101002" y="0"/>
                  </a:lnTo>
                  <a:lnTo>
                    <a:pt x="2385998" y="0"/>
                  </a:lnTo>
                  <a:close/>
                </a:path>
              </a:pathLst>
            </a:custGeom>
            <a:ln w="28574">
              <a:solidFill>
                <a:srgbClr val="751111"/>
              </a:solidFill>
            </a:ln>
          </p:spPr>
          <p:txBody>
            <a:bodyPr wrap="square" lIns="0" tIns="0" rIns="0" bIns="0" rtlCol="0"/>
            <a:lstStyle/>
            <a:p>
              <a:endParaRPr/>
            </a:p>
          </p:txBody>
        </p:sp>
        <p:sp>
          <p:nvSpPr>
            <p:cNvPr id="8" name="object 8"/>
            <p:cNvSpPr/>
            <p:nvPr/>
          </p:nvSpPr>
          <p:spPr>
            <a:xfrm>
              <a:off x="311673" y="2898375"/>
              <a:ext cx="2487295" cy="606425"/>
            </a:xfrm>
            <a:custGeom>
              <a:avLst/>
              <a:gdLst/>
              <a:ahLst/>
              <a:cxnLst/>
              <a:rect l="l" t="t" r="r" b="b"/>
              <a:pathLst>
                <a:path w="2487295" h="606425">
                  <a:moveTo>
                    <a:pt x="2385998" y="606000"/>
                  </a:moveTo>
                  <a:lnTo>
                    <a:pt x="101002" y="606000"/>
                  </a:lnTo>
                  <a:lnTo>
                    <a:pt x="61687" y="598062"/>
                  </a:lnTo>
                  <a:lnTo>
                    <a:pt x="29582" y="576417"/>
                  </a:lnTo>
                  <a:lnTo>
                    <a:pt x="7937" y="544312"/>
                  </a:lnTo>
                  <a:lnTo>
                    <a:pt x="0" y="504998"/>
                  </a:lnTo>
                  <a:lnTo>
                    <a:pt x="0" y="101002"/>
                  </a:lnTo>
                  <a:lnTo>
                    <a:pt x="7937" y="61687"/>
                  </a:lnTo>
                  <a:lnTo>
                    <a:pt x="29582" y="29582"/>
                  </a:lnTo>
                  <a:lnTo>
                    <a:pt x="61687" y="7937"/>
                  </a:lnTo>
                  <a:lnTo>
                    <a:pt x="101002" y="0"/>
                  </a:lnTo>
                  <a:lnTo>
                    <a:pt x="2385998" y="0"/>
                  </a:lnTo>
                  <a:lnTo>
                    <a:pt x="2425312" y="7937"/>
                  </a:lnTo>
                  <a:lnTo>
                    <a:pt x="2457417" y="29582"/>
                  </a:lnTo>
                  <a:lnTo>
                    <a:pt x="2479062" y="61687"/>
                  </a:lnTo>
                  <a:lnTo>
                    <a:pt x="2487000" y="101002"/>
                  </a:lnTo>
                  <a:lnTo>
                    <a:pt x="2487000" y="504998"/>
                  </a:lnTo>
                  <a:lnTo>
                    <a:pt x="2479311" y="543649"/>
                  </a:lnTo>
                  <a:lnTo>
                    <a:pt x="2457417" y="576417"/>
                  </a:lnTo>
                  <a:lnTo>
                    <a:pt x="2424649" y="598311"/>
                  </a:lnTo>
                  <a:lnTo>
                    <a:pt x="2385998" y="606000"/>
                  </a:lnTo>
                  <a:close/>
                </a:path>
              </a:pathLst>
            </a:custGeom>
            <a:solidFill>
              <a:srgbClr val="E3E3E3"/>
            </a:solidFill>
          </p:spPr>
          <p:txBody>
            <a:bodyPr wrap="square" lIns="0" tIns="0" rIns="0" bIns="0" rtlCol="0"/>
            <a:lstStyle/>
            <a:p>
              <a:endParaRPr/>
            </a:p>
          </p:txBody>
        </p:sp>
        <p:sp>
          <p:nvSpPr>
            <p:cNvPr id="9" name="object 9"/>
            <p:cNvSpPr/>
            <p:nvPr/>
          </p:nvSpPr>
          <p:spPr>
            <a:xfrm>
              <a:off x="311673" y="2898375"/>
              <a:ext cx="2487295" cy="606425"/>
            </a:xfrm>
            <a:custGeom>
              <a:avLst/>
              <a:gdLst/>
              <a:ahLst/>
              <a:cxnLst/>
              <a:rect l="l" t="t" r="r" b="b"/>
              <a:pathLst>
                <a:path w="2487295" h="606425">
                  <a:moveTo>
                    <a:pt x="2385998" y="0"/>
                  </a:moveTo>
                  <a:lnTo>
                    <a:pt x="2425312" y="7937"/>
                  </a:lnTo>
                  <a:lnTo>
                    <a:pt x="2457417" y="29582"/>
                  </a:lnTo>
                  <a:lnTo>
                    <a:pt x="2479062" y="61687"/>
                  </a:lnTo>
                  <a:lnTo>
                    <a:pt x="2487000" y="101002"/>
                  </a:lnTo>
                  <a:lnTo>
                    <a:pt x="2487000" y="504998"/>
                  </a:lnTo>
                  <a:lnTo>
                    <a:pt x="2479311" y="543649"/>
                  </a:lnTo>
                  <a:lnTo>
                    <a:pt x="2457417" y="576417"/>
                  </a:lnTo>
                  <a:lnTo>
                    <a:pt x="2424649" y="598311"/>
                  </a:lnTo>
                  <a:lnTo>
                    <a:pt x="2385998" y="606000"/>
                  </a:lnTo>
                  <a:lnTo>
                    <a:pt x="101002" y="606000"/>
                  </a:lnTo>
                  <a:lnTo>
                    <a:pt x="61687" y="598062"/>
                  </a:lnTo>
                  <a:lnTo>
                    <a:pt x="29582" y="576417"/>
                  </a:lnTo>
                  <a:lnTo>
                    <a:pt x="7937" y="544312"/>
                  </a:lnTo>
                  <a:lnTo>
                    <a:pt x="0" y="504998"/>
                  </a:lnTo>
                  <a:lnTo>
                    <a:pt x="0" y="101002"/>
                  </a:lnTo>
                  <a:lnTo>
                    <a:pt x="7937" y="61687"/>
                  </a:lnTo>
                  <a:lnTo>
                    <a:pt x="29582" y="29582"/>
                  </a:lnTo>
                  <a:lnTo>
                    <a:pt x="61687" y="7937"/>
                  </a:lnTo>
                  <a:lnTo>
                    <a:pt x="101002" y="0"/>
                  </a:lnTo>
                  <a:lnTo>
                    <a:pt x="2385998" y="0"/>
                  </a:lnTo>
                  <a:close/>
                </a:path>
              </a:pathLst>
            </a:custGeom>
            <a:ln w="28574">
              <a:solidFill>
                <a:srgbClr val="751111"/>
              </a:solidFill>
            </a:ln>
          </p:spPr>
          <p:txBody>
            <a:bodyPr wrap="square" lIns="0" tIns="0" rIns="0" bIns="0" rtlCol="0"/>
            <a:lstStyle/>
            <a:p>
              <a:endParaRPr/>
            </a:p>
          </p:txBody>
        </p:sp>
        <p:sp>
          <p:nvSpPr>
            <p:cNvPr id="10" name="object 10"/>
            <p:cNvSpPr/>
            <p:nvPr/>
          </p:nvSpPr>
          <p:spPr>
            <a:xfrm>
              <a:off x="311673" y="3557229"/>
              <a:ext cx="2487295" cy="606425"/>
            </a:xfrm>
            <a:custGeom>
              <a:avLst/>
              <a:gdLst/>
              <a:ahLst/>
              <a:cxnLst/>
              <a:rect l="l" t="t" r="r" b="b"/>
              <a:pathLst>
                <a:path w="2487295" h="606425">
                  <a:moveTo>
                    <a:pt x="2385998" y="605999"/>
                  </a:moveTo>
                  <a:lnTo>
                    <a:pt x="101002" y="605999"/>
                  </a:lnTo>
                  <a:lnTo>
                    <a:pt x="61687" y="598062"/>
                  </a:lnTo>
                  <a:lnTo>
                    <a:pt x="29582" y="576417"/>
                  </a:lnTo>
                  <a:lnTo>
                    <a:pt x="7937" y="544312"/>
                  </a:lnTo>
                  <a:lnTo>
                    <a:pt x="0" y="504997"/>
                  </a:lnTo>
                  <a:lnTo>
                    <a:pt x="0" y="101002"/>
                  </a:lnTo>
                  <a:lnTo>
                    <a:pt x="7937" y="61687"/>
                  </a:lnTo>
                  <a:lnTo>
                    <a:pt x="29582" y="29582"/>
                  </a:lnTo>
                  <a:lnTo>
                    <a:pt x="61687" y="7937"/>
                  </a:lnTo>
                  <a:lnTo>
                    <a:pt x="101002" y="0"/>
                  </a:lnTo>
                  <a:lnTo>
                    <a:pt x="2385998" y="0"/>
                  </a:lnTo>
                  <a:lnTo>
                    <a:pt x="2425312" y="7937"/>
                  </a:lnTo>
                  <a:lnTo>
                    <a:pt x="2457417" y="29582"/>
                  </a:lnTo>
                  <a:lnTo>
                    <a:pt x="2479062" y="61687"/>
                  </a:lnTo>
                  <a:lnTo>
                    <a:pt x="2487000" y="101002"/>
                  </a:lnTo>
                  <a:lnTo>
                    <a:pt x="2487000" y="504997"/>
                  </a:lnTo>
                  <a:lnTo>
                    <a:pt x="2479311" y="543649"/>
                  </a:lnTo>
                  <a:lnTo>
                    <a:pt x="2457417" y="576417"/>
                  </a:lnTo>
                  <a:lnTo>
                    <a:pt x="2424649" y="598311"/>
                  </a:lnTo>
                  <a:lnTo>
                    <a:pt x="2385998" y="605999"/>
                  </a:lnTo>
                  <a:close/>
                </a:path>
              </a:pathLst>
            </a:custGeom>
            <a:solidFill>
              <a:srgbClr val="E3E3E3"/>
            </a:solidFill>
          </p:spPr>
          <p:txBody>
            <a:bodyPr wrap="square" lIns="0" tIns="0" rIns="0" bIns="0" rtlCol="0"/>
            <a:lstStyle/>
            <a:p>
              <a:endParaRPr/>
            </a:p>
          </p:txBody>
        </p:sp>
        <p:sp>
          <p:nvSpPr>
            <p:cNvPr id="11" name="object 11"/>
            <p:cNvSpPr/>
            <p:nvPr/>
          </p:nvSpPr>
          <p:spPr>
            <a:xfrm>
              <a:off x="311673" y="3557229"/>
              <a:ext cx="2487295" cy="606425"/>
            </a:xfrm>
            <a:custGeom>
              <a:avLst/>
              <a:gdLst/>
              <a:ahLst/>
              <a:cxnLst/>
              <a:rect l="l" t="t" r="r" b="b"/>
              <a:pathLst>
                <a:path w="2487295" h="606425">
                  <a:moveTo>
                    <a:pt x="2385998" y="0"/>
                  </a:moveTo>
                  <a:lnTo>
                    <a:pt x="2425312" y="7937"/>
                  </a:lnTo>
                  <a:lnTo>
                    <a:pt x="2457417" y="29582"/>
                  </a:lnTo>
                  <a:lnTo>
                    <a:pt x="2479062" y="61687"/>
                  </a:lnTo>
                  <a:lnTo>
                    <a:pt x="2487000" y="101002"/>
                  </a:lnTo>
                  <a:lnTo>
                    <a:pt x="2487000" y="504997"/>
                  </a:lnTo>
                  <a:lnTo>
                    <a:pt x="2479311" y="543649"/>
                  </a:lnTo>
                  <a:lnTo>
                    <a:pt x="2457417" y="576417"/>
                  </a:lnTo>
                  <a:lnTo>
                    <a:pt x="2424649" y="598311"/>
                  </a:lnTo>
                  <a:lnTo>
                    <a:pt x="2385998" y="605999"/>
                  </a:lnTo>
                  <a:lnTo>
                    <a:pt x="101002" y="605999"/>
                  </a:lnTo>
                  <a:lnTo>
                    <a:pt x="61687" y="598062"/>
                  </a:lnTo>
                  <a:lnTo>
                    <a:pt x="29582" y="576417"/>
                  </a:lnTo>
                  <a:lnTo>
                    <a:pt x="7937" y="544312"/>
                  </a:lnTo>
                  <a:lnTo>
                    <a:pt x="0" y="504997"/>
                  </a:lnTo>
                  <a:lnTo>
                    <a:pt x="0" y="101002"/>
                  </a:lnTo>
                  <a:lnTo>
                    <a:pt x="7937" y="61687"/>
                  </a:lnTo>
                  <a:lnTo>
                    <a:pt x="29582" y="29582"/>
                  </a:lnTo>
                  <a:lnTo>
                    <a:pt x="61687" y="7937"/>
                  </a:lnTo>
                  <a:lnTo>
                    <a:pt x="101002" y="0"/>
                  </a:lnTo>
                  <a:lnTo>
                    <a:pt x="2385998" y="0"/>
                  </a:lnTo>
                  <a:close/>
                </a:path>
              </a:pathLst>
            </a:custGeom>
            <a:ln w="28574">
              <a:solidFill>
                <a:srgbClr val="751111"/>
              </a:solidFill>
            </a:ln>
          </p:spPr>
          <p:txBody>
            <a:bodyPr wrap="square" lIns="0" tIns="0" rIns="0" bIns="0" rtlCol="0"/>
            <a:lstStyle/>
            <a:p>
              <a:endParaRPr/>
            </a:p>
          </p:txBody>
        </p:sp>
        <p:sp>
          <p:nvSpPr>
            <p:cNvPr id="12" name="object 12"/>
            <p:cNvSpPr/>
            <p:nvPr/>
          </p:nvSpPr>
          <p:spPr>
            <a:xfrm>
              <a:off x="311673" y="4216084"/>
              <a:ext cx="2487295" cy="606425"/>
            </a:xfrm>
            <a:custGeom>
              <a:avLst/>
              <a:gdLst/>
              <a:ahLst/>
              <a:cxnLst/>
              <a:rect l="l" t="t" r="r" b="b"/>
              <a:pathLst>
                <a:path w="2487295" h="606425">
                  <a:moveTo>
                    <a:pt x="2385998" y="605999"/>
                  </a:moveTo>
                  <a:lnTo>
                    <a:pt x="101002" y="605999"/>
                  </a:lnTo>
                  <a:lnTo>
                    <a:pt x="61687" y="598062"/>
                  </a:lnTo>
                  <a:lnTo>
                    <a:pt x="29582" y="576417"/>
                  </a:lnTo>
                  <a:lnTo>
                    <a:pt x="7937" y="544312"/>
                  </a:lnTo>
                  <a:lnTo>
                    <a:pt x="0" y="504997"/>
                  </a:lnTo>
                  <a:lnTo>
                    <a:pt x="0" y="101001"/>
                  </a:lnTo>
                  <a:lnTo>
                    <a:pt x="7937" y="61687"/>
                  </a:lnTo>
                  <a:lnTo>
                    <a:pt x="29582" y="29582"/>
                  </a:lnTo>
                  <a:lnTo>
                    <a:pt x="61687" y="7937"/>
                  </a:lnTo>
                  <a:lnTo>
                    <a:pt x="101002" y="0"/>
                  </a:lnTo>
                  <a:lnTo>
                    <a:pt x="2385998" y="0"/>
                  </a:lnTo>
                  <a:lnTo>
                    <a:pt x="2425312" y="7937"/>
                  </a:lnTo>
                  <a:lnTo>
                    <a:pt x="2457417" y="29582"/>
                  </a:lnTo>
                  <a:lnTo>
                    <a:pt x="2479062" y="61687"/>
                  </a:lnTo>
                  <a:lnTo>
                    <a:pt x="2487000" y="101001"/>
                  </a:lnTo>
                  <a:lnTo>
                    <a:pt x="2487000" y="504997"/>
                  </a:lnTo>
                  <a:lnTo>
                    <a:pt x="2479311" y="543649"/>
                  </a:lnTo>
                  <a:lnTo>
                    <a:pt x="2457417" y="576417"/>
                  </a:lnTo>
                  <a:lnTo>
                    <a:pt x="2424649" y="598311"/>
                  </a:lnTo>
                  <a:lnTo>
                    <a:pt x="2385998" y="605999"/>
                  </a:lnTo>
                  <a:close/>
                </a:path>
              </a:pathLst>
            </a:custGeom>
            <a:solidFill>
              <a:srgbClr val="E3E3E3"/>
            </a:solidFill>
          </p:spPr>
          <p:txBody>
            <a:bodyPr wrap="square" lIns="0" tIns="0" rIns="0" bIns="0" rtlCol="0"/>
            <a:lstStyle/>
            <a:p>
              <a:endParaRPr/>
            </a:p>
          </p:txBody>
        </p:sp>
        <p:sp>
          <p:nvSpPr>
            <p:cNvPr id="13" name="object 13"/>
            <p:cNvSpPr/>
            <p:nvPr/>
          </p:nvSpPr>
          <p:spPr>
            <a:xfrm>
              <a:off x="311673" y="4216084"/>
              <a:ext cx="2487295" cy="606425"/>
            </a:xfrm>
            <a:custGeom>
              <a:avLst/>
              <a:gdLst/>
              <a:ahLst/>
              <a:cxnLst/>
              <a:rect l="l" t="t" r="r" b="b"/>
              <a:pathLst>
                <a:path w="2487295" h="606425">
                  <a:moveTo>
                    <a:pt x="2385998" y="0"/>
                  </a:moveTo>
                  <a:lnTo>
                    <a:pt x="2425312" y="7937"/>
                  </a:lnTo>
                  <a:lnTo>
                    <a:pt x="2457417" y="29582"/>
                  </a:lnTo>
                  <a:lnTo>
                    <a:pt x="2479062" y="61687"/>
                  </a:lnTo>
                  <a:lnTo>
                    <a:pt x="2487000" y="101001"/>
                  </a:lnTo>
                  <a:lnTo>
                    <a:pt x="2487000" y="504997"/>
                  </a:lnTo>
                  <a:lnTo>
                    <a:pt x="2479311" y="543649"/>
                  </a:lnTo>
                  <a:lnTo>
                    <a:pt x="2457417" y="576417"/>
                  </a:lnTo>
                  <a:lnTo>
                    <a:pt x="2424649" y="598311"/>
                  </a:lnTo>
                  <a:lnTo>
                    <a:pt x="2385998" y="605999"/>
                  </a:lnTo>
                  <a:lnTo>
                    <a:pt x="101002" y="605999"/>
                  </a:lnTo>
                  <a:lnTo>
                    <a:pt x="61687" y="598062"/>
                  </a:lnTo>
                  <a:lnTo>
                    <a:pt x="29582" y="576417"/>
                  </a:lnTo>
                  <a:lnTo>
                    <a:pt x="7937" y="544312"/>
                  </a:lnTo>
                  <a:lnTo>
                    <a:pt x="0" y="504997"/>
                  </a:lnTo>
                  <a:lnTo>
                    <a:pt x="0" y="101001"/>
                  </a:lnTo>
                  <a:lnTo>
                    <a:pt x="7937" y="61687"/>
                  </a:lnTo>
                  <a:lnTo>
                    <a:pt x="29582" y="29582"/>
                  </a:lnTo>
                  <a:lnTo>
                    <a:pt x="61687" y="7937"/>
                  </a:lnTo>
                  <a:lnTo>
                    <a:pt x="101002" y="0"/>
                  </a:lnTo>
                  <a:lnTo>
                    <a:pt x="2385998" y="0"/>
                  </a:lnTo>
                  <a:close/>
                </a:path>
              </a:pathLst>
            </a:custGeom>
            <a:ln w="28574">
              <a:solidFill>
                <a:srgbClr val="751111"/>
              </a:solidFill>
            </a:ln>
          </p:spPr>
          <p:txBody>
            <a:bodyPr wrap="square" lIns="0" tIns="0" rIns="0" bIns="0" rtlCol="0"/>
            <a:lstStyle/>
            <a:p>
              <a:endParaRPr/>
            </a:p>
          </p:txBody>
        </p:sp>
        <p:sp>
          <p:nvSpPr>
            <p:cNvPr id="14" name="object 14"/>
            <p:cNvSpPr/>
            <p:nvPr/>
          </p:nvSpPr>
          <p:spPr>
            <a:xfrm>
              <a:off x="311673" y="4874938"/>
              <a:ext cx="2487295" cy="606425"/>
            </a:xfrm>
            <a:custGeom>
              <a:avLst/>
              <a:gdLst/>
              <a:ahLst/>
              <a:cxnLst/>
              <a:rect l="l" t="t" r="r" b="b"/>
              <a:pathLst>
                <a:path w="2487295" h="606425">
                  <a:moveTo>
                    <a:pt x="2385998" y="605999"/>
                  </a:moveTo>
                  <a:lnTo>
                    <a:pt x="101002" y="605999"/>
                  </a:lnTo>
                  <a:lnTo>
                    <a:pt x="61687" y="598062"/>
                  </a:lnTo>
                  <a:lnTo>
                    <a:pt x="29582" y="576417"/>
                  </a:lnTo>
                  <a:lnTo>
                    <a:pt x="7937" y="544312"/>
                  </a:lnTo>
                  <a:lnTo>
                    <a:pt x="0" y="504997"/>
                  </a:lnTo>
                  <a:lnTo>
                    <a:pt x="0" y="101001"/>
                  </a:lnTo>
                  <a:lnTo>
                    <a:pt x="7937" y="61687"/>
                  </a:lnTo>
                  <a:lnTo>
                    <a:pt x="29582" y="29582"/>
                  </a:lnTo>
                  <a:lnTo>
                    <a:pt x="61687" y="7937"/>
                  </a:lnTo>
                  <a:lnTo>
                    <a:pt x="101002" y="0"/>
                  </a:lnTo>
                  <a:lnTo>
                    <a:pt x="2385998" y="0"/>
                  </a:lnTo>
                  <a:lnTo>
                    <a:pt x="2425312" y="7937"/>
                  </a:lnTo>
                  <a:lnTo>
                    <a:pt x="2457417" y="29582"/>
                  </a:lnTo>
                  <a:lnTo>
                    <a:pt x="2479062" y="61687"/>
                  </a:lnTo>
                  <a:lnTo>
                    <a:pt x="2487000" y="101001"/>
                  </a:lnTo>
                  <a:lnTo>
                    <a:pt x="2487000" y="504997"/>
                  </a:lnTo>
                  <a:lnTo>
                    <a:pt x="2479311" y="543649"/>
                  </a:lnTo>
                  <a:lnTo>
                    <a:pt x="2457417" y="576417"/>
                  </a:lnTo>
                  <a:lnTo>
                    <a:pt x="2424649" y="598311"/>
                  </a:lnTo>
                  <a:lnTo>
                    <a:pt x="2385998" y="605999"/>
                  </a:lnTo>
                  <a:close/>
                </a:path>
              </a:pathLst>
            </a:custGeom>
            <a:solidFill>
              <a:srgbClr val="E3E3E3"/>
            </a:solidFill>
          </p:spPr>
          <p:txBody>
            <a:bodyPr wrap="square" lIns="0" tIns="0" rIns="0" bIns="0" rtlCol="0"/>
            <a:lstStyle/>
            <a:p>
              <a:endParaRPr/>
            </a:p>
          </p:txBody>
        </p:sp>
        <p:sp>
          <p:nvSpPr>
            <p:cNvPr id="15" name="object 15"/>
            <p:cNvSpPr/>
            <p:nvPr/>
          </p:nvSpPr>
          <p:spPr>
            <a:xfrm>
              <a:off x="311673" y="4874938"/>
              <a:ext cx="2487295" cy="606425"/>
            </a:xfrm>
            <a:custGeom>
              <a:avLst/>
              <a:gdLst/>
              <a:ahLst/>
              <a:cxnLst/>
              <a:rect l="l" t="t" r="r" b="b"/>
              <a:pathLst>
                <a:path w="2487295" h="606425">
                  <a:moveTo>
                    <a:pt x="2385998" y="0"/>
                  </a:moveTo>
                  <a:lnTo>
                    <a:pt x="2425312" y="7937"/>
                  </a:lnTo>
                  <a:lnTo>
                    <a:pt x="2457417" y="29582"/>
                  </a:lnTo>
                  <a:lnTo>
                    <a:pt x="2479062" y="61687"/>
                  </a:lnTo>
                  <a:lnTo>
                    <a:pt x="2487000" y="101001"/>
                  </a:lnTo>
                  <a:lnTo>
                    <a:pt x="2487000" y="504997"/>
                  </a:lnTo>
                  <a:lnTo>
                    <a:pt x="2479311" y="543649"/>
                  </a:lnTo>
                  <a:lnTo>
                    <a:pt x="2457417" y="576417"/>
                  </a:lnTo>
                  <a:lnTo>
                    <a:pt x="2424649" y="598311"/>
                  </a:lnTo>
                  <a:lnTo>
                    <a:pt x="2385998" y="605999"/>
                  </a:lnTo>
                  <a:lnTo>
                    <a:pt x="101002" y="605999"/>
                  </a:lnTo>
                  <a:lnTo>
                    <a:pt x="61687" y="598062"/>
                  </a:lnTo>
                  <a:lnTo>
                    <a:pt x="29582" y="576417"/>
                  </a:lnTo>
                  <a:lnTo>
                    <a:pt x="7937" y="544312"/>
                  </a:lnTo>
                  <a:lnTo>
                    <a:pt x="0" y="504997"/>
                  </a:lnTo>
                  <a:lnTo>
                    <a:pt x="0" y="101001"/>
                  </a:lnTo>
                  <a:lnTo>
                    <a:pt x="7937" y="61687"/>
                  </a:lnTo>
                  <a:lnTo>
                    <a:pt x="29582" y="29582"/>
                  </a:lnTo>
                  <a:lnTo>
                    <a:pt x="61687" y="7937"/>
                  </a:lnTo>
                  <a:lnTo>
                    <a:pt x="101002" y="0"/>
                  </a:lnTo>
                  <a:lnTo>
                    <a:pt x="2385998" y="0"/>
                  </a:lnTo>
                  <a:close/>
                </a:path>
              </a:pathLst>
            </a:custGeom>
            <a:ln w="28574">
              <a:solidFill>
                <a:srgbClr val="751111"/>
              </a:solidFill>
            </a:ln>
          </p:spPr>
          <p:txBody>
            <a:bodyPr wrap="square" lIns="0" tIns="0" rIns="0" bIns="0" rtlCol="0"/>
            <a:lstStyle/>
            <a:p>
              <a:endParaRPr/>
            </a:p>
          </p:txBody>
        </p:sp>
        <p:pic>
          <p:nvPicPr>
            <p:cNvPr id="16" name="object 16"/>
            <p:cNvPicPr/>
            <p:nvPr/>
          </p:nvPicPr>
          <p:blipFill>
            <a:blip r:embed="rId2" cstate="print"/>
            <a:stretch>
              <a:fillRect/>
            </a:stretch>
          </p:blipFill>
          <p:spPr>
            <a:xfrm>
              <a:off x="504718" y="2369000"/>
              <a:ext cx="2190207" cy="325655"/>
            </a:xfrm>
            <a:prstGeom prst="rect">
              <a:avLst/>
            </a:prstGeom>
          </p:spPr>
        </p:pic>
        <p:pic>
          <p:nvPicPr>
            <p:cNvPr id="17" name="object 17"/>
            <p:cNvPicPr/>
            <p:nvPr/>
          </p:nvPicPr>
          <p:blipFill>
            <a:blip r:embed="rId3" cstate="print"/>
            <a:stretch>
              <a:fillRect/>
            </a:stretch>
          </p:blipFill>
          <p:spPr>
            <a:xfrm>
              <a:off x="504668" y="3618898"/>
              <a:ext cx="2190213" cy="482581"/>
            </a:xfrm>
            <a:prstGeom prst="rect">
              <a:avLst/>
            </a:prstGeom>
          </p:spPr>
        </p:pic>
        <p:sp>
          <p:nvSpPr>
            <p:cNvPr id="18" name="object 18"/>
            <p:cNvSpPr/>
            <p:nvPr/>
          </p:nvSpPr>
          <p:spPr>
            <a:xfrm>
              <a:off x="311673" y="5533792"/>
              <a:ext cx="2487295" cy="606425"/>
            </a:xfrm>
            <a:custGeom>
              <a:avLst/>
              <a:gdLst/>
              <a:ahLst/>
              <a:cxnLst/>
              <a:rect l="l" t="t" r="r" b="b"/>
              <a:pathLst>
                <a:path w="2487295" h="606425">
                  <a:moveTo>
                    <a:pt x="2385998" y="605999"/>
                  </a:moveTo>
                  <a:lnTo>
                    <a:pt x="101002" y="605999"/>
                  </a:lnTo>
                  <a:lnTo>
                    <a:pt x="61687" y="598062"/>
                  </a:lnTo>
                  <a:lnTo>
                    <a:pt x="29582" y="576417"/>
                  </a:lnTo>
                  <a:lnTo>
                    <a:pt x="7937" y="544312"/>
                  </a:lnTo>
                  <a:lnTo>
                    <a:pt x="0" y="504997"/>
                  </a:lnTo>
                  <a:lnTo>
                    <a:pt x="0" y="101001"/>
                  </a:lnTo>
                  <a:lnTo>
                    <a:pt x="7937" y="61687"/>
                  </a:lnTo>
                  <a:lnTo>
                    <a:pt x="29582" y="29582"/>
                  </a:lnTo>
                  <a:lnTo>
                    <a:pt x="61687" y="7937"/>
                  </a:lnTo>
                  <a:lnTo>
                    <a:pt x="101002" y="0"/>
                  </a:lnTo>
                  <a:lnTo>
                    <a:pt x="2385998" y="0"/>
                  </a:lnTo>
                  <a:lnTo>
                    <a:pt x="2425312" y="7937"/>
                  </a:lnTo>
                  <a:lnTo>
                    <a:pt x="2457417" y="29582"/>
                  </a:lnTo>
                  <a:lnTo>
                    <a:pt x="2479062" y="61687"/>
                  </a:lnTo>
                  <a:lnTo>
                    <a:pt x="2487000" y="101001"/>
                  </a:lnTo>
                  <a:lnTo>
                    <a:pt x="2487000" y="504997"/>
                  </a:lnTo>
                  <a:lnTo>
                    <a:pt x="2479311" y="543649"/>
                  </a:lnTo>
                  <a:lnTo>
                    <a:pt x="2457417" y="576417"/>
                  </a:lnTo>
                  <a:lnTo>
                    <a:pt x="2424649" y="598311"/>
                  </a:lnTo>
                  <a:lnTo>
                    <a:pt x="2385998" y="605999"/>
                  </a:lnTo>
                  <a:close/>
                </a:path>
              </a:pathLst>
            </a:custGeom>
            <a:solidFill>
              <a:srgbClr val="E3E3E3"/>
            </a:solidFill>
          </p:spPr>
          <p:txBody>
            <a:bodyPr wrap="square" lIns="0" tIns="0" rIns="0" bIns="0" rtlCol="0"/>
            <a:lstStyle/>
            <a:p>
              <a:endParaRPr/>
            </a:p>
          </p:txBody>
        </p:sp>
        <p:sp>
          <p:nvSpPr>
            <p:cNvPr id="19" name="object 19"/>
            <p:cNvSpPr/>
            <p:nvPr/>
          </p:nvSpPr>
          <p:spPr>
            <a:xfrm>
              <a:off x="311673" y="5533792"/>
              <a:ext cx="2487295" cy="606425"/>
            </a:xfrm>
            <a:custGeom>
              <a:avLst/>
              <a:gdLst/>
              <a:ahLst/>
              <a:cxnLst/>
              <a:rect l="l" t="t" r="r" b="b"/>
              <a:pathLst>
                <a:path w="2487295" h="606425">
                  <a:moveTo>
                    <a:pt x="2385998" y="0"/>
                  </a:moveTo>
                  <a:lnTo>
                    <a:pt x="2425312" y="7937"/>
                  </a:lnTo>
                  <a:lnTo>
                    <a:pt x="2457417" y="29582"/>
                  </a:lnTo>
                  <a:lnTo>
                    <a:pt x="2479062" y="61687"/>
                  </a:lnTo>
                  <a:lnTo>
                    <a:pt x="2487000" y="101001"/>
                  </a:lnTo>
                  <a:lnTo>
                    <a:pt x="2487000" y="504997"/>
                  </a:lnTo>
                  <a:lnTo>
                    <a:pt x="2479311" y="543649"/>
                  </a:lnTo>
                  <a:lnTo>
                    <a:pt x="2457417" y="576417"/>
                  </a:lnTo>
                  <a:lnTo>
                    <a:pt x="2424649" y="598311"/>
                  </a:lnTo>
                  <a:lnTo>
                    <a:pt x="2385998" y="605999"/>
                  </a:lnTo>
                  <a:lnTo>
                    <a:pt x="101002" y="605999"/>
                  </a:lnTo>
                  <a:lnTo>
                    <a:pt x="61687" y="598062"/>
                  </a:lnTo>
                  <a:lnTo>
                    <a:pt x="29582" y="576417"/>
                  </a:lnTo>
                  <a:lnTo>
                    <a:pt x="7937" y="544312"/>
                  </a:lnTo>
                  <a:lnTo>
                    <a:pt x="0" y="504997"/>
                  </a:lnTo>
                  <a:lnTo>
                    <a:pt x="0" y="101001"/>
                  </a:lnTo>
                  <a:lnTo>
                    <a:pt x="7937" y="61687"/>
                  </a:lnTo>
                  <a:lnTo>
                    <a:pt x="29582" y="29582"/>
                  </a:lnTo>
                  <a:lnTo>
                    <a:pt x="61687" y="7937"/>
                  </a:lnTo>
                  <a:lnTo>
                    <a:pt x="101002" y="0"/>
                  </a:lnTo>
                  <a:lnTo>
                    <a:pt x="2385998" y="0"/>
                  </a:lnTo>
                  <a:close/>
                </a:path>
              </a:pathLst>
            </a:custGeom>
            <a:ln w="28574">
              <a:solidFill>
                <a:srgbClr val="751111"/>
              </a:solidFill>
            </a:ln>
          </p:spPr>
          <p:txBody>
            <a:bodyPr wrap="square" lIns="0" tIns="0" rIns="0" bIns="0" rtlCol="0"/>
            <a:lstStyle/>
            <a:p>
              <a:endParaRPr/>
            </a:p>
          </p:txBody>
        </p:sp>
        <p:pic>
          <p:nvPicPr>
            <p:cNvPr id="20" name="object 20"/>
            <p:cNvPicPr/>
            <p:nvPr/>
          </p:nvPicPr>
          <p:blipFill>
            <a:blip r:embed="rId4" cstate="print"/>
            <a:stretch>
              <a:fillRect/>
            </a:stretch>
          </p:blipFill>
          <p:spPr>
            <a:xfrm>
              <a:off x="1137100" y="4258837"/>
              <a:ext cx="925341" cy="520499"/>
            </a:xfrm>
            <a:prstGeom prst="rect">
              <a:avLst/>
            </a:prstGeom>
          </p:spPr>
        </p:pic>
        <p:pic>
          <p:nvPicPr>
            <p:cNvPr id="21" name="object 21"/>
            <p:cNvPicPr/>
            <p:nvPr/>
          </p:nvPicPr>
          <p:blipFill>
            <a:blip r:embed="rId5" cstate="print"/>
            <a:stretch>
              <a:fillRect/>
            </a:stretch>
          </p:blipFill>
          <p:spPr>
            <a:xfrm>
              <a:off x="575937" y="4956386"/>
              <a:ext cx="1958476" cy="443099"/>
            </a:xfrm>
            <a:prstGeom prst="rect">
              <a:avLst/>
            </a:prstGeom>
          </p:spPr>
        </p:pic>
        <p:pic>
          <p:nvPicPr>
            <p:cNvPr id="22" name="object 22"/>
            <p:cNvPicPr/>
            <p:nvPr/>
          </p:nvPicPr>
          <p:blipFill>
            <a:blip r:embed="rId6" cstate="print"/>
            <a:stretch>
              <a:fillRect/>
            </a:stretch>
          </p:blipFill>
          <p:spPr>
            <a:xfrm>
              <a:off x="889250" y="5607065"/>
              <a:ext cx="1421142" cy="471875"/>
            </a:xfrm>
            <a:prstGeom prst="rect">
              <a:avLst/>
            </a:prstGeom>
          </p:spPr>
        </p:pic>
        <p:pic>
          <p:nvPicPr>
            <p:cNvPr id="23" name="object 23"/>
            <p:cNvPicPr/>
            <p:nvPr/>
          </p:nvPicPr>
          <p:blipFill>
            <a:blip r:embed="rId7" cstate="print"/>
            <a:stretch>
              <a:fillRect/>
            </a:stretch>
          </p:blipFill>
          <p:spPr>
            <a:xfrm>
              <a:off x="889200" y="2979112"/>
              <a:ext cx="1421150" cy="440656"/>
            </a:xfrm>
            <a:prstGeom prst="rect">
              <a:avLst/>
            </a:prstGeom>
          </p:spPr>
        </p:pic>
      </p:grpSp>
      <p:sp>
        <p:nvSpPr>
          <p:cNvPr id="24" name="object 24"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323850">
              <a:lnSpc>
                <a:spcPct val="100000"/>
              </a:lnSpc>
              <a:spcBef>
                <a:spcPts val="100"/>
              </a:spcBef>
            </a:pPr>
            <a:r>
              <a:rPr sz="1400">
                <a:solidFill>
                  <a:srgbClr val="482010"/>
                </a:solidFill>
              </a:rPr>
              <a:t>Quick Service Restaurant Market</a:t>
            </a:r>
          </a:p>
        </p:txBody>
      </p:sp>
      <p:pic>
        <p:nvPicPr>
          <p:cNvPr id="25" name="object 25"/>
          <p:cNvPicPr/>
          <p:nvPr/>
        </p:nvPicPr>
        <p:blipFill>
          <a:blip r:embed="rId8" cstate="print"/>
          <a:stretch>
            <a:fillRect/>
          </a:stretch>
        </p:blipFill>
        <p:spPr>
          <a:xfrm>
            <a:off x="415516" y="1635653"/>
            <a:ext cx="2279400" cy="471899"/>
          </a:xfrm>
          <a:prstGeom prst="rect">
            <a:avLst/>
          </a:prstGeom>
        </p:spPr>
      </p:pic>
      <p:sp>
        <p:nvSpPr>
          <p:cNvPr id="26" name="object 26"/>
          <p:cNvSpPr/>
          <p:nvPr/>
        </p:nvSpPr>
        <p:spPr>
          <a:xfrm>
            <a:off x="311673" y="718212"/>
            <a:ext cx="2487295" cy="789305"/>
          </a:xfrm>
          <a:custGeom>
            <a:avLst/>
            <a:gdLst/>
            <a:ahLst/>
            <a:cxnLst/>
            <a:rect l="l" t="t" r="r" b="b"/>
            <a:pathLst>
              <a:path w="2487295" h="789305">
                <a:moveTo>
                  <a:pt x="2355447" y="789299"/>
                </a:moveTo>
                <a:lnTo>
                  <a:pt x="131552" y="789299"/>
                </a:lnTo>
                <a:lnTo>
                  <a:pt x="89971" y="782593"/>
                </a:lnTo>
                <a:lnTo>
                  <a:pt x="53859" y="763917"/>
                </a:lnTo>
                <a:lnTo>
                  <a:pt x="25382" y="735440"/>
                </a:lnTo>
                <a:lnTo>
                  <a:pt x="6706" y="699328"/>
                </a:lnTo>
                <a:lnTo>
                  <a:pt x="0" y="657747"/>
                </a:lnTo>
                <a:lnTo>
                  <a:pt x="0" y="131552"/>
                </a:lnTo>
                <a:lnTo>
                  <a:pt x="6706" y="89971"/>
                </a:lnTo>
                <a:lnTo>
                  <a:pt x="25382" y="53859"/>
                </a:lnTo>
                <a:lnTo>
                  <a:pt x="53859" y="25382"/>
                </a:lnTo>
                <a:lnTo>
                  <a:pt x="89971" y="6706"/>
                </a:lnTo>
                <a:lnTo>
                  <a:pt x="131552" y="0"/>
                </a:lnTo>
                <a:lnTo>
                  <a:pt x="2355447" y="0"/>
                </a:lnTo>
                <a:lnTo>
                  <a:pt x="2397028" y="6706"/>
                </a:lnTo>
                <a:lnTo>
                  <a:pt x="2433140" y="25382"/>
                </a:lnTo>
                <a:lnTo>
                  <a:pt x="2461618" y="53859"/>
                </a:lnTo>
                <a:lnTo>
                  <a:pt x="2480293" y="89971"/>
                </a:lnTo>
                <a:lnTo>
                  <a:pt x="2487000" y="131552"/>
                </a:lnTo>
                <a:lnTo>
                  <a:pt x="2487000" y="657747"/>
                </a:lnTo>
                <a:lnTo>
                  <a:pt x="2476986" y="708090"/>
                </a:lnTo>
                <a:lnTo>
                  <a:pt x="2448469" y="750769"/>
                </a:lnTo>
                <a:lnTo>
                  <a:pt x="2405790" y="779286"/>
                </a:lnTo>
                <a:lnTo>
                  <a:pt x="2355447" y="789299"/>
                </a:lnTo>
                <a:close/>
              </a:path>
            </a:pathLst>
          </a:custGeom>
          <a:solidFill>
            <a:srgbClr val="4C1414"/>
          </a:solidFill>
        </p:spPr>
        <p:txBody>
          <a:bodyPr wrap="square" lIns="0" tIns="0" rIns="0" bIns="0" rtlCol="0"/>
          <a:lstStyle/>
          <a:p>
            <a:endParaRPr/>
          </a:p>
        </p:txBody>
      </p:sp>
      <p:sp>
        <p:nvSpPr>
          <p:cNvPr id="27" name="object 27"/>
          <p:cNvSpPr txBox="1"/>
          <p:nvPr/>
        </p:nvSpPr>
        <p:spPr>
          <a:xfrm>
            <a:off x="1174410" y="986438"/>
            <a:ext cx="851535" cy="238760"/>
          </a:xfrm>
          <a:prstGeom prst="rect">
            <a:avLst/>
          </a:prstGeom>
        </p:spPr>
        <p:txBody>
          <a:bodyPr vert="horz" wrap="square" lIns="0" tIns="12700" rIns="0" bIns="0" rtlCol="0">
            <a:normAutofit/>
          </a:bodyPr>
          <a:lstStyle/>
          <a:p>
            <a:pPr marL="12700">
              <a:lnSpc>
                <a:spcPct val="100000"/>
              </a:lnSpc>
              <a:spcBef>
                <a:spcPts val="100"/>
              </a:spcBef>
            </a:pPr>
            <a:r>
              <a:rPr sz="1400" b="1" spc="-10">
                <a:solidFill>
                  <a:srgbClr val="FFFFFF"/>
                </a:solidFill>
                <a:latin typeface="Calibri"/>
                <a:cs typeface="Calibri"/>
              </a:rPr>
              <a:t>Companies</a:t>
            </a:r>
            <a:endParaRPr sz="1400">
              <a:latin typeface="Calibri"/>
              <a:cs typeface="Calibri"/>
            </a:endParaRPr>
          </a:p>
        </p:txBody>
      </p:sp>
      <p:grpSp>
        <p:nvGrpSpPr>
          <p:cNvPr id="28" name="object 28"/>
          <p:cNvGrpSpPr/>
          <p:nvPr/>
        </p:nvGrpSpPr>
        <p:grpSpPr>
          <a:xfrm>
            <a:off x="2866235" y="718212"/>
            <a:ext cx="5966460" cy="781050"/>
            <a:chOff x="2866235" y="718212"/>
            <a:chExt cx="5966460" cy="781050"/>
          </a:xfrm>
        </p:grpSpPr>
        <p:sp>
          <p:nvSpPr>
            <p:cNvPr id="29" name="object 29"/>
            <p:cNvSpPr/>
            <p:nvPr/>
          </p:nvSpPr>
          <p:spPr>
            <a:xfrm>
              <a:off x="2880876" y="718212"/>
              <a:ext cx="5951855" cy="280670"/>
            </a:xfrm>
            <a:custGeom>
              <a:avLst/>
              <a:gdLst/>
              <a:ahLst/>
              <a:cxnLst/>
              <a:rect l="l" t="t" r="r" b="b"/>
              <a:pathLst>
                <a:path w="5951855" h="280669">
                  <a:moveTo>
                    <a:pt x="5904648" y="280499"/>
                  </a:moveTo>
                  <a:lnTo>
                    <a:pt x="46750" y="280499"/>
                  </a:lnTo>
                  <a:lnTo>
                    <a:pt x="28553" y="276826"/>
                  </a:lnTo>
                  <a:lnTo>
                    <a:pt x="13692" y="266806"/>
                  </a:lnTo>
                  <a:lnTo>
                    <a:pt x="3673" y="251946"/>
                  </a:lnTo>
                  <a:lnTo>
                    <a:pt x="0" y="233748"/>
                  </a:lnTo>
                  <a:lnTo>
                    <a:pt x="0" y="46750"/>
                  </a:lnTo>
                  <a:lnTo>
                    <a:pt x="3673" y="28553"/>
                  </a:lnTo>
                  <a:lnTo>
                    <a:pt x="13692" y="13693"/>
                  </a:lnTo>
                  <a:lnTo>
                    <a:pt x="28553" y="3673"/>
                  </a:lnTo>
                  <a:lnTo>
                    <a:pt x="46750" y="0"/>
                  </a:lnTo>
                  <a:lnTo>
                    <a:pt x="5904648" y="0"/>
                  </a:lnTo>
                  <a:lnTo>
                    <a:pt x="5922846" y="3673"/>
                  </a:lnTo>
                  <a:lnTo>
                    <a:pt x="5937706" y="13693"/>
                  </a:lnTo>
                  <a:lnTo>
                    <a:pt x="5947725" y="28553"/>
                  </a:lnTo>
                  <a:lnTo>
                    <a:pt x="5951399" y="46750"/>
                  </a:lnTo>
                  <a:lnTo>
                    <a:pt x="5951399" y="233748"/>
                  </a:lnTo>
                  <a:lnTo>
                    <a:pt x="5930586" y="272645"/>
                  </a:lnTo>
                  <a:lnTo>
                    <a:pt x="5922755" y="276826"/>
                  </a:lnTo>
                  <a:lnTo>
                    <a:pt x="5922919" y="276826"/>
                  </a:lnTo>
                  <a:lnTo>
                    <a:pt x="5913812" y="279593"/>
                  </a:lnTo>
                  <a:lnTo>
                    <a:pt x="5904648" y="280499"/>
                  </a:lnTo>
                  <a:close/>
                </a:path>
              </a:pathLst>
            </a:custGeom>
            <a:solidFill>
              <a:srgbClr val="4C1414"/>
            </a:solidFill>
          </p:spPr>
          <p:txBody>
            <a:bodyPr wrap="square" lIns="0" tIns="0" rIns="0" bIns="0" rtlCol="0"/>
            <a:lstStyle/>
            <a:p>
              <a:endParaRPr/>
            </a:p>
          </p:txBody>
        </p:sp>
        <p:sp>
          <p:nvSpPr>
            <p:cNvPr id="30" name="object 30"/>
            <p:cNvSpPr/>
            <p:nvPr/>
          </p:nvSpPr>
          <p:spPr>
            <a:xfrm>
              <a:off x="2880522" y="1041767"/>
              <a:ext cx="1126490" cy="443230"/>
            </a:xfrm>
            <a:custGeom>
              <a:avLst/>
              <a:gdLst/>
              <a:ahLst/>
              <a:cxnLst/>
              <a:rect l="l" t="t" r="r" b="b"/>
              <a:pathLst>
                <a:path w="1126489" h="443230">
                  <a:moveTo>
                    <a:pt x="1052048" y="443099"/>
                  </a:moveTo>
                  <a:lnTo>
                    <a:pt x="73851" y="443099"/>
                  </a:lnTo>
                  <a:lnTo>
                    <a:pt x="45104" y="437296"/>
                  </a:lnTo>
                  <a:lnTo>
                    <a:pt x="21630" y="421469"/>
                  </a:lnTo>
                  <a:lnTo>
                    <a:pt x="5803" y="397994"/>
                  </a:lnTo>
                  <a:lnTo>
                    <a:pt x="0" y="369248"/>
                  </a:lnTo>
                  <a:lnTo>
                    <a:pt x="0" y="73851"/>
                  </a:lnTo>
                  <a:lnTo>
                    <a:pt x="5803" y="45105"/>
                  </a:lnTo>
                  <a:lnTo>
                    <a:pt x="21630" y="21630"/>
                  </a:lnTo>
                  <a:lnTo>
                    <a:pt x="45104" y="5803"/>
                  </a:lnTo>
                  <a:lnTo>
                    <a:pt x="73851" y="0"/>
                  </a:lnTo>
                  <a:lnTo>
                    <a:pt x="1052048" y="0"/>
                  </a:lnTo>
                  <a:lnTo>
                    <a:pt x="1080794" y="5803"/>
                  </a:lnTo>
                  <a:lnTo>
                    <a:pt x="1104269" y="21630"/>
                  </a:lnTo>
                  <a:lnTo>
                    <a:pt x="1120096" y="45105"/>
                  </a:lnTo>
                  <a:lnTo>
                    <a:pt x="1125899" y="73851"/>
                  </a:lnTo>
                  <a:lnTo>
                    <a:pt x="1125899" y="369248"/>
                  </a:lnTo>
                  <a:lnTo>
                    <a:pt x="1113491" y="410221"/>
                  </a:lnTo>
                  <a:lnTo>
                    <a:pt x="1080310" y="437478"/>
                  </a:lnTo>
                  <a:lnTo>
                    <a:pt x="1052048" y="443099"/>
                  </a:lnTo>
                  <a:close/>
                </a:path>
              </a:pathLst>
            </a:custGeom>
            <a:solidFill>
              <a:srgbClr val="E3E3E3"/>
            </a:solidFill>
          </p:spPr>
          <p:txBody>
            <a:bodyPr wrap="square" lIns="0" tIns="0" rIns="0" bIns="0" rtlCol="0"/>
            <a:lstStyle/>
            <a:p>
              <a:endParaRPr/>
            </a:p>
          </p:txBody>
        </p:sp>
        <p:sp>
          <p:nvSpPr>
            <p:cNvPr id="31" name="object 31"/>
            <p:cNvSpPr/>
            <p:nvPr/>
          </p:nvSpPr>
          <p:spPr>
            <a:xfrm>
              <a:off x="2880522" y="1041767"/>
              <a:ext cx="1126490" cy="443230"/>
            </a:xfrm>
            <a:custGeom>
              <a:avLst/>
              <a:gdLst/>
              <a:ahLst/>
              <a:cxnLst/>
              <a:rect l="l" t="t" r="r" b="b"/>
              <a:pathLst>
                <a:path w="1126489" h="443230">
                  <a:moveTo>
                    <a:pt x="1052048" y="0"/>
                  </a:moveTo>
                  <a:lnTo>
                    <a:pt x="1080794" y="5803"/>
                  </a:lnTo>
                  <a:lnTo>
                    <a:pt x="1104269" y="21630"/>
                  </a:lnTo>
                  <a:lnTo>
                    <a:pt x="1120096" y="45105"/>
                  </a:lnTo>
                  <a:lnTo>
                    <a:pt x="1125899" y="73851"/>
                  </a:lnTo>
                  <a:lnTo>
                    <a:pt x="1125899" y="369248"/>
                  </a:lnTo>
                  <a:lnTo>
                    <a:pt x="1113491" y="410221"/>
                  </a:lnTo>
                  <a:lnTo>
                    <a:pt x="1080310" y="437478"/>
                  </a:lnTo>
                  <a:lnTo>
                    <a:pt x="1052048" y="443099"/>
                  </a:lnTo>
                  <a:lnTo>
                    <a:pt x="73851" y="443099"/>
                  </a:lnTo>
                  <a:lnTo>
                    <a:pt x="45104" y="437296"/>
                  </a:lnTo>
                  <a:lnTo>
                    <a:pt x="21630" y="421469"/>
                  </a:lnTo>
                  <a:lnTo>
                    <a:pt x="5803" y="397994"/>
                  </a:lnTo>
                  <a:lnTo>
                    <a:pt x="0" y="369248"/>
                  </a:lnTo>
                  <a:lnTo>
                    <a:pt x="0" y="73851"/>
                  </a:lnTo>
                  <a:lnTo>
                    <a:pt x="5803" y="45105"/>
                  </a:lnTo>
                  <a:lnTo>
                    <a:pt x="21630" y="21630"/>
                  </a:lnTo>
                  <a:lnTo>
                    <a:pt x="45104" y="5803"/>
                  </a:lnTo>
                  <a:lnTo>
                    <a:pt x="73851" y="0"/>
                  </a:lnTo>
                  <a:lnTo>
                    <a:pt x="1052048" y="0"/>
                  </a:lnTo>
                  <a:close/>
                </a:path>
              </a:pathLst>
            </a:custGeom>
            <a:ln w="28574">
              <a:solidFill>
                <a:srgbClr val="751111"/>
              </a:solidFill>
            </a:ln>
          </p:spPr>
          <p:txBody>
            <a:bodyPr wrap="square" lIns="0" tIns="0" rIns="0" bIns="0" rtlCol="0"/>
            <a:lstStyle/>
            <a:p>
              <a:endParaRPr/>
            </a:p>
          </p:txBody>
        </p:sp>
        <p:sp>
          <p:nvSpPr>
            <p:cNvPr id="32" name="object 32"/>
            <p:cNvSpPr/>
            <p:nvPr/>
          </p:nvSpPr>
          <p:spPr>
            <a:xfrm>
              <a:off x="4083210" y="1041767"/>
              <a:ext cx="1126490" cy="443230"/>
            </a:xfrm>
            <a:custGeom>
              <a:avLst/>
              <a:gdLst/>
              <a:ahLst/>
              <a:cxnLst/>
              <a:rect l="l" t="t" r="r" b="b"/>
              <a:pathLst>
                <a:path w="1126489" h="443230">
                  <a:moveTo>
                    <a:pt x="1052048" y="443099"/>
                  </a:moveTo>
                  <a:lnTo>
                    <a:pt x="73851" y="443099"/>
                  </a:lnTo>
                  <a:lnTo>
                    <a:pt x="45105" y="437296"/>
                  </a:lnTo>
                  <a:lnTo>
                    <a:pt x="21630" y="421469"/>
                  </a:lnTo>
                  <a:lnTo>
                    <a:pt x="5803" y="397994"/>
                  </a:lnTo>
                  <a:lnTo>
                    <a:pt x="0" y="369248"/>
                  </a:lnTo>
                  <a:lnTo>
                    <a:pt x="0" y="73851"/>
                  </a:lnTo>
                  <a:lnTo>
                    <a:pt x="5803" y="45105"/>
                  </a:lnTo>
                  <a:lnTo>
                    <a:pt x="21630" y="21630"/>
                  </a:lnTo>
                  <a:lnTo>
                    <a:pt x="45105" y="5803"/>
                  </a:lnTo>
                  <a:lnTo>
                    <a:pt x="73851" y="0"/>
                  </a:lnTo>
                  <a:lnTo>
                    <a:pt x="1052048" y="0"/>
                  </a:lnTo>
                  <a:lnTo>
                    <a:pt x="1080794" y="5803"/>
                  </a:lnTo>
                  <a:lnTo>
                    <a:pt x="1104269" y="21630"/>
                  </a:lnTo>
                  <a:lnTo>
                    <a:pt x="1120096" y="45105"/>
                  </a:lnTo>
                  <a:lnTo>
                    <a:pt x="1125899" y="73851"/>
                  </a:lnTo>
                  <a:lnTo>
                    <a:pt x="1125899" y="369248"/>
                  </a:lnTo>
                  <a:lnTo>
                    <a:pt x="1113492" y="410221"/>
                  </a:lnTo>
                  <a:lnTo>
                    <a:pt x="1080310" y="437478"/>
                  </a:lnTo>
                  <a:lnTo>
                    <a:pt x="1052048" y="443099"/>
                  </a:lnTo>
                  <a:close/>
                </a:path>
              </a:pathLst>
            </a:custGeom>
            <a:solidFill>
              <a:srgbClr val="E3E3E3"/>
            </a:solidFill>
          </p:spPr>
          <p:txBody>
            <a:bodyPr wrap="square" lIns="0" tIns="0" rIns="0" bIns="0" rtlCol="0"/>
            <a:lstStyle/>
            <a:p>
              <a:endParaRPr/>
            </a:p>
          </p:txBody>
        </p:sp>
        <p:sp>
          <p:nvSpPr>
            <p:cNvPr id="33" name="object 33"/>
            <p:cNvSpPr/>
            <p:nvPr/>
          </p:nvSpPr>
          <p:spPr>
            <a:xfrm>
              <a:off x="4083210" y="1041767"/>
              <a:ext cx="1126490" cy="443230"/>
            </a:xfrm>
            <a:custGeom>
              <a:avLst/>
              <a:gdLst/>
              <a:ahLst/>
              <a:cxnLst/>
              <a:rect l="l" t="t" r="r" b="b"/>
              <a:pathLst>
                <a:path w="1126489" h="443230">
                  <a:moveTo>
                    <a:pt x="1052048" y="0"/>
                  </a:moveTo>
                  <a:lnTo>
                    <a:pt x="1080794" y="5803"/>
                  </a:lnTo>
                  <a:lnTo>
                    <a:pt x="1104269" y="21630"/>
                  </a:lnTo>
                  <a:lnTo>
                    <a:pt x="1120096" y="45105"/>
                  </a:lnTo>
                  <a:lnTo>
                    <a:pt x="1125899" y="73851"/>
                  </a:lnTo>
                  <a:lnTo>
                    <a:pt x="1125899" y="369248"/>
                  </a:lnTo>
                  <a:lnTo>
                    <a:pt x="1113492" y="410221"/>
                  </a:lnTo>
                  <a:lnTo>
                    <a:pt x="1080310" y="437478"/>
                  </a:lnTo>
                  <a:lnTo>
                    <a:pt x="1052048" y="443099"/>
                  </a:lnTo>
                  <a:lnTo>
                    <a:pt x="73851" y="443099"/>
                  </a:lnTo>
                  <a:lnTo>
                    <a:pt x="45105" y="437296"/>
                  </a:lnTo>
                  <a:lnTo>
                    <a:pt x="21630" y="421469"/>
                  </a:lnTo>
                  <a:lnTo>
                    <a:pt x="5803" y="397994"/>
                  </a:lnTo>
                  <a:lnTo>
                    <a:pt x="0" y="369248"/>
                  </a:lnTo>
                  <a:lnTo>
                    <a:pt x="0" y="73851"/>
                  </a:lnTo>
                  <a:lnTo>
                    <a:pt x="5803" y="45105"/>
                  </a:lnTo>
                  <a:lnTo>
                    <a:pt x="21630" y="21630"/>
                  </a:lnTo>
                  <a:lnTo>
                    <a:pt x="45105" y="5803"/>
                  </a:lnTo>
                  <a:lnTo>
                    <a:pt x="73851" y="0"/>
                  </a:lnTo>
                  <a:lnTo>
                    <a:pt x="1052048" y="0"/>
                  </a:lnTo>
                  <a:close/>
                </a:path>
              </a:pathLst>
            </a:custGeom>
            <a:ln w="28574">
              <a:solidFill>
                <a:srgbClr val="751111"/>
              </a:solidFill>
            </a:ln>
          </p:spPr>
          <p:txBody>
            <a:bodyPr wrap="square" lIns="0" tIns="0" rIns="0" bIns="0" rtlCol="0"/>
            <a:lstStyle/>
            <a:p>
              <a:endParaRPr/>
            </a:p>
          </p:txBody>
        </p:sp>
        <p:sp>
          <p:nvSpPr>
            <p:cNvPr id="34" name="object 34"/>
            <p:cNvSpPr/>
            <p:nvPr/>
          </p:nvSpPr>
          <p:spPr>
            <a:xfrm>
              <a:off x="5285898" y="1041767"/>
              <a:ext cx="1126490" cy="443230"/>
            </a:xfrm>
            <a:custGeom>
              <a:avLst/>
              <a:gdLst/>
              <a:ahLst/>
              <a:cxnLst/>
              <a:rect l="l" t="t" r="r" b="b"/>
              <a:pathLst>
                <a:path w="1126489" h="443230">
                  <a:moveTo>
                    <a:pt x="1052048" y="443099"/>
                  </a:moveTo>
                  <a:lnTo>
                    <a:pt x="73851" y="443099"/>
                  </a:lnTo>
                  <a:lnTo>
                    <a:pt x="45105" y="437296"/>
                  </a:lnTo>
                  <a:lnTo>
                    <a:pt x="21630" y="421469"/>
                  </a:lnTo>
                  <a:lnTo>
                    <a:pt x="5803" y="397994"/>
                  </a:lnTo>
                  <a:lnTo>
                    <a:pt x="0" y="369248"/>
                  </a:lnTo>
                  <a:lnTo>
                    <a:pt x="0" y="73851"/>
                  </a:lnTo>
                  <a:lnTo>
                    <a:pt x="5803" y="45105"/>
                  </a:lnTo>
                  <a:lnTo>
                    <a:pt x="21630" y="21630"/>
                  </a:lnTo>
                  <a:lnTo>
                    <a:pt x="45105" y="5803"/>
                  </a:lnTo>
                  <a:lnTo>
                    <a:pt x="73851" y="0"/>
                  </a:lnTo>
                  <a:lnTo>
                    <a:pt x="1052048" y="0"/>
                  </a:lnTo>
                  <a:lnTo>
                    <a:pt x="1080794" y="5803"/>
                  </a:lnTo>
                  <a:lnTo>
                    <a:pt x="1104269" y="21630"/>
                  </a:lnTo>
                  <a:lnTo>
                    <a:pt x="1120096" y="45105"/>
                  </a:lnTo>
                  <a:lnTo>
                    <a:pt x="1125899" y="73851"/>
                  </a:lnTo>
                  <a:lnTo>
                    <a:pt x="1125899" y="369248"/>
                  </a:lnTo>
                  <a:lnTo>
                    <a:pt x="1113492" y="410221"/>
                  </a:lnTo>
                  <a:lnTo>
                    <a:pt x="1080310" y="437478"/>
                  </a:lnTo>
                  <a:lnTo>
                    <a:pt x="1052048" y="443099"/>
                  </a:lnTo>
                  <a:close/>
                </a:path>
              </a:pathLst>
            </a:custGeom>
            <a:solidFill>
              <a:srgbClr val="E3E3E3"/>
            </a:solidFill>
          </p:spPr>
          <p:txBody>
            <a:bodyPr wrap="square" lIns="0" tIns="0" rIns="0" bIns="0" rtlCol="0"/>
            <a:lstStyle/>
            <a:p>
              <a:endParaRPr/>
            </a:p>
          </p:txBody>
        </p:sp>
        <p:sp>
          <p:nvSpPr>
            <p:cNvPr id="35" name="object 35"/>
            <p:cNvSpPr/>
            <p:nvPr/>
          </p:nvSpPr>
          <p:spPr>
            <a:xfrm>
              <a:off x="5285898" y="1041767"/>
              <a:ext cx="1126490" cy="443230"/>
            </a:xfrm>
            <a:custGeom>
              <a:avLst/>
              <a:gdLst/>
              <a:ahLst/>
              <a:cxnLst/>
              <a:rect l="l" t="t" r="r" b="b"/>
              <a:pathLst>
                <a:path w="1126489" h="443230">
                  <a:moveTo>
                    <a:pt x="1052048" y="0"/>
                  </a:moveTo>
                  <a:lnTo>
                    <a:pt x="1080794" y="5803"/>
                  </a:lnTo>
                  <a:lnTo>
                    <a:pt x="1104269" y="21630"/>
                  </a:lnTo>
                  <a:lnTo>
                    <a:pt x="1120096" y="45105"/>
                  </a:lnTo>
                  <a:lnTo>
                    <a:pt x="1125899" y="73851"/>
                  </a:lnTo>
                  <a:lnTo>
                    <a:pt x="1125899" y="369248"/>
                  </a:lnTo>
                  <a:lnTo>
                    <a:pt x="1113492" y="410221"/>
                  </a:lnTo>
                  <a:lnTo>
                    <a:pt x="1080310" y="437478"/>
                  </a:lnTo>
                  <a:lnTo>
                    <a:pt x="1052048" y="443099"/>
                  </a:lnTo>
                  <a:lnTo>
                    <a:pt x="73851" y="443099"/>
                  </a:lnTo>
                  <a:lnTo>
                    <a:pt x="45105" y="437296"/>
                  </a:lnTo>
                  <a:lnTo>
                    <a:pt x="21630" y="421469"/>
                  </a:lnTo>
                  <a:lnTo>
                    <a:pt x="5803" y="397994"/>
                  </a:lnTo>
                  <a:lnTo>
                    <a:pt x="0" y="369248"/>
                  </a:lnTo>
                  <a:lnTo>
                    <a:pt x="0" y="73851"/>
                  </a:lnTo>
                  <a:lnTo>
                    <a:pt x="5803" y="45105"/>
                  </a:lnTo>
                  <a:lnTo>
                    <a:pt x="21630" y="21630"/>
                  </a:lnTo>
                  <a:lnTo>
                    <a:pt x="45105" y="5803"/>
                  </a:lnTo>
                  <a:lnTo>
                    <a:pt x="73851" y="0"/>
                  </a:lnTo>
                  <a:lnTo>
                    <a:pt x="1052048" y="0"/>
                  </a:lnTo>
                  <a:close/>
                </a:path>
              </a:pathLst>
            </a:custGeom>
            <a:ln w="28574">
              <a:solidFill>
                <a:srgbClr val="751111"/>
              </a:solidFill>
            </a:ln>
          </p:spPr>
          <p:txBody>
            <a:bodyPr wrap="square" lIns="0" tIns="0" rIns="0" bIns="0" rtlCol="0"/>
            <a:lstStyle/>
            <a:p>
              <a:endParaRPr/>
            </a:p>
          </p:txBody>
        </p:sp>
        <p:sp>
          <p:nvSpPr>
            <p:cNvPr id="36" name="object 36"/>
            <p:cNvSpPr/>
            <p:nvPr/>
          </p:nvSpPr>
          <p:spPr>
            <a:xfrm>
              <a:off x="6488586" y="1041767"/>
              <a:ext cx="1126490" cy="443230"/>
            </a:xfrm>
            <a:custGeom>
              <a:avLst/>
              <a:gdLst/>
              <a:ahLst/>
              <a:cxnLst/>
              <a:rect l="l" t="t" r="r" b="b"/>
              <a:pathLst>
                <a:path w="1126490" h="443230">
                  <a:moveTo>
                    <a:pt x="1052048" y="443099"/>
                  </a:moveTo>
                  <a:lnTo>
                    <a:pt x="73851" y="443099"/>
                  </a:lnTo>
                  <a:lnTo>
                    <a:pt x="45105" y="437296"/>
                  </a:lnTo>
                  <a:lnTo>
                    <a:pt x="21630" y="421469"/>
                  </a:lnTo>
                  <a:lnTo>
                    <a:pt x="5803" y="397994"/>
                  </a:lnTo>
                  <a:lnTo>
                    <a:pt x="0" y="369248"/>
                  </a:lnTo>
                  <a:lnTo>
                    <a:pt x="0" y="73851"/>
                  </a:lnTo>
                  <a:lnTo>
                    <a:pt x="5803" y="45105"/>
                  </a:lnTo>
                  <a:lnTo>
                    <a:pt x="21630" y="21630"/>
                  </a:lnTo>
                  <a:lnTo>
                    <a:pt x="45105" y="5803"/>
                  </a:lnTo>
                  <a:lnTo>
                    <a:pt x="73851" y="0"/>
                  </a:lnTo>
                  <a:lnTo>
                    <a:pt x="1052048" y="0"/>
                  </a:lnTo>
                  <a:lnTo>
                    <a:pt x="1080795" y="5803"/>
                  </a:lnTo>
                  <a:lnTo>
                    <a:pt x="1104269" y="21630"/>
                  </a:lnTo>
                  <a:lnTo>
                    <a:pt x="1120096" y="45105"/>
                  </a:lnTo>
                  <a:lnTo>
                    <a:pt x="1125900" y="73851"/>
                  </a:lnTo>
                  <a:lnTo>
                    <a:pt x="1125900" y="369248"/>
                  </a:lnTo>
                  <a:lnTo>
                    <a:pt x="1113492" y="410221"/>
                  </a:lnTo>
                  <a:lnTo>
                    <a:pt x="1080310" y="437478"/>
                  </a:lnTo>
                  <a:lnTo>
                    <a:pt x="1052048" y="443099"/>
                  </a:lnTo>
                  <a:close/>
                </a:path>
              </a:pathLst>
            </a:custGeom>
            <a:solidFill>
              <a:srgbClr val="E3E3E3"/>
            </a:solidFill>
          </p:spPr>
          <p:txBody>
            <a:bodyPr wrap="square" lIns="0" tIns="0" rIns="0" bIns="0" rtlCol="0"/>
            <a:lstStyle/>
            <a:p>
              <a:endParaRPr/>
            </a:p>
          </p:txBody>
        </p:sp>
        <p:sp>
          <p:nvSpPr>
            <p:cNvPr id="37" name="object 37"/>
            <p:cNvSpPr/>
            <p:nvPr/>
          </p:nvSpPr>
          <p:spPr>
            <a:xfrm>
              <a:off x="6488586" y="1041767"/>
              <a:ext cx="1126490" cy="443230"/>
            </a:xfrm>
            <a:custGeom>
              <a:avLst/>
              <a:gdLst/>
              <a:ahLst/>
              <a:cxnLst/>
              <a:rect l="l" t="t" r="r" b="b"/>
              <a:pathLst>
                <a:path w="1126490" h="443230">
                  <a:moveTo>
                    <a:pt x="1052048" y="0"/>
                  </a:moveTo>
                  <a:lnTo>
                    <a:pt x="1080795" y="5803"/>
                  </a:lnTo>
                  <a:lnTo>
                    <a:pt x="1104269" y="21630"/>
                  </a:lnTo>
                  <a:lnTo>
                    <a:pt x="1120096" y="45105"/>
                  </a:lnTo>
                  <a:lnTo>
                    <a:pt x="1125900" y="73851"/>
                  </a:lnTo>
                  <a:lnTo>
                    <a:pt x="1125900" y="369248"/>
                  </a:lnTo>
                  <a:lnTo>
                    <a:pt x="1113492" y="410221"/>
                  </a:lnTo>
                  <a:lnTo>
                    <a:pt x="1080310" y="437478"/>
                  </a:lnTo>
                  <a:lnTo>
                    <a:pt x="1052048" y="443099"/>
                  </a:lnTo>
                  <a:lnTo>
                    <a:pt x="73851" y="443099"/>
                  </a:lnTo>
                  <a:lnTo>
                    <a:pt x="45105" y="437296"/>
                  </a:lnTo>
                  <a:lnTo>
                    <a:pt x="21630" y="421469"/>
                  </a:lnTo>
                  <a:lnTo>
                    <a:pt x="5803" y="397994"/>
                  </a:lnTo>
                  <a:lnTo>
                    <a:pt x="0" y="369248"/>
                  </a:lnTo>
                  <a:lnTo>
                    <a:pt x="0" y="73851"/>
                  </a:lnTo>
                  <a:lnTo>
                    <a:pt x="5803" y="45105"/>
                  </a:lnTo>
                  <a:lnTo>
                    <a:pt x="21630" y="21630"/>
                  </a:lnTo>
                  <a:lnTo>
                    <a:pt x="45105" y="5803"/>
                  </a:lnTo>
                  <a:lnTo>
                    <a:pt x="73851" y="0"/>
                  </a:lnTo>
                  <a:lnTo>
                    <a:pt x="1052048" y="0"/>
                  </a:lnTo>
                  <a:close/>
                </a:path>
              </a:pathLst>
            </a:custGeom>
            <a:ln w="28574">
              <a:solidFill>
                <a:srgbClr val="751111"/>
              </a:solidFill>
            </a:ln>
          </p:spPr>
          <p:txBody>
            <a:bodyPr wrap="square" lIns="0" tIns="0" rIns="0" bIns="0" rtlCol="0"/>
            <a:lstStyle/>
            <a:p>
              <a:endParaRPr/>
            </a:p>
          </p:txBody>
        </p:sp>
        <p:sp>
          <p:nvSpPr>
            <p:cNvPr id="38" name="object 38"/>
            <p:cNvSpPr/>
            <p:nvPr/>
          </p:nvSpPr>
          <p:spPr>
            <a:xfrm>
              <a:off x="7691274" y="1041767"/>
              <a:ext cx="1126490" cy="443230"/>
            </a:xfrm>
            <a:custGeom>
              <a:avLst/>
              <a:gdLst/>
              <a:ahLst/>
              <a:cxnLst/>
              <a:rect l="l" t="t" r="r" b="b"/>
              <a:pathLst>
                <a:path w="1126490" h="443230">
                  <a:moveTo>
                    <a:pt x="1052048" y="443099"/>
                  </a:moveTo>
                  <a:lnTo>
                    <a:pt x="73851" y="443099"/>
                  </a:lnTo>
                  <a:lnTo>
                    <a:pt x="45105" y="437296"/>
                  </a:lnTo>
                  <a:lnTo>
                    <a:pt x="21630" y="421469"/>
                  </a:lnTo>
                  <a:lnTo>
                    <a:pt x="5803" y="397994"/>
                  </a:lnTo>
                  <a:lnTo>
                    <a:pt x="0" y="369248"/>
                  </a:lnTo>
                  <a:lnTo>
                    <a:pt x="0" y="73851"/>
                  </a:lnTo>
                  <a:lnTo>
                    <a:pt x="5803" y="45105"/>
                  </a:lnTo>
                  <a:lnTo>
                    <a:pt x="21630" y="21630"/>
                  </a:lnTo>
                  <a:lnTo>
                    <a:pt x="45105" y="5803"/>
                  </a:lnTo>
                  <a:lnTo>
                    <a:pt x="73851" y="0"/>
                  </a:lnTo>
                  <a:lnTo>
                    <a:pt x="1052048" y="0"/>
                  </a:lnTo>
                  <a:lnTo>
                    <a:pt x="1080794" y="5803"/>
                  </a:lnTo>
                  <a:lnTo>
                    <a:pt x="1104269" y="21630"/>
                  </a:lnTo>
                  <a:lnTo>
                    <a:pt x="1120096" y="45105"/>
                  </a:lnTo>
                  <a:lnTo>
                    <a:pt x="1125899" y="73851"/>
                  </a:lnTo>
                  <a:lnTo>
                    <a:pt x="1125899" y="369248"/>
                  </a:lnTo>
                  <a:lnTo>
                    <a:pt x="1113492" y="410221"/>
                  </a:lnTo>
                  <a:lnTo>
                    <a:pt x="1080310" y="437478"/>
                  </a:lnTo>
                  <a:lnTo>
                    <a:pt x="1052048" y="443099"/>
                  </a:lnTo>
                  <a:close/>
                </a:path>
              </a:pathLst>
            </a:custGeom>
            <a:solidFill>
              <a:srgbClr val="E3E3E3"/>
            </a:solidFill>
          </p:spPr>
          <p:txBody>
            <a:bodyPr wrap="square" lIns="0" tIns="0" rIns="0" bIns="0" rtlCol="0"/>
            <a:lstStyle/>
            <a:p>
              <a:endParaRPr/>
            </a:p>
          </p:txBody>
        </p:sp>
        <p:sp>
          <p:nvSpPr>
            <p:cNvPr id="39" name="object 39"/>
            <p:cNvSpPr/>
            <p:nvPr/>
          </p:nvSpPr>
          <p:spPr>
            <a:xfrm>
              <a:off x="7691274" y="1041767"/>
              <a:ext cx="1126490" cy="443230"/>
            </a:xfrm>
            <a:custGeom>
              <a:avLst/>
              <a:gdLst/>
              <a:ahLst/>
              <a:cxnLst/>
              <a:rect l="l" t="t" r="r" b="b"/>
              <a:pathLst>
                <a:path w="1126490" h="443230">
                  <a:moveTo>
                    <a:pt x="1052048" y="0"/>
                  </a:moveTo>
                  <a:lnTo>
                    <a:pt x="1080794" y="5803"/>
                  </a:lnTo>
                  <a:lnTo>
                    <a:pt x="1104269" y="21630"/>
                  </a:lnTo>
                  <a:lnTo>
                    <a:pt x="1120096" y="45105"/>
                  </a:lnTo>
                  <a:lnTo>
                    <a:pt x="1125899" y="73851"/>
                  </a:lnTo>
                  <a:lnTo>
                    <a:pt x="1125899" y="369248"/>
                  </a:lnTo>
                  <a:lnTo>
                    <a:pt x="1113492" y="410221"/>
                  </a:lnTo>
                  <a:lnTo>
                    <a:pt x="1080310" y="437478"/>
                  </a:lnTo>
                  <a:lnTo>
                    <a:pt x="1052048" y="443099"/>
                  </a:lnTo>
                  <a:lnTo>
                    <a:pt x="73851" y="443099"/>
                  </a:lnTo>
                  <a:lnTo>
                    <a:pt x="45105" y="437296"/>
                  </a:lnTo>
                  <a:lnTo>
                    <a:pt x="21630" y="421469"/>
                  </a:lnTo>
                  <a:lnTo>
                    <a:pt x="5803" y="397994"/>
                  </a:lnTo>
                  <a:lnTo>
                    <a:pt x="0" y="369248"/>
                  </a:lnTo>
                  <a:lnTo>
                    <a:pt x="0" y="73851"/>
                  </a:lnTo>
                  <a:lnTo>
                    <a:pt x="5803" y="45105"/>
                  </a:lnTo>
                  <a:lnTo>
                    <a:pt x="21630" y="21630"/>
                  </a:lnTo>
                  <a:lnTo>
                    <a:pt x="45105" y="5803"/>
                  </a:lnTo>
                  <a:lnTo>
                    <a:pt x="73851" y="0"/>
                  </a:lnTo>
                  <a:lnTo>
                    <a:pt x="1052048" y="0"/>
                  </a:lnTo>
                  <a:close/>
                </a:path>
              </a:pathLst>
            </a:custGeom>
            <a:ln w="28574">
              <a:solidFill>
                <a:srgbClr val="751111"/>
              </a:solidFill>
            </a:ln>
          </p:spPr>
          <p:txBody>
            <a:bodyPr wrap="square" lIns="0" tIns="0" rIns="0" bIns="0" rtlCol="0"/>
            <a:lstStyle/>
            <a:p>
              <a:endParaRPr/>
            </a:p>
          </p:txBody>
        </p:sp>
      </p:grpSp>
      <p:sp>
        <p:nvSpPr>
          <p:cNvPr id="40" name="object 40"/>
          <p:cNvSpPr txBox="1"/>
          <p:nvPr/>
        </p:nvSpPr>
        <p:spPr>
          <a:xfrm>
            <a:off x="3109878" y="1074589"/>
            <a:ext cx="653415" cy="360680"/>
          </a:xfrm>
          <a:prstGeom prst="rect">
            <a:avLst/>
          </a:prstGeom>
        </p:spPr>
        <p:txBody>
          <a:bodyPr vert="horz" wrap="square" lIns="0" tIns="12700" rIns="0" bIns="0" rtlCol="0">
            <a:normAutofit/>
          </a:bodyPr>
          <a:lstStyle/>
          <a:p>
            <a:pPr marL="55244" marR="5080" indent="-43180">
              <a:lnSpc>
                <a:spcPct val="100000"/>
              </a:lnSpc>
              <a:spcBef>
                <a:spcPts val="100"/>
              </a:spcBef>
            </a:pPr>
            <a:r>
              <a:rPr sz="1100" b="1">
                <a:solidFill>
                  <a:srgbClr val="461400"/>
                </a:solidFill>
                <a:latin typeface="Calibri"/>
                <a:cs typeface="Calibri"/>
              </a:rPr>
              <a:t>Number</a:t>
            </a:r>
            <a:r>
              <a:rPr sz="1100" b="1" spc="-15">
                <a:solidFill>
                  <a:srgbClr val="461400"/>
                </a:solidFill>
                <a:latin typeface="Calibri"/>
                <a:cs typeface="Calibri"/>
              </a:rPr>
              <a:t> </a:t>
            </a:r>
            <a:r>
              <a:rPr sz="1100" b="1" spc="-25">
                <a:solidFill>
                  <a:srgbClr val="461400"/>
                </a:solidFill>
                <a:latin typeface="Calibri"/>
                <a:cs typeface="Calibri"/>
              </a:rPr>
              <a:t>of </a:t>
            </a:r>
            <a:r>
              <a:rPr sz="1100" b="1" spc="-10">
                <a:solidFill>
                  <a:srgbClr val="461400"/>
                </a:solidFill>
                <a:latin typeface="Calibri"/>
                <a:cs typeface="Calibri"/>
              </a:rPr>
              <a:t>locations</a:t>
            </a:r>
            <a:endParaRPr sz="1100">
              <a:latin typeface="Calibri"/>
              <a:cs typeface="Calibri"/>
            </a:endParaRPr>
          </a:p>
        </p:txBody>
      </p:sp>
      <p:sp>
        <p:nvSpPr>
          <p:cNvPr id="41" name="object 41"/>
          <p:cNvSpPr txBox="1"/>
          <p:nvPr/>
        </p:nvSpPr>
        <p:spPr>
          <a:xfrm>
            <a:off x="7774869" y="1158409"/>
            <a:ext cx="944880" cy="193040"/>
          </a:xfrm>
          <a:prstGeom prst="rect">
            <a:avLst/>
          </a:prstGeom>
        </p:spPr>
        <p:txBody>
          <a:bodyPr vert="horz" wrap="square" lIns="0" tIns="12700" rIns="0" bIns="0" rtlCol="0">
            <a:normAutofit/>
          </a:bodyPr>
          <a:lstStyle/>
          <a:p>
            <a:pPr marL="12700">
              <a:lnSpc>
                <a:spcPct val="100000"/>
              </a:lnSpc>
              <a:spcBef>
                <a:spcPts val="100"/>
              </a:spcBef>
            </a:pPr>
            <a:r>
              <a:rPr sz="1100" b="1">
                <a:solidFill>
                  <a:srgbClr val="461400"/>
                </a:solidFill>
                <a:latin typeface="Calibri"/>
                <a:cs typeface="Calibri"/>
              </a:rPr>
              <a:t>Health</a:t>
            </a:r>
            <a:r>
              <a:rPr sz="1100" b="1" spc="85">
                <a:solidFill>
                  <a:srgbClr val="461400"/>
                </a:solidFill>
                <a:latin typeface="Calibri"/>
                <a:cs typeface="Calibri"/>
              </a:rPr>
              <a:t> </a:t>
            </a:r>
            <a:r>
              <a:rPr sz="1100" b="1" spc="-10">
                <a:solidFill>
                  <a:srgbClr val="461400"/>
                </a:solidFill>
                <a:latin typeface="Calibri"/>
                <a:cs typeface="Calibri"/>
              </a:rPr>
              <a:t>Ranking</a:t>
            </a:r>
            <a:endParaRPr sz="1100">
              <a:latin typeface="Calibri"/>
              <a:cs typeface="Calibri"/>
            </a:endParaRPr>
          </a:p>
        </p:txBody>
      </p:sp>
      <p:sp>
        <p:nvSpPr>
          <p:cNvPr id="42" name="object 42"/>
          <p:cNvSpPr txBox="1"/>
          <p:nvPr/>
        </p:nvSpPr>
        <p:spPr>
          <a:xfrm>
            <a:off x="4458291" y="731982"/>
            <a:ext cx="2788285" cy="619760"/>
          </a:xfrm>
          <a:prstGeom prst="rect">
            <a:avLst/>
          </a:prstGeom>
        </p:spPr>
        <p:txBody>
          <a:bodyPr vert="horz" wrap="square" lIns="0" tIns="12700" rIns="0" bIns="0" rtlCol="0">
            <a:normAutofit/>
          </a:bodyPr>
          <a:lstStyle/>
          <a:p>
            <a:pPr marL="22860">
              <a:lnSpc>
                <a:spcPct val="100000"/>
              </a:lnSpc>
              <a:spcBef>
                <a:spcPts val="100"/>
              </a:spcBef>
            </a:pPr>
            <a:r>
              <a:rPr sz="1400" b="1">
                <a:solidFill>
                  <a:srgbClr val="FFFFFF"/>
                </a:solidFill>
                <a:latin typeface="Calibri"/>
                <a:cs typeface="Calibri"/>
              </a:rPr>
              <a:t>Qualitative</a:t>
            </a:r>
            <a:r>
              <a:rPr sz="1400" b="1" spc="80">
                <a:solidFill>
                  <a:srgbClr val="FFFFFF"/>
                </a:solidFill>
                <a:latin typeface="Calibri"/>
                <a:cs typeface="Calibri"/>
              </a:rPr>
              <a:t> </a:t>
            </a:r>
            <a:r>
              <a:rPr sz="1400" b="1">
                <a:solidFill>
                  <a:srgbClr val="FFFFFF"/>
                </a:solidFill>
                <a:latin typeface="Calibri"/>
                <a:cs typeface="Calibri"/>
              </a:rPr>
              <a:t>and</a:t>
            </a:r>
            <a:r>
              <a:rPr sz="1400" b="1" spc="65">
                <a:solidFill>
                  <a:srgbClr val="FFFFFF"/>
                </a:solidFill>
                <a:latin typeface="Calibri"/>
                <a:cs typeface="Calibri"/>
              </a:rPr>
              <a:t> </a:t>
            </a:r>
            <a:r>
              <a:rPr sz="1400" b="1">
                <a:solidFill>
                  <a:srgbClr val="FFFFFF"/>
                </a:solidFill>
                <a:latin typeface="Calibri"/>
                <a:cs typeface="Calibri"/>
              </a:rPr>
              <a:t>Quantitative</a:t>
            </a:r>
            <a:r>
              <a:rPr sz="1400" b="1" spc="85">
                <a:solidFill>
                  <a:srgbClr val="FFFFFF"/>
                </a:solidFill>
                <a:latin typeface="Calibri"/>
                <a:cs typeface="Calibri"/>
              </a:rPr>
              <a:t> </a:t>
            </a:r>
            <a:r>
              <a:rPr sz="1400" b="1" spc="-10">
                <a:solidFill>
                  <a:srgbClr val="FFFFFF"/>
                </a:solidFill>
                <a:latin typeface="Calibri"/>
                <a:cs typeface="Calibri"/>
              </a:rPr>
              <a:t>Metrics</a:t>
            </a:r>
            <a:endParaRPr sz="1400">
              <a:latin typeface="Calibri"/>
              <a:cs typeface="Calibri"/>
            </a:endParaRPr>
          </a:p>
          <a:p>
            <a:pPr marL="12700">
              <a:lnSpc>
                <a:spcPct val="100000"/>
              </a:lnSpc>
              <a:spcBef>
                <a:spcPts val="1675"/>
              </a:spcBef>
              <a:tabLst>
                <a:tab pos="976630" algn="l"/>
                <a:tab pos="2447290" algn="l"/>
              </a:tabLst>
            </a:pPr>
            <a:r>
              <a:rPr sz="1100" b="1" spc="-10">
                <a:solidFill>
                  <a:srgbClr val="461400"/>
                </a:solidFill>
                <a:latin typeface="Calibri"/>
                <a:cs typeface="Calibri"/>
              </a:rPr>
              <a:t>Cuisine</a:t>
            </a:r>
            <a:r>
              <a:rPr sz="1100" b="1">
                <a:solidFill>
                  <a:srgbClr val="461400"/>
                </a:solidFill>
                <a:latin typeface="Calibri"/>
                <a:cs typeface="Calibri"/>
              </a:rPr>
              <a:t>	Year</a:t>
            </a:r>
            <a:r>
              <a:rPr sz="1100" b="1" spc="-15">
                <a:solidFill>
                  <a:srgbClr val="461400"/>
                </a:solidFill>
                <a:latin typeface="Calibri"/>
                <a:cs typeface="Calibri"/>
              </a:rPr>
              <a:t> </a:t>
            </a:r>
            <a:r>
              <a:rPr sz="1100" b="1" spc="-10">
                <a:solidFill>
                  <a:srgbClr val="461400"/>
                </a:solidFill>
                <a:latin typeface="Calibri"/>
                <a:cs typeface="Calibri"/>
              </a:rPr>
              <a:t>Founded</a:t>
            </a:r>
            <a:r>
              <a:rPr sz="1100" b="1">
                <a:solidFill>
                  <a:srgbClr val="461400"/>
                </a:solidFill>
                <a:latin typeface="Calibri"/>
                <a:cs typeface="Calibri"/>
              </a:rPr>
              <a:t>	</a:t>
            </a:r>
            <a:r>
              <a:rPr sz="1100" b="1" spc="-20">
                <a:solidFill>
                  <a:srgbClr val="461400"/>
                </a:solidFill>
                <a:latin typeface="Calibri"/>
                <a:cs typeface="Calibri"/>
              </a:rPr>
              <a:t>Price</a:t>
            </a:r>
            <a:endParaRPr sz="1100">
              <a:latin typeface="Calibri"/>
              <a:cs typeface="Calibri"/>
            </a:endParaRPr>
          </a:p>
        </p:txBody>
      </p:sp>
      <p:sp>
        <p:nvSpPr>
          <p:cNvPr id="43" name="object 43"/>
          <p:cNvSpPr/>
          <p:nvPr/>
        </p:nvSpPr>
        <p:spPr>
          <a:xfrm>
            <a:off x="2880574" y="1559284"/>
            <a:ext cx="1126490" cy="591185"/>
          </a:xfrm>
          <a:custGeom>
            <a:avLst/>
            <a:gdLst/>
            <a:ahLst/>
            <a:cxnLst/>
            <a:rect l="l" t="t" r="r" b="b"/>
            <a:pathLst>
              <a:path w="1126489" h="591185">
                <a:moveTo>
                  <a:pt x="1027447" y="0"/>
                </a:moveTo>
                <a:lnTo>
                  <a:pt x="1065769" y="7736"/>
                </a:lnTo>
                <a:lnTo>
                  <a:pt x="1097063" y="28835"/>
                </a:lnTo>
                <a:lnTo>
                  <a:pt x="1118163" y="60129"/>
                </a:lnTo>
                <a:lnTo>
                  <a:pt x="1125899" y="98451"/>
                </a:lnTo>
                <a:lnTo>
                  <a:pt x="1125899" y="492247"/>
                </a:lnTo>
                <a:lnTo>
                  <a:pt x="1118405" y="529923"/>
                </a:lnTo>
                <a:lnTo>
                  <a:pt x="1097064" y="561863"/>
                </a:lnTo>
                <a:lnTo>
                  <a:pt x="1065123" y="583205"/>
                </a:lnTo>
                <a:lnTo>
                  <a:pt x="1027447" y="590699"/>
                </a:lnTo>
                <a:lnTo>
                  <a:pt x="98451" y="590699"/>
                </a:lnTo>
                <a:lnTo>
                  <a:pt x="60130" y="582963"/>
                </a:lnTo>
                <a:lnTo>
                  <a:pt x="28835" y="561863"/>
                </a:lnTo>
                <a:lnTo>
                  <a:pt x="7736" y="530569"/>
                </a:lnTo>
                <a:lnTo>
                  <a:pt x="0" y="492247"/>
                </a:lnTo>
                <a:lnTo>
                  <a:pt x="0" y="98451"/>
                </a:lnTo>
                <a:lnTo>
                  <a:pt x="7736" y="60129"/>
                </a:lnTo>
                <a:lnTo>
                  <a:pt x="28835" y="28835"/>
                </a:lnTo>
                <a:lnTo>
                  <a:pt x="60130" y="7736"/>
                </a:lnTo>
                <a:lnTo>
                  <a:pt x="98451" y="0"/>
                </a:lnTo>
                <a:lnTo>
                  <a:pt x="1027447" y="0"/>
                </a:lnTo>
                <a:close/>
              </a:path>
            </a:pathLst>
          </a:custGeom>
          <a:ln w="28574">
            <a:solidFill>
              <a:srgbClr val="751111"/>
            </a:solidFill>
          </a:ln>
        </p:spPr>
        <p:txBody>
          <a:bodyPr wrap="square" lIns="0" tIns="0" rIns="0" bIns="0" rtlCol="0"/>
          <a:lstStyle/>
          <a:p>
            <a:endParaRPr/>
          </a:p>
        </p:txBody>
      </p:sp>
      <p:sp>
        <p:nvSpPr>
          <p:cNvPr id="44" name="object 44"/>
          <p:cNvSpPr/>
          <p:nvPr/>
        </p:nvSpPr>
        <p:spPr>
          <a:xfrm>
            <a:off x="4083261" y="1559284"/>
            <a:ext cx="1126490" cy="591185"/>
          </a:xfrm>
          <a:custGeom>
            <a:avLst/>
            <a:gdLst/>
            <a:ahLst/>
            <a:cxnLst/>
            <a:rect l="l" t="t" r="r" b="b"/>
            <a:pathLst>
              <a:path w="1126489" h="591185">
                <a:moveTo>
                  <a:pt x="1027447" y="0"/>
                </a:moveTo>
                <a:lnTo>
                  <a:pt x="1065769" y="7736"/>
                </a:lnTo>
                <a:lnTo>
                  <a:pt x="1097064" y="28835"/>
                </a:lnTo>
                <a:lnTo>
                  <a:pt x="1118163" y="60129"/>
                </a:lnTo>
                <a:lnTo>
                  <a:pt x="1125899" y="98451"/>
                </a:lnTo>
                <a:lnTo>
                  <a:pt x="1125899" y="492247"/>
                </a:lnTo>
                <a:lnTo>
                  <a:pt x="1118405" y="529923"/>
                </a:lnTo>
                <a:lnTo>
                  <a:pt x="1097063" y="561863"/>
                </a:lnTo>
                <a:lnTo>
                  <a:pt x="1065123" y="583205"/>
                </a:lnTo>
                <a:lnTo>
                  <a:pt x="1027447" y="590699"/>
                </a:lnTo>
                <a:lnTo>
                  <a:pt x="98451" y="590699"/>
                </a:lnTo>
                <a:lnTo>
                  <a:pt x="60130" y="582963"/>
                </a:lnTo>
                <a:lnTo>
                  <a:pt x="28835" y="561863"/>
                </a:lnTo>
                <a:lnTo>
                  <a:pt x="7736" y="530569"/>
                </a:lnTo>
                <a:lnTo>
                  <a:pt x="0" y="492247"/>
                </a:lnTo>
                <a:lnTo>
                  <a:pt x="0" y="98451"/>
                </a:lnTo>
                <a:lnTo>
                  <a:pt x="7736" y="60129"/>
                </a:lnTo>
                <a:lnTo>
                  <a:pt x="28835" y="28835"/>
                </a:lnTo>
                <a:lnTo>
                  <a:pt x="60130" y="7736"/>
                </a:lnTo>
                <a:lnTo>
                  <a:pt x="98451" y="0"/>
                </a:lnTo>
                <a:lnTo>
                  <a:pt x="1027447" y="0"/>
                </a:lnTo>
                <a:close/>
              </a:path>
            </a:pathLst>
          </a:custGeom>
          <a:ln w="28574">
            <a:solidFill>
              <a:srgbClr val="751111"/>
            </a:solidFill>
          </a:ln>
        </p:spPr>
        <p:txBody>
          <a:bodyPr wrap="square" lIns="0" tIns="0" rIns="0" bIns="0" rtlCol="0"/>
          <a:lstStyle/>
          <a:p>
            <a:endParaRPr/>
          </a:p>
        </p:txBody>
      </p:sp>
      <p:sp>
        <p:nvSpPr>
          <p:cNvPr id="45" name="object 45"/>
          <p:cNvSpPr/>
          <p:nvPr/>
        </p:nvSpPr>
        <p:spPr>
          <a:xfrm>
            <a:off x="5285948" y="1559284"/>
            <a:ext cx="1126490" cy="591185"/>
          </a:xfrm>
          <a:custGeom>
            <a:avLst/>
            <a:gdLst/>
            <a:ahLst/>
            <a:cxnLst/>
            <a:rect l="l" t="t" r="r" b="b"/>
            <a:pathLst>
              <a:path w="1126489" h="591185">
                <a:moveTo>
                  <a:pt x="1027448" y="0"/>
                </a:moveTo>
                <a:lnTo>
                  <a:pt x="1065770" y="7736"/>
                </a:lnTo>
                <a:lnTo>
                  <a:pt x="1097064" y="28835"/>
                </a:lnTo>
                <a:lnTo>
                  <a:pt x="1118163" y="60129"/>
                </a:lnTo>
                <a:lnTo>
                  <a:pt x="1125899" y="98451"/>
                </a:lnTo>
                <a:lnTo>
                  <a:pt x="1125899" y="492247"/>
                </a:lnTo>
                <a:lnTo>
                  <a:pt x="1118405" y="529923"/>
                </a:lnTo>
                <a:lnTo>
                  <a:pt x="1097064" y="561863"/>
                </a:lnTo>
                <a:lnTo>
                  <a:pt x="1065124" y="583205"/>
                </a:lnTo>
                <a:lnTo>
                  <a:pt x="1027448" y="590699"/>
                </a:lnTo>
                <a:lnTo>
                  <a:pt x="98452" y="590699"/>
                </a:lnTo>
                <a:lnTo>
                  <a:pt x="60130" y="582963"/>
                </a:lnTo>
                <a:lnTo>
                  <a:pt x="28836" y="561863"/>
                </a:lnTo>
                <a:lnTo>
                  <a:pt x="7736" y="530569"/>
                </a:lnTo>
                <a:lnTo>
                  <a:pt x="0" y="492247"/>
                </a:lnTo>
                <a:lnTo>
                  <a:pt x="0" y="98451"/>
                </a:lnTo>
                <a:lnTo>
                  <a:pt x="7736" y="60129"/>
                </a:lnTo>
                <a:lnTo>
                  <a:pt x="28836" y="28835"/>
                </a:lnTo>
                <a:lnTo>
                  <a:pt x="60130" y="7736"/>
                </a:lnTo>
                <a:lnTo>
                  <a:pt x="98452" y="0"/>
                </a:lnTo>
                <a:lnTo>
                  <a:pt x="1027448" y="0"/>
                </a:lnTo>
                <a:close/>
              </a:path>
            </a:pathLst>
          </a:custGeom>
          <a:ln w="28574">
            <a:solidFill>
              <a:srgbClr val="751111"/>
            </a:solidFill>
          </a:ln>
        </p:spPr>
        <p:txBody>
          <a:bodyPr wrap="square" lIns="0" tIns="0" rIns="0" bIns="0" rtlCol="0"/>
          <a:lstStyle/>
          <a:p>
            <a:endParaRPr/>
          </a:p>
        </p:txBody>
      </p:sp>
      <p:sp>
        <p:nvSpPr>
          <p:cNvPr id="46" name="object 46"/>
          <p:cNvSpPr/>
          <p:nvPr/>
        </p:nvSpPr>
        <p:spPr>
          <a:xfrm>
            <a:off x="2880574" y="2235666"/>
            <a:ext cx="1126490" cy="3230245"/>
          </a:xfrm>
          <a:custGeom>
            <a:avLst/>
            <a:gdLst/>
            <a:ahLst/>
            <a:cxnLst/>
            <a:rect l="l" t="t" r="r" b="b"/>
            <a:pathLst>
              <a:path w="1126489" h="3230245">
                <a:moveTo>
                  <a:pt x="1027447" y="0"/>
                </a:moveTo>
                <a:lnTo>
                  <a:pt x="1065769" y="7736"/>
                </a:lnTo>
                <a:lnTo>
                  <a:pt x="1097063" y="28835"/>
                </a:lnTo>
                <a:lnTo>
                  <a:pt x="1118163" y="60130"/>
                </a:lnTo>
                <a:lnTo>
                  <a:pt x="1125899" y="98451"/>
                </a:lnTo>
                <a:lnTo>
                  <a:pt x="1125899" y="492247"/>
                </a:lnTo>
                <a:lnTo>
                  <a:pt x="1118405" y="529923"/>
                </a:lnTo>
                <a:lnTo>
                  <a:pt x="1097064" y="561863"/>
                </a:lnTo>
                <a:lnTo>
                  <a:pt x="1065123" y="583205"/>
                </a:lnTo>
                <a:lnTo>
                  <a:pt x="1027447" y="590699"/>
                </a:lnTo>
                <a:lnTo>
                  <a:pt x="98451" y="590699"/>
                </a:lnTo>
                <a:lnTo>
                  <a:pt x="60130" y="582963"/>
                </a:lnTo>
                <a:lnTo>
                  <a:pt x="28835" y="561864"/>
                </a:lnTo>
                <a:lnTo>
                  <a:pt x="7736" y="530570"/>
                </a:lnTo>
                <a:lnTo>
                  <a:pt x="0" y="492247"/>
                </a:lnTo>
                <a:lnTo>
                  <a:pt x="0" y="98451"/>
                </a:lnTo>
                <a:lnTo>
                  <a:pt x="7736" y="60130"/>
                </a:lnTo>
                <a:lnTo>
                  <a:pt x="28835" y="28835"/>
                </a:lnTo>
                <a:lnTo>
                  <a:pt x="60130" y="7736"/>
                </a:lnTo>
                <a:lnTo>
                  <a:pt x="98451" y="0"/>
                </a:lnTo>
                <a:lnTo>
                  <a:pt x="1027447" y="0"/>
                </a:lnTo>
                <a:close/>
              </a:path>
              <a:path w="1126489" h="3230245">
                <a:moveTo>
                  <a:pt x="1027447" y="662711"/>
                </a:moveTo>
                <a:lnTo>
                  <a:pt x="1065769" y="670448"/>
                </a:lnTo>
                <a:lnTo>
                  <a:pt x="1097063" y="691547"/>
                </a:lnTo>
                <a:lnTo>
                  <a:pt x="1118163" y="722841"/>
                </a:lnTo>
                <a:lnTo>
                  <a:pt x="1125899" y="761163"/>
                </a:lnTo>
                <a:lnTo>
                  <a:pt x="1125899" y="1154959"/>
                </a:lnTo>
                <a:lnTo>
                  <a:pt x="1118405" y="1192635"/>
                </a:lnTo>
                <a:lnTo>
                  <a:pt x="1097064" y="1224575"/>
                </a:lnTo>
                <a:lnTo>
                  <a:pt x="1065123" y="1245917"/>
                </a:lnTo>
                <a:lnTo>
                  <a:pt x="1027447" y="1253411"/>
                </a:lnTo>
                <a:lnTo>
                  <a:pt x="98451" y="1253411"/>
                </a:lnTo>
                <a:lnTo>
                  <a:pt x="60130" y="1245674"/>
                </a:lnTo>
                <a:lnTo>
                  <a:pt x="28835" y="1224575"/>
                </a:lnTo>
                <a:lnTo>
                  <a:pt x="7736" y="1193281"/>
                </a:lnTo>
                <a:lnTo>
                  <a:pt x="0" y="1154959"/>
                </a:lnTo>
                <a:lnTo>
                  <a:pt x="0" y="761163"/>
                </a:lnTo>
                <a:lnTo>
                  <a:pt x="7736" y="722841"/>
                </a:lnTo>
                <a:lnTo>
                  <a:pt x="28835" y="691547"/>
                </a:lnTo>
                <a:lnTo>
                  <a:pt x="60130" y="670448"/>
                </a:lnTo>
                <a:lnTo>
                  <a:pt x="98451" y="662711"/>
                </a:lnTo>
                <a:lnTo>
                  <a:pt x="1027447" y="662711"/>
                </a:lnTo>
                <a:close/>
              </a:path>
              <a:path w="1126489" h="3230245">
                <a:moveTo>
                  <a:pt x="1027447" y="1321563"/>
                </a:moveTo>
                <a:lnTo>
                  <a:pt x="1065769" y="1329300"/>
                </a:lnTo>
                <a:lnTo>
                  <a:pt x="1097063" y="1350399"/>
                </a:lnTo>
                <a:lnTo>
                  <a:pt x="1118163" y="1381693"/>
                </a:lnTo>
                <a:lnTo>
                  <a:pt x="1125899" y="1420015"/>
                </a:lnTo>
                <a:lnTo>
                  <a:pt x="1125899" y="1813811"/>
                </a:lnTo>
                <a:lnTo>
                  <a:pt x="1118405" y="1851487"/>
                </a:lnTo>
                <a:lnTo>
                  <a:pt x="1097064" y="1883427"/>
                </a:lnTo>
                <a:lnTo>
                  <a:pt x="1065123" y="1904769"/>
                </a:lnTo>
                <a:lnTo>
                  <a:pt x="1027447" y="1912263"/>
                </a:lnTo>
                <a:lnTo>
                  <a:pt x="98451" y="1912263"/>
                </a:lnTo>
                <a:lnTo>
                  <a:pt x="60130" y="1904526"/>
                </a:lnTo>
                <a:lnTo>
                  <a:pt x="28835" y="1883427"/>
                </a:lnTo>
                <a:lnTo>
                  <a:pt x="7736" y="1852133"/>
                </a:lnTo>
                <a:lnTo>
                  <a:pt x="0" y="1813811"/>
                </a:lnTo>
                <a:lnTo>
                  <a:pt x="0" y="1420015"/>
                </a:lnTo>
                <a:lnTo>
                  <a:pt x="7736" y="1381693"/>
                </a:lnTo>
                <a:lnTo>
                  <a:pt x="28835" y="1350399"/>
                </a:lnTo>
                <a:lnTo>
                  <a:pt x="60130" y="1329300"/>
                </a:lnTo>
                <a:lnTo>
                  <a:pt x="98451" y="1321563"/>
                </a:lnTo>
                <a:lnTo>
                  <a:pt x="1027447" y="1321563"/>
                </a:lnTo>
                <a:close/>
              </a:path>
              <a:path w="1126489" h="3230245">
                <a:moveTo>
                  <a:pt x="1027447" y="1980416"/>
                </a:moveTo>
                <a:lnTo>
                  <a:pt x="1065769" y="1988153"/>
                </a:lnTo>
                <a:lnTo>
                  <a:pt x="1097063" y="2009252"/>
                </a:lnTo>
                <a:lnTo>
                  <a:pt x="1118163" y="2040546"/>
                </a:lnTo>
                <a:lnTo>
                  <a:pt x="1125899" y="2078868"/>
                </a:lnTo>
                <a:lnTo>
                  <a:pt x="1125899" y="2472664"/>
                </a:lnTo>
                <a:lnTo>
                  <a:pt x="1118405" y="2510340"/>
                </a:lnTo>
                <a:lnTo>
                  <a:pt x="1097064" y="2542280"/>
                </a:lnTo>
                <a:lnTo>
                  <a:pt x="1065123" y="2563621"/>
                </a:lnTo>
                <a:lnTo>
                  <a:pt x="1027447" y="2571116"/>
                </a:lnTo>
                <a:lnTo>
                  <a:pt x="98451" y="2571116"/>
                </a:lnTo>
                <a:lnTo>
                  <a:pt x="60130" y="2563379"/>
                </a:lnTo>
                <a:lnTo>
                  <a:pt x="28835" y="2542280"/>
                </a:lnTo>
                <a:lnTo>
                  <a:pt x="7736" y="2510986"/>
                </a:lnTo>
                <a:lnTo>
                  <a:pt x="0" y="2472664"/>
                </a:lnTo>
                <a:lnTo>
                  <a:pt x="0" y="2078868"/>
                </a:lnTo>
                <a:lnTo>
                  <a:pt x="7736" y="2040546"/>
                </a:lnTo>
                <a:lnTo>
                  <a:pt x="28835" y="2009252"/>
                </a:lnTo>
                <a:lnTo>
                  <a:pt x="60130" y="1988153"/>
                </a:lnTo>
                <a:lnTo>
                  <a:pt x="98451" y="1980416"/>
                </a:lnTo>
                <a:lnTo>
                  <a:pt x="1027447" y="1980416"/>
                </a:lnTo>
                <a:close/>
              </a:path>
              <a:path w="1126489" h="3230245">
                <a:moveTo>
                  <a:pt x="1027447" y="2639268"/>
                </a:moveTo>
                <a:lnTo>
                  <a:pt x="1065769" y="2647005"/>
                </a:lnTo>
                <a:lnTo>
                  <a:pt x="1097063" y="2668104"/>
                </a:lnTo>
                <a:lnTo>
                  <a:pt x="1118163" y="2699398"/>
                </a:lnTo>
                <a:lnTo>
                  <a:pt x="1125899" y="2737720"/>
                </a:lnTo>
                <a:lnTo>
                  <a:pt x="1125899" y="3131516"/>
                </a:lnTo>
                <a:lnTo>
                  <a:pt x="1118405" y="3169192"/>
                </a:lnTo>
                <a:lnTo>
                  <a:pt x="1097064" y="3201132"/>
                </a:lnTo>
                <a:lnTo>
                  <a:pt x="1065123" y="3222474"/>
                </a:lnTo>
                <a:lnTo>
                  <a:pt x="1027447" y="3229968"/>
                </a:lnTo>
                <a:lnTo>
                  <a:pt x="98451" y="3229968"/>
                </a:lnTo>
                <a:lnTo>
                  <a:pt x="60130" y="3222231"/>
                </a:lnTo>
                <a:lnTo>
                  <a:pt x="28835" y="3201132"/>
                </a:lnTo>
                <a:lnTo>
                  <a:pt x="7736" y="3169838"/>
                </a:lnTo>
                <a:lnTo>
                  <a:pt x="0" y="3131516"/>
                </a:lnTo>
                <a:lnTo>
                  <a:pt x="0" y="2737720"/>
                </a:lnTo>
                <a:lnTo>
                  <a:pt x="7736" y="2699398"/>
                </a:lnTo>
                <a:lnTo>
                  <a:pt x="28835" y="2668104"/>
                </a:lnTo>
                <a:lnTo>
                  <a:pt x="60130" y="2647005"/>
                </a:lnTo>
                <a:lnTo>
                  <a:pt x="98451" y="2639268"/>
                </a:lnTo>
                <a:lnTo>
                  <a:pt x="1027447" y="2639268"/>
                </a:lnTo>
                <a:close/>
              </a:path>
            </a:pathLst>
          </a:custGeom>
          <a:ln w="28574">
            <a:solidFill>
              <a:srgbClr val="751111"/>
            </a:solidFill>
          </a:ln>
        </p:spPr>
        <p:txBody>
          <a:bodyPr wrap="square" lIns="0" tIns="0" rIns="0" bIns="0" rtlCol="0"/>
          <a:lstStyle/>
          <a:p>
            <a:endParaRPr/>
          </a:p>
        </p:txBody>
      </p:sp>
      <p:sp>
        <p:nvSpPr>
          <p:cNvPr id="47" name="object 47"/>
          <p:cNvSpPr/>
          <p:nvPr/>
        </p:nvSpPr>
        <p:spPr>
          <a:xfrm>
            <a:off x="4083261" y="2235666"/>
            <a:ext cx="1126490" cy="3230245"/>
          </a:xfrm>
          <a:custGeom>
            <a:avLst/>
            <a:gdLst/>
            <a:ahLst/>
            <a:cxnLst/>
            <a:rect l="l" t="t" r="r" b="b"/>
            <a:pathLst>
              <a:path w="1126489" h="3230245">
                <a:moveTo>
                  <a:pt x="1027447" y="0"/>
                </a:moveTo>
                <a:lnTo>
                  <a:pt x="1065769" y="7736"/>
                </a:lnTo>
                <a:lnTo>
                  <a:pt x="1097064" y="28835"/>
                </a:lnTo>
                <a:lnTo>
                  <a:pt x="1118163" y="60130"/>
                </a:lnTo>
                <a:lnTo>
                  <a:pt x="1125899" y="98451"/>
                </a:lnTo>
                <a:lnTo>
                  <a:pt x="1125899" y="492247"/>
                </a:lnTo>
                <a:lnTo>
                  <a:pt x="1118405" y="529923"/>
                </a:lnTo>
                <a:lnTo>
                  <a:pt x="1097063" y="561863"/>
                </a:lnTo>
                <a:lnTo>
                  <a:pt x="1065123" y="583205"/>
                </a:lnTo>
                <a:lnTo>
                  <a:pt x="1027447" y="590699"/>
                </a:lnTo>
                <a:lnTo>
                  <a:pt x="98451" y="590699"/>
                </a:lnTo>
                <a:lnTo>
                  <a:pt x="60130" y="582963"/>
                </a:lnTo>
                <a:lnTo>
                  <a:pt x="28835" y="561864"/>
                </a:lnTo>
                <a:lnTo>
                  <a:pt x="7736" y="530570"/>
                </a:lnTo>
                <a:lnTo>
                  <a:pt x="0" y="492247"/>
                </a:lnTo>
                <a:lnTo>
                  <a:pt x="0" y="98451"/>
                </a:lnTo>
                <a:lnTo>
                  <a:pt x="7736" y="60130"/>
                </a:lnTo>
                <a:lnTo>
                  <a:pt x="28835" y="28835"/>
                </a:lnTo>
                <a:lnTo>
                  <a:pt x="60130" y="7736"/>
                </a:lnTo>
                <a:lnTo>
                  <a:pt x="98451" y="0"/>
                </a:lnTo>
                <a:lnTo>
                  <a:pt x="1027447" y="0"/>
                </a:lnTo>
                <a:close/>
              </a:path>
              <a:path w="1126489" h="3230245">
                <a:moveTo>
                  <a:pt x="1027447" y="662711"/>
                </a:moveTo>
                <a:lnTo>
                  <a:pt x="1065769" y="670448"/>
                </a:lnTo>
                <a:lnTo>
                  <a:pt x="1097064" y="691547"/>
                </a:lnTo>
                <a:lnTo>
                  <a:pt x="1118163" y="722841"/>
                </a:lnTo>
                <a:lnTo>
                  <a:pt x="1125899" y="761163"/>
                </a:lnTo>
                <a:lnTo>
                  <a:pt x="1125899" y="1154959"/>
                </a:lnTo>
                <a:lnTo>
                  <a:pt x="1118405" y="1192635"/>
                </a:lnTo>
                <a:lnTo>
                  <a:pt x="1097063" y="1224575"/>
                </a:lnTo>
                <a:lnTo>
                  <a:pt x="1065123" y="1245917"/>
                </a:lnTo>
                <a:lnTo>
                  <a:pt x="1027447" y="1253411"/>
                </a:lnTo>
                <a:lnTo>
                  <a:pt x="98451" y="1253411"/>
                </a:lnTo>
                <a:lnTo>
                  <a:pt x="60130" y="1245674"/>
                </a:lnTo>
                <a:lnTo>
                  <a:pt x="28835" y="1224575"/>
                </a:lnTo>
                <a:lnTo>
                  <a:pt x="7736" y="1193281"/>
                </a:lnTo>
                <a:lnTo>
                  <a:pt x="0" y="1154959"/>
                </a:lnTo>
                <a:lnTo>
                  <a:pt x="0" y="761163"/>
                </a:lnTo>
                <a:lnTo>
                  <a:pt x="7736" y="722841"/>
                </a:lnTo>
                <a:lnTo>
                  <a:pt x="28835" y="691547"/>
                </a:lnTo>
                <a:lnTo>
                  <a:pt x="60130" y="670448"/>
                </a:lnTo>
                <a:lnTo>
                  <a:pt x="98451" y="662711"/>
                </a:lnTo>
                <a:lnTo>
                  <a:pt x="1027447" y="662711"/>
                </a:lnTo>
                <a:close/>
              </a:path>
              <a:path w="1126489" h="3230245">
                <a:moveTo>
                  <a:pt x="1027447" y="1321563"/>
                </a:moveTo>
                <a:lnTo>
                  <a:pt x="1065769" y="1329300"/>
                </a:lnTo>
                <a:lnTo>
                  <a:pt x="1097064" y="1350399"/>
                </a:lnTo>
                <a:lnTo>
                  <a:pt x="1118163" y="1381693"/>
                </a:lnTo>
                <a:lnTo>
                  <a:pt x="1125899" y="1420015"/>
                </a:lnTo>
                <a:lnTo>
                  <a:pt x="1125899" y="1813811"/>
                </a:lnTo>
                <a:lnTo>
                  <a:pt x="1118405" y="1851487"/>
                </a:lnTo>
                <a:lnTo>
                  <a:pt x="1097063" y="1883427"/>
                </a:lnTo>
                <a:lnTo>
                  <a:pt x="1065123" y="1904769"/>
                </a:lnTo>
                <a:lnTo>
                  <a:pt x="1027447" y="1912263"/>
                </a:lnTo>
                <a:lnTo>
                  <a:pt x="98451" y="1912263"/>
                </a:lnTo>
                <a:lnTo>
                  <a:pt x="60130" y="1904526"/>
                </a:lnTo>
                <a:lnTo>
                  <a:pt x="28835" y="1883427"/>
                </a:lnTo>
                <a:lnTo>
                  <a:pt x="7736" y="1852133"/>
                </a:lnTo>
                <a:lnTo>
                  <a:pt x="0" y="1813811"/>
                </a:lnTo>
                <a:lnTo>
                  <a:pt x="0" y="1420015"/>
                </a:lnTo>
                <a:lnTo>
                  <a:pt x="7736" y="1381693"/>
                </a:lnTo>
                <a:lnTo>
                  <a:pt x="28835" y="1350399"/>
                </a:lnTo>
                <a:lnTo>
                  <a:pt x="60130" y="1329300"/>
                </a:lnTo>
                <a:lnTo>
                  <a:pt x="98451" y="1321563"/>
                </a:lnTo>
                <a:lnTo>
                  <a:pt x="1027447" y="1321563"/>
                </a:lnTo>
                <a:close/>
              </a:path>
              <a:path w="1126489" h="3230245">
                <a:moveTo>
                  <a:pt x="1027447" y="1980416"/>
                </a:moveTo>
                <a:lnTo>
                  <a:pt x="1065769" y="1988153"/>
                </a:lnTo>
                <a:lnTo>
                  <a:pt x="1097064" y="2009252"/>
                </a:lnTo>
                <a:lnTo>
                  <a:pt x="1118163" y="2040546"/>
                </a:lnTo>
                <a:lnTo>
                  <a:pt x="1125899" y="2078868"/>
                </a:lnTo>
                <a:lnTo>
                  <a:pt x="1125899" y="2472664"/>
                </a:lnTo>
                <a:lnTo>
                  <a:pt x="1118405" y="2510340"/>
                </a:lnTo>
                <a:lnTo>
                  <a:pt x="1097063" y="2542280"/>
                </a:lnTo>
                <a:lnTo>
                  <a:pt x="1065123" y="2563621"/>
                </a:lnTo>
                <a:lnTo>
                  <a:pt x="1027447" y="2571116"/>
                </a:lnTo>
                <a:lnTo>
                  <a:pt x="98451" y="2571116"/>
                </a:lnTo>
                <a:lnTo>
                  <a:pt x="60130" y="2563379"/>
                </a:lnTo>
                <a:lnTo>
                  <a:pt x="28835" y="2542280"/>
                </a:lnTo>
                <a:lnTo>
                  <a:pt x="7736" y="2510986"/>
                </a:lnTo>
                <a:lnTo>
                  <a:pt x="0" y="2472664"/>
                </a:lnTo>
                <a:lnTo>
                  <a:pt x="0" y="2078868"/>
                </a:lnTo>
                <a:lnTo>
                  <a:pt x="7736" y="2040546"/>
                </a:lnTo>
                <a:lnTo>
                  <a:pt x="28835" y="2009252"/>
                </a:lnTo>
                <a:lnTo>
                  <a:pt x="60130" y="1988153"/>
                </a:lnTo>
                <a:lnTo>
                  <a:pt x="98451" y="1980416"/>
                </a:lnTo>
                <a:lnTo>
                  <a:pt x="1027447" y="1980416"/>
                </a:lnTo>
                <a:close/>
              </a:path>
              <a:path w="1126489" h="3230245">
                <a:moveTo>
                  <a:pt x="1027447" y="2639268"/>
                </a:moveTo>
                <a:lnTo>
                  <a:pt x="1065769" y="2647005"/>
                </a:lnTo>
                <a:lnTo>
                  <a:pt x="1097064" y="2668104"/>
                </a:lnTo>
                <a:lnTo>
                  <a:pt x="1118163" y="2699398"/>
                </a:lnTo>
                <a:lnTo>
                  <a:pt x="1125899" y="2737720"/>
                </a:lnTo>
                <a:lnTo>
                  <a:pt x="1125899" y="3131516"/>
                </a:lnTo>
                <a:lnTo>
                  <a:pt x="1118405" y="3169192"/>
                </a:lnTo>
                <a:lnTo>
                  <a:pt x="1097063" y="3201132"/>
                </a:lnTo>
                <a:lnTo>
                  <a:pt x="1065123" y="3222474"/>
                </a:lnTo>
                <a:lnTo>
                  <a:pt x="1027447" y="3229968"/>
                </a:lnTo>
                <a:lnTo>
                  <a:pt x="98451" y="3229968"/>
                </a:lnTo>
                <a:lnTo>
                  <a:pt x="60130" y="3222231"/>
                </a:lnTo>
                <a:lnTo>
                  <a:pt x="28835" y="3201132"/>
                </a:lnTo>
                <a:lnTo>
                  <a:pt x="7736" y="3169838"/>
                </a:lnTo>
                <a:lnTo>
                  <a:pt x="0" y="3131516"/>
                </a:lnTo>
                <a:lnTo>
                  <a:pt x="0" y="2737720"/>
                </a:lnTo>
                <a:lnTo>
                  <a:pt x="7736" y="2699398"/>
                </a:lnTo>
                <a:lnTo>
                  <a:pt x="28835" y="2668104"/>
                </a:lnTo>
                <a:lnTo>
                  <a:pt x="60130" y="2647005"/>
                </a:lnTo>
                <a:lnTo>
                  <a:pt x="98451" y="2639268"/>
                </a:lnTo>
                <a:lnTo>
                  <a:pt x="1027447" y="2639268"/>
                </a:lnTo>
                <a:close/>
              </a:path>
            </a:pathLst>
          </a:custGeom>
          <a:ln w="28574">
            <a:solidFill>
              <a:srgbClr val="751111"/>
            </a:solidFill>
          </a:ln>
        </p:spPr>
        <p:txBody>
          <a:bodyPr wrap="square" lIns="0" tIns="0" rIns="0" bIns="0" rtlCol="0"/>
          <a:lstStyle/>
          <a:p>
            <a:endParaRPr/>
          </a:p>
        </p:txBody>
      </p:sp>
      <p:sp>
        <p:nvSpPr>
          <p:cNvPr id="48" name="object 48"/>
          <p:cNvSpPr/>
          <p:nvPr/>
        </p:nvSpPr>
        <p:spPr>
          <a:xfrm>
            <a:off x="5285948" y="2235666"/>
            <a:ext cx="1126490" cy="3889375"/>
          </a:xfrm>
          <a:custGeom>
            <a:avLst/>
            <a:gdLst/>
            <a:ahLst/>
            <a:cxnLst/>
            <a:rect l="l" t="t" r="r" b="b"/>
            <a:pathLst>
              <a:path w="1126489" h="3889375">
                <a:moveTo>
                  <a:pt x="1027448" y="0"/>
                </a:moveTo>
                <a:lnTo>
                  <a:pt x="1065770" y="7736"/>
                </a:lnTo>
                <a:lnTo>
                  <a:pt x="1097064" y="28835"/>
                </a:lnTo>
                <a:lnTo>
                  <a:pt x="1118163" y="60130"/>
                </a:lnTo>
                <a:lnTo>
                  <a:pt x="1125899" y="98451"/>
                </a:lnTo>
                <a:lnTo>
                  <a:pt x="1125899" y="492247"/>
                </a:lnTo>
                <a:lnTo>
                  <a:pt x="1118405" y="529923"/>
                </a:lnTo>
                <a:lnTo>
                  <a:pt x="1097064" y="561863"/>
                </a:lnTo>
                <a:lnTo>
                  <a:pt x="1065124" y="583205"/>
                </a:lnTo>
                <a:lnTo>
                  <a:pt x="1027448" y="590699"/>
                </a:lnTo>
                <a:lnTo>
                  <a:pt x="98452" y="590699"/>
                </a:lnTo>
                <a:lnTo>
                  <a:pt x="60130" y="582963"/>
                </a:lnTo>
                <a:lnTo>
                  <a:pt x="28836" y="561864"/>
                </a:lnTo>
                <a:lnTo>
                  <a:pt x="7736" y="530570"/>
                </a:lnTo>
                <a:lnTo>
                  <a:pt x="0" y="492247"/>
                </a:lnTo>
                <a:lnTo>
                  <a:pt x="0" y="98451"/>
                </a:lnTo>
                <a:lnTo>
                  <a:pt x="7736" y="60130"/>
                </a:lnTo>
                <a:lnTo>
                  <a:pt x="28836" y="28835"/>
                </a:lnTo>
                <a:lnTo>
                  <a:pt x="60130" y="7736"/>
                </a:lnTo>
                <a:lnTo>
                  <a:pt x="98452" y="0"/>
                </a:lnTo>
                <a:lnTo>
                  <a:pt x="1027448" y="0"/>
                </a:lnTo>
                <a:close/>
              </a:path>
              <a:path w="1126489" h="3889375">
                <a:moveTo>
                  <a:pt x="1027448" y="662711"/>
                </a:moveTo>
                <a:lnTo>
                  <a:pt x="1065770" y="670448"/>
                </a:lnTo>
                <a:lnTo>
                  <a:pt x="1097064" y="691547"/>
                </a:lnTo>
                <a:lnTo>
                  <a:pt x="1118163" y="722841"/>
                </a:lnTo>
                <a:lnTo>
                  <a:pt x="1125899" y="761163"/>
                </a:lnTo>
                <a:lnTo>
                  <a:pt x="1125899" y="1154959"/>
                </a:lnTo>
                <a:lnTo>
                  <a:pt x="1118405" y="1192635"/>
                </a:lnTo>
                <a:lnTo>
                  <a:pt x="1097064" y="1224575"/>
                </a:lnTo>
                <a:lnTo>
                  <a:pt x="1065124" y="1245917"/>
                </a:lnTo>
                <a:lnTo>
                  <a:pt x="1027448" y="1253411"/>
                </a:lnTo>
                <a:lnTo>
                  <a:pt x="98452" y="1253411"/>
                </a:lnTo>
                <a:lnTo>
                  <a:pt x="60130" y="1245674"/>
                </a:lnTo>
                <a:lnTo>
                  <a:pt x="28836" y="1224575"/>
                </a:lnTo>
                <a:lnTo>
                  <a:pt x="7736" y="1193281"/>
                </a:lnTo>
                <a:lnTo>
                  <a:pt x="0" y="1154959"/>
                </a:lnTo>
                <a:lnTo>
                  <a:pt x="0" y="761163"/>
                </a:lnTo>
                <a:lnTo>
                  <a:pt x="7736" y="722841"/>
                </a:lnTo>
                <a:lnTo>
                  <a:pt x="28836" y="691547"/>
                </a:lnTo>
                <a:lnTo>
                  <a:pt x="60130" y="670448"/>
                </a:lnTo>
                <a:lnTo>
                  <a:pt x="98452" y="662711"/>
                </a:lnTo>
                <a:lnTo>
                  <a:pt x="1027448" y="662711"/>
                </a:lnTo>
                <a:close/>
              </a:path>
              <a:path w="1126489" h="3889375">
                <a:moveTo>
                  <a:pt x="1027448" y="1321563"/>
                </a:moveTo>
                <a:lnTo>
                  <a:pt x="1065770" y="1329300"/>
                </a:lnTo>
                <a:lnTo>
                  <a:pt x="1097064" y="1350399"/>
                </a:lnTo>
                <a:lnTo>
                  <a:pt x="1118163" y="1381693"/>
                </a:lnTo>
                <a:lnTo>
                  <a:pt x="1125899" y="1420015"/>
                </a:lnTo>
                <a:lnTo>
                  <a:pt x="1125899" y="1813811"/>
                </a:lnTo>
                <a:lnTo>
                  <a:pt x="1118405" y="1851487"/>
                </a:lnTo>
                <a:lnTo>
                  <a:pt x="1097064" y="1883427"/>
                </a:lnTo>
                <a:lnTo>
                  <a:pt x="1065124" y="1904769"/>
                </a:lnTo>
                <a:lnTo>
                  <a:pt x="1027448" y="1912263"/>
                </a:lnTo>
                <a:lnTo>
                  <a:pt x="98452" y="1912263"/>
                </a:lnTo>
                <a:lnTo>
                  <a:pt x="60130" y="1904526"/>
                </a:lnTo>
                <a:lnTo>
                  <a:pt x="28836" y="1883427"/>
                </a:lnTo>
                <a:lnTo>
                  <a:pt x="7736" y="1852133"/>
                </a:lnTo>
                <a:lnTo>
                  <a:pt x="0" y="1813811"/>
                </a:lnTo>
                <a:lnTo>
                  <a:pt x="0" y="1420015"/>
                </a:lnTo>
                <a:lnTo>
                  <a:pt x="7736" y="1381693"/>
                </a:lnTo>
                <a:lnTo>
                  <a:pt x="28836" y="1350399"/>
                </a:lnTo>
                <a:lnTo>
                  <a:pt x="60130" y="1329300"/>
                </a:lnTo>
                <a:lnTo>
                  <a:pt x="98452" y="1321563"/>
                </a:lnTo>
                <a:lnTo>
                  <a:pt x="1027448" y="1321563"/>
                </a:lnTo>
                <a:close/>
              </a:path>
              <a:path w="1126489" h="3889375">
                <a:moveTo>
                  <a:pt x="1027448" y="1980416"/>
                </a:moveTo>
                <a:lnTo>
                  <a:pt x="1065770" y="1988153"/>
                </a:lnTo>
                <a:lnTo>
                  <a:pt x="1097064" y="2009252"/>
                </a:lnTo>
                <a:lnTo>
                  <a:pt x="1118163" y="2040546"/>
                </a:lnTo>
                <a:lnTo>
                  <a:pt x="1125899" y="2078868"/>
                </a:lnTo>
                <a:lnTo>
                  <a:pt x="1125899" y="2472664"/>
                </a:lnTo>
                <a:lnTo>
                  <a:pt x="1118405" y="2510340"/>
                </a:lnTo>
                <a:lnTo>
                  <a:pt x="1097064" y="2542280"/>
                </a:lnTo>
                <a:lnTo>
                  <a:pt x="1065124" y="2563621"/>
                </a:lnTo>
                <a:lnTo>
                  <a:pt x="1027448" y="2571116"/>
                </a:lnTo>
                <a:lnTo>
                  <a:pt x="98452" y="2571116"/>
                </a:lnTo>
                <a:lnTo>
                  <a:pt x="60130" y="2563379"/>
                </a:lnTo>
                <a:lnTo>
                  <a:pt x="28836" y="2542280"/>
                </a:lnTo>
                <a:lnTo>
                  <a:pt x="7736" y="2510986"/>
                </a:lnTo>
                <a:lnTo>
                  <a:pt x="0" y="2472664"/>
                </a:lnTo>
                <a:lnTo>
                  <a:pt x="0" y="2078868"/>
                </a:lnTo>
                <a:lnTo>
                  <a:pt x="7736" y="2040546"/>
                </a:lnTo>
                <a:lnTo>
                  <a:pt x="28836" y="2009252"/>
                </a:lnTo>
                <a:lnTo>
                  <a:pt x="60130" y="1988153"/>
                </a:lnTo>
                <a:lnTo>
                  <a:pt x="98452" y="1980416"/>
                </a:lnTo>
                <a:lnTo>
                  <a:pt x="1027448" y="1980416"/>
                </a:lnTo>
                <a:close/>
              </a:path>
              <a:path w="1126489" h="3889375">
                <a:moveTo>
                  <a:pt x="1027448" y="2639268"/>
                </a:moveTo>
                <a:lnTo>
                  <a:pt x="1065770" y="2647005"/>
                </a:lnTo>
                <a:lnTo>
                  <a:pt x="1097064" y="2668104"/>
                </a:lnTo>
                <a:lnTo>
                  <a:pt x="1118163" y="2699398"/>
                </a:lnTo>
                <a:lnTo>
                  <a:pt x="1125899" y="2737720"/>
                </a:lnTo>
                <a:lnTo>
                  <a:pt x="1125899" y="3131516"/>
                </a:lnTo>
                <a:lnTo>
                  <a:pt x="1118405" y="3169192"/>
                </a:lnTo>
                <a:lnTo>
                  <a:pt x="1097064" y="3201132"/>
                </a:lnTo>
                <a:lnTo>
                  <a:pt x="1065124" y="3222474"/>
                </a:lnTo>
                <a:lnTo>
                  <a:pt x="1027448" y="3229968"/>
                </a:lnTo>
                <a:lnTo>
                  <a:pt x="98452" y="3229968"/>
                </a:lnTo>
                <a:lnTo>
                  <a:pt x="60130" y="3222231"/>
                </a:lnTo>
                <a:lnTo>
                  <a:pt x="28836" y="3201132"/>
                </a:lnTo>
                <a:lnTo>
                  <a:pt x="7736" y="3169838"/>
                </a:lnTo>
                <a:lnTo>
                  <a:pt x="0" y="3131516"/>
                </a:lnTo>
                <a:lnTo>
                  <a:pt x="0" y="2737720"/>
                </a:lnTo>
                <a:lnTo>
                  <a:pt x="7736" y="2699398"/>
                </a:lnTo>
                <a:lnTo>
                  <a:pt x="28836" y="2668104"/>
                </a:lnTo>
                <a:lnTo>
                  <a:pt x="60130" y="2647005"/>
                </a:lnTo>
                <a:lnTo>
                  <a:pt x="98452" y="2639268"/>
                </a:lnTo>
                <a:lnTo>
                  <a:pt x="1027448" y="2639268"/>
                </a:lnTo>
                <a:close/>
              </a:path>
              <a:path w="1126489" h="3889375">
                <a:moveTo>
                  <a:pt x="1027448" y="3298120"/>
                </a:moveTo>
                <a:lnTo>
                  <a:pt x="1065770" y="3305857"/>
                </a:lnTo>
                <a:lnTo>
                  <a:pt x="1097064" y="3326956"/>
                </a:lnTo>
                <a:lnTo>
                  <a:pt x="1118163" y="3358250"/>
                </a:lnTo>
                <a:lnTo>
                  <a:pt x="1125899" y="3396572"/>
                </a:lnTo>
                <a:lnTo>
                  <a:pt x="1125899" y="3790368"/>
                </a:lnTo>
                <a:lnTo>
                  <a:pt x="1118405" y="3828044"/>
                </a:lnTo>
                <a:lnTo>
                  <a:pt x="1097064" y="3859984"/>
                </a:lnTo>
                <a:lnTo>
                  <a:pt x="1065124" y="3881326"/>
                </a:lnTo>
                <a:lnTo>
                  <a:pt x="1027448" y="3888820"/>
                </a:lnTo>
                <a:lnTo>
                  <a:pt x="98452" y="3888820"/>
                </a:lnTo>
                <a:lnTo>
                  <a:pt x="60130" y="3881083"/>
                </a:lnTo>
                <a:lnTo>
                  <a:pt x="28836" y="3859984"/>
                </a:lnTo>
                <a:lnTo>
                  <a:pt x="7736" y="3828690"/>
                </a:lnTo>
                <a:lnTo>
                  <a:pt x="0" y="3790368"/>
                </a:lnTo>
                <a:lnTo>
                  <a:pt x="0" y="3396572"/>
                </a:lnTo>
                <a:lnTo>
                  <a:pt x="7736" y="3358250"/>
                </a:lnTo>
                <a:lnTo>
                  <a:pt x="28836" y="3326956"/>
                </a:lnTo>
                <a:lnTo>
                  <a:pt x="60130" y="3305857"/>
                </a:lnTo>
                <a:lnTo>
                  <a:pt x="98452" y="3298120"/>
                </a:lnTo>
                <a:lnTo>
                  <a:pt x="1027448" y="3298120"/>
                </a:lnTo>
                <a:close/>
              </a:path>
            </a:pathLst>
          </a:custGeom>
          <a:ln w="28574">
            <a:solidFill>
              <a:srgbClr val="751111"/>
            </a:solidFill>
          </a:ln>
        </p:spPr>
        <p:txBody>
          <a:bodyPr wrap="square" lIns="0" tIns="0" rIns="0" bIns="0" rtlCol="0"/>
          <a:lstStyle/>
          <a:p>
            <a:endParaRPr/>
          </a:p>
        </p:txBody>
      </p:sp>
      <p:sp>
        <p:nvSpPr>
          <p:cNvPr id="49" name="object 49"/>
          <p:cNvSpPr/>
          <p:nvPr/>
        </p:nvSpPr>
        <p:spPr>
          <a:xfrm>
            <a:off x="6488636" y="1559284"/>
            <a:ext cx="1126490" cy="591185"/>
          </a:xfrm>
          <a:custGeom>
            <a:avLst/>
            <a:gdLst/>
            <a:ahLst/>
            <a:cxnLst/>
            <a:rect l="l" t="t" r="r" b="b"/>
            <a:pathLst>
              <a:path w="1126490" h="591185">
                <a:moveTo>
                  <a:pt x="1027448" y="0"/>
                </a:moveTo>
                <a:lnTo>
                  <a:pt x="1065769" y="7736"/>
                </a:lnTo>
                <a:lnTo>
                  <a:pt x="1097063" y="28835"/>
                </a:lnTo>
                <a:lnTo>
                  <a:pt x="1118162" y="60129"/>
                </a:lnTo>
                <a:lnTo>
                  <a:pt x="1125899" y="98451"/>
                </a:lnTo>
                <a:lnTo>
                  <a:pt x="1125899" y="492247"/>
                </a:lnTo>
                <a:lnTo>
                  <a:pt x="1118405" y="529923"/>
                </a:lnTo>
                <a:lnTo>
                  <a:pt x="1097063" y="561863"/>
                </a:lnTo>
                <a:lnTo>
                  <a:pt x="1065123" y="583205"/>
                </a:lnTo>
                <a:lnTo>
                  <a:pt x="1027448" y="590699"/>
                </a:lnTo>
                <a:lnTo>
                  <a:pt x="98451" y="590699"/>
                </a:lnTo>
                <a:lnTo>
                  <a:pt x="60129" y="582963"/>
                </a:lnTo>
                <a:lnTo>
                  <a:pt x="28835" y="561863"/>
                </a:lnTo>
                <a:lnTo>
                  <a:pt x="7736" y="530569"/>
                </a:lnTo>
                <a:lnTo>
                  <a:pt x="0" y="492247"/>
                </a:lnTo>
                <a:lnTo>
                  <a:pt x="0" y="98451"/>
                </a:lnTo>
                <a:lnTo>
                  <a:pt x="7736" y="60129"/>
                </a:lnTo>
                <a:lnTo>
                  <a:pt x="28835" y="28835"/>
                </a:lnTo>
                <a:lnTo>
                  <a:pt x="60129" y="7736"/>
                </a:lnTo>
                <a:lnTo>
                  <a:pt x="98451" y="0"/>
                </a:lnTo>
                <a:lnTo>
                  <a:pt x="1027448" y="0"/>
                </a:lnTo>
                <a:close/>
              </a:path>
            </a:pathLst>
          </a:custGeom>
          <a:ln w="28574">
            <a:solidFill>
              <a:srgbClr val="751111"/>
            </a:solidFill>
          </a:ln>
        </p:spPr>
        <p:txBody>
          <a:bodyPr wrap="square" lIns="0" tIns="0" rIns="0" bIns="0" rtlCol="0"/>
          <a:lstStyle/>
          <a:p>
            <a:endParaRPr/>
          </a:p>
        </p:txBody>
      </p:sp>
      <p:sp>
        <p:nvSpPr>
          <p:cNvPr id="50" name="object 50"/>
          <p:cNvSpPr/>
          <p:nvPr/>
        </p:nvSpPr>
        <p:spPr>
          <a:xfrm>
            <a:off x="7691323" y="1559284"/>
            <a:ext cx="1126490" cy="591185"/>
          </a:xfrm>
          <a:custGeom>
            <a:avLst/>
            <a:gdLst/>
            <a:ahLst/>
            <a:cxnLst/>
            <a:rect l="l" t="t" r="r" b="b"/>
            <a:pathLst>
              <a:path w="1126490" h="591185">
                <a:moveTo>
                  <a:pt x="1027447" y="0"/>
                </a:moveTo>
                <a:lnTo>
                  <a:pt x="1065769" y="7736"/>
                </a:lnTo>
                <a:lnTo>
                  <a:pt x="1097063" y="28835"/>
                </a:lnTo>
                <a:lnTo>
                  <a:pt x="1118163" y="60129"/>
                </a:lnTo>
                <a:lnTo>
                  <a:pt x="1125899" y="98451"/>
                </a:lnTo>
                <a:lnTo>
                  <a:pt x="1125899" y="492247"/>
                </a:lnTo>
                <a:lnTo>
                  <a:pt x="1118405" y="529923"/>
                </a:lnTo>
                <a:lnTo>
                  <a:pt x="1097063" y="561863"/>
                </a:lnTo>
                <a:lnTo>
                  <a:pt x="1065123" y="583205"/>
                </a:lnTo>
                <a:lnTo>
                  <a:pt x="1027447" y="590699"/>
                </a:lnTo>
                <a:lnTo>
                  <a:pt x="98451" y="590699"/>
                </a:lnTo>
                <a:lnTo>
                  <a:pt x="60129" y="582963"/>
                </a:lnTo>
                <a:lnTo>
                  <a:pt x="28835" y="561863"/>
                </a:lnTo>
                <a:lnTo>
                  <a:pt x="7736" y="530569"/>
                </a:lnTo>
                <a:lnTo>
                  <a:pt x="0" y="492247"/>
                </a:lnTo>
                <a:lnTo>
                  <a:pt x="0" y="98451"/>
                </a:lnTo>
                <a:lnTo>
                  <a:pt x="7736" y="60129"/>
                </a:lnTo>
                <a:lnTo>
                  <a:pt x="28835" y="28835"/>
                </a:lnTo>
                <a:lnTo>
                  <a:pt x="60129" y="7736"/>
                </a:lnTo>
                <a:lnTo>
                  <a:pt x="98451" y="0"/>
                </a:lnTo>
                <a:lnTo>
                  <a:pt x="1027447" y="0"/>
                </a:lnTo>
                <a:close/>
              </a:path>
            </a:pathLst>
          </a:custGeom>
          <a:ln w="28574">
            <a:solidFill>
              <a:srgbClr val="751111"/>
            </a:solidFill>
          </a:ln>
        </p:spPr>
        <p:txBody>
          <a:bodyPr wrap="square" lIns="0" tIns="0" rIns="0" bIns="0" rtlCol="0"/>
          <a:lstStyle/>
          <a:p>
            <a:endParaRPr/>
          </a:p>
        </p:txBody>
      </p:sp>
      <p:sp>
        <p:nvSpPr>
          <p:cNvPr id="51" name="object 51"/>
          <p:cNvSpPr/>
          <p:nvPr/>
        </p:nvSpPr>
        <p:spPr>
          <a:xfrm>
            <a:off x="6488636" y="2235666"/>
            <a:ext cx="1126490" cy="3889375"/>
          </a:xfrm>
          <a:custGeom>
            <a:avLst/>
            <a:gdLst/>
            <a:ahLst/>
            <a:cxnLst/>
            <a:rect l="l" t="t" r="r" b="b"/>
            <a:pathLst>
              <a:path w="1126490" h="3889375">
                <a:moveTo>
                  <a:pt x="1027448" y="0"/>
                </a:moveTo>
                <a:lnTo>
                  <a:pt x="1065769" y="7736"/>
                </a:lnTo>
                <a:lnTo>
                  <a:pt x="1097063" y="28835"/>
                </a:lnTo>
                <a:lnTo>
                  <a:pt x="1118162" y="60130"/>
                </a:lnTo>
                <a:lnTo>
                  <a:pt x="1125899" y="98451"/>
                </a:lnTo>
                <a:lnTo>
                  <a:pt x="1125899" y="492247"/>
                </a:lnTo>
                <a:lnTo>
                  <a:pt x="1118405" y="529923"/>
                </a:lnTo>
                <a:lnTo>
                  <a:pt x="1097063" y="561863"/>
                </a:lnTo>
                <a:lnTo>
                  <a:pt x="1065123" y="583205"/>
                </a:lnTo>
                <a:lnTo>
                  <a:pt x="1027448" y="590699"/>
                </a:lnTo>
                <a:lnTo>
                  <a:pt x="98451" y="590699"/>
                </a:lnTo>
                <a:lnTo>
                  <a:pt x="60129" y="582963"/>
                </a:lnTo>
                <a:lnTo>
                  <a:pt x="28835" y="561864"/>
                </a:lnTo>
                <a:lnTo>
                  <a:pt x="7736" y="530570"/>
                </a:lnTo>
                <a:lnTo>
                  <a:pt x="0" y="492247"/>
                </a:lnTo>
                <a:lnTo>
                  <a:pt x="0" y="98451"/>
                </a:lnTo>
                <a:lnTo>
                  <a:pt x="7736" y="60130"/>
                </a:lnTo>
                <a:lnTo>
                  <a:pt x="28835" y="28835"/>
                </a:lnTo>
                <a:lnTo>
                  <a:pt x="60129" y="7736"/>
                </a:lnTo>
                <a:lnTo>
                  <a:pt x="98451" y="0"/>
                </a:lnTo>
                <a:lnTo>
                  <a:pt x="1027448" y="0"/>
                </a:lnTo>
                <a:close/>
              </a:path>
              <a:path w="1126490" h="3889375">
                <a:moveTo>
                  <a:pt x="1027448" y="662711"/>
                </a:moveTo>
                <a:lnTo>
                  <a:pt x="1065769" y="670448"/>
                </a:lnTo>
                <a:lnTo>
                  <a:pt x="1097063" y="691547"/>
                </a:lnTo>
                <a:lnTo>
                  <a:pt x="1118162" y="722841"/>
                </a:lnTo>
                <a:lnTo>
                  <a:pt x="1125899" y="761163"/>
                </a:lnTo>
                <a:lnTo>
                  <a:pt x="1125899" y="1154959"/>
                </a:lnTo>
                <a:lnTo>
                  <a:pt x="1118405" y="1192635"/>
                </a:lnTo>
                <a:lnTo>
                  <a:pt x="1097063" y="1224575"/>
                </a:lnTo>
                <a:lnTo>
                  <a:pt x="1065123" y="1245917"/>
                </a:lnTo>
                <a:lnTo>
                  <a:pt x="1027448" y="1253411"/>
                </a:lnTo>
                <a:lnTo>
                  <a:pt x="98451" y="1253411"/>
                </a:lnTo>
                <a:lnTo>
                  <a:pt x="60129" y="1245674"/>
                </a:lnTo>
                <a:lnTo>
                  <a:pt x="28835" y="1224575"/>
                </a:lnTo>
                <a:lnTo>
                  <a:pt x="7736" y="1193281"/>
                </a:lnTo>
                <a:lnTo>
                  <a:pt x="0" y="1154959"/>
                </a:lnTo>
                <a:lnTo>
                  <a:pt x="0" y="761163"/>
                </a:lnTo>
                <a:lnTo>
                  <a:pt x="7736" y="722841"/>
                </a:lnTo>
                <a:lnTo>
                  <a:pt x="28835" y="691547"/>
                </a:lnTo>
                <a:lnTo>
                  <a:pt x="60129" y="670448"/>
                </a:lnTo>
                <a:lnTo>
                  <a:pt x="98451" y="662711"/>
                </a:lnTo>
                <a:lnTo>
                  <a:pt x="1027448" y="662711"/>
                </a:lnTo>
                <a:close/>
              </a:path>
              <a:path w="1126490" h="3889375">
                <a:moveTo>
                  <a:pt x="1027448" y="1321563"/>
                </a:moveTo>
                <a:lnTo>
                  <a:pt x="1065769" y="1329300"/>
                </a:lnTo>
                <a:lnTo>
                  <a:pt x="1097063" y="1350399"/>
                </a:lnTo>
                <a:lnTo>
                  <a:pt x="1118162" y="1381693"/>
                </a:lnTo>
                <a:lnTo>
                  <a:pt x="1125899" y="1420015"/>
                </a:lnTo>
                <a:lnTo>
                  <a:pt x="1125899" y="1813811"/>
                </a:lnTo>
                <a:lnTo>
                  <a:pt x="1118405" y="1851487"/>
                </a:lnTo>
                <a:lnTo>
                  <a:pt x="1097063" y="1883427"/>
                </a:lnTo>
                <a:lnTo>
                  <a:pt x="1065123" y="1904769"/>
                </a:lnTo>
                <a:lnTo>
                  <a:pt x="1027448" y="1912263"/>
                </a:lnTo>
                <a:lnTo>
                  <a:pt x="98451" y="1912263"/>
                </a:lnTo>
                <a:lnTo>
                  <a:pt x="60129" y="1904526"/>
                </a:lnTo>
                <a:lnTo>
                  <a:pt x="28835" y="1883427"/>
                </a:lnTo>
                <a:lnTo>
                  <a:pt x="7736" y="1852133"/>
                </a:lnTo>
                <a:lnTo>
                  <a:pt x="0" y="1813811"/>
                </a:lnTo>
                <a:lnTo>
                  <a:pt x="0" y="1420015"/>
                </a:lnTo>
                <a:lnTo>
                  <a:pt x="7736" y="1381693"/>
                </a:lnTo>
                <a:lnTo>
                  <a:pt x="28835" y="1350399"/>
                </a:lnTo>
                <a:lnTo>
                  <a:pt x="60129" y="1329300"/>
                </a:lnTo>
                <a:lnTo>
                  <a:pt x="98451" y="1321563"/>
                </a:lnTo>
                <a:lnTo>
                  <a:pt x="1027448" y="1321563"/>
                </a:lnTo>
                <a:close/>
              </a:path>
              <a:path w="1126490" h="3889375">
                <a:moveTo>
                  <a:pt x="1027448" y="1980416"/>
                </a:moveTo>
                <a:lnTo>
                  <a:pt x="1065769" y="1988153"/>
                </a:lnTo>
                <a:lnTo>
                  <a:pt x="1097063" y="2009252"/>
                </a:lnTo>
                <a:lnTo>
                  <a:pt x="1118162" y="2040546"/>
                </a:lnTo>
                <a:lnTo>
                  <a:pt x="1125899" y="2078868"/>
                </a:lnTo>
                <a:lnTo>
                  <a:pt x="1125899" y="2472664"/>
                </a:lnTo>
                <a:lnTo>
                  <a:pt x="1118405" y="2510340"/>
                </a:lnTo>
                <a:lnTo>
                  <a:pt x="1097063" y="2542280"/>
                </a:lnTo>
                <a:lnTo>
                  <a:pt x="1065123" y="2563621"/>
                </a:lnTo>
                <a:lnTo>
                  <a:pt x="1027448" y="2571116"/>
                </a:lnTo>
                <a:lnTo>
                  <a:pt x="98451" y="2571116"/>
                </a:lnTo>
                <a:lnTo>
                  <a:pt x="60129" y="2563379"/>
                </a:lnTo>
                <a:lnTo>
                  <a:pt x="28835" y="2542280"/>
                </a:lnTo>
                <a:lnTo>
                  <a:pt x="7736" y="2510986"/>
                </a:lnTo>
                <a:lnTo>
                  <a:pt x="0" y="2472664"/>
                </a:lnTo>
                <a:lnTo>
                  <a:pt x="0" y="2078868"/>
                </a:lnTo>
                <a:lnTo>
                  <a:pt x="7736" y="2040546"/>
                </a:lnTo>
                <a:lnTo>
                  <a:pt x="28835" y="2009252"/>
                </a:lnTo>
                <a:lnTo>
                  <a:pt x="60129" y="1988153"/>
                </a:lnTo>
                <a:lnTo>
                  <a:pt x="98451" y="1980416"/>
                </a:lnTo>
                <a:lnTo>
                  <a:pt x="1027448" y="1980416"/>
                </a:lnTo>
                <a:close/>
              </a:path>
              <a:path w="1126490" h="3889375">
                <a:moveTo>
                  <a:pt x="1027448" y="2639268"/>
                </a:moveTo>
                <a:lnTo>
                  <a:pt x="1065769" y="2647005"/>
                </a:lnTo>
                <a:lnTo>
                  <a:pt x="1097063" y="2668104"/>
                </a:lnTo>
                <a:lnTo>
                  <a:pt x="1118162" y="2699398"/>
                </a:lnTo>
                <a:lnTo>
                  <a:pt x="1125899" y="2737720"/>
                </a:lnTo>
                <a:lnTo>
                  <a:pt x="1125899" y="3131516"/>
                </a:lnTo>
                <a:lnTo>
                  <a:pt x="1118405" y="3169192"/>
                </a:lnTo>
                <a:lnTo>
                  <a:pt x="1097063" y="3201132"/>
                </a:lnTo>
                <a:lnTo>
                  <a:pt x="1065123" y="3222474"/>
                </a:lnTo>
                <a:lnTo>
                  <a:pt x="1027448" y="3229968"/>
                </a:lnTo>
                <a:lnTo>
                  <a:pt x="98451" y="3229968"/>
                </a:lnTo>
                <a:lnTo>
                  <a:pt x="60129" y="3222231"/>
                </a:lnTo>
                <a:lnTo>
                  <a:pt x="28835" y="3201132"/>
                </a:lnTo>
                <a:lnTo>
                  <a:pt x="7736" y="3169838"/>
                </a:lnTo>
                <a:lnTo>
                  <a:pt x="0" y="3131516"/>
                </a:lnTo>
                <a:lnTo>
                  <a:pt x="0" y="2737720"/>
                </a:lnTo>
                <a:lnTo>
                  <a:pt x="7736" y="2699398"/>
                </a:lnTo>
                <a:lnTo>
                  <a:pt x="28835" y="2668104"/>
                </a:lnTo>
                <a:lnTo>
                  <a:pt x="60129" y="2647005"/>
                </a:lnTo>
                <a:lnTo>
                  <a:pt x="98451" y="2639268"/>
                </a:lnTo>
                <a:lnTo>
                  <a:pt x="1027448" y="2639268"/>
                </a:lnTo>
                <a:close/>
              </a:path>
              <a:path w="1126490" h="3889375">
                <a:moveTo>
                  <a:pt x="1027448" y="3298120"/>
                </a:moveTo>
                <a:lnTo>
                  <a:pt x="1065769" y="3305857"/>
                </a:lnTo>
                <a:lnTo>
                  <a:pt x="1097063" y="3326956"/>
                </a:lnTo>
                <a:lnTo>
                  <a:pt x="1118162" y="3358250"/>
                </a:lnTo>
                <a:lnTo>
                  <a:pt x="1125899" y="3396572"/>
                </a:lnTo>
                <a:lnTo>
                  <a:pt x="1125899" y="3790368"/>
                </a:lnTo>
                <a:lnTo>
                  <a:pt x="1118405" y="3828044"/>
                </a:lnTo>
                <a:lnTo>
                  <a:pt x="1097063" y="3859984"/>
                </a:lnTo>
                <a:lnTo>
                  <a:pt x="1065123" y="3881326"/>
                </a:lnTo>
                <a:lnTo>
                  <a:pt x="1027448" y="3888820"/>
                </a:lnTo>
                <a:lnTo>
                  <a:pt x="98451" y="3888820"/>
                </a:lnTo>
                <a:lnTo>
                  <a:pt x="60129" y="3881083"/>
                </a:lnTo>
                <a:lnTo>
                  <a:pt x="28835" y="3859984"/>
                </a:lnTo>
                <a:lnTo>
                  <a:pt x="7736" y="3828690"/>
                </a:lnTo>
                <a:lnTo>
                  <a:pt x="0" y="3790368"/>
                </a:lnTo>
                <a:lnTo>
                  <a:pt x="0" y="3396572"/>
                </a:lnTo>
                <a:lnTo>
                  <a:pt x="7736" y="3358250"/>
                </a:lnTo>
                <a:lnTo>
                  <a:pt x="28835" y="3326956"/>
                </a:lnTo>
                <a:lnTo>
                  <a:pt x="60129" y="3305857"/>
                </a:lnTo>
                <a:lnTo>
                  <a:pt x="98451" y="3298120"/>
                </a:lnTo>
                <a:lnTo>
                  <a:pt x="1027448" y="3298120"/>
                </a:lnTo>
                <a:close/>
              </a:path>
            </a:pathLst>
          </a:custGeom>
          <a:ln w="28574">
            <a:solidFill>
              <a:srgbClr val="751111"/>
            </a:solidFill>
          </a:ln>
        </p:spPr>
        <p:txBody>
          <a:bodyPr wrap="square" lIns="0" tIns="0" rIns="0" bIns="0" rtlCol="0"/>
          <a:lstStyle/>
          <a:p>
            <a:endParaRPr/>
          </a:p>
        </p:txBody>
      </p:sp>
      <p:sp>
        <p:nvSpPr>
          <p:cNvPr id="52" name="object 52"/>
          <p:cNvSpPr/>
          <p:nvPr/>
        </p:nvSpPr>
        <p:spPr>
          <a:xfrm>
            <a:off x="7691323" y="2235666"/>
            <a:ext cx="1126490" cy="3889375"/>
          </a:xfrm>
          <a:custGeom>
            <a:avLst/>
            <a:gdLst/>
            <a:ahLst/>
            <a:cxnLst/>
            <a:rect l="l" t="t" r="r" b="b"/>
            <a:pathLst>
              <a:path w="1126490" h="3889375">
                <a:moveTo>
                  <a:pt x="1027447" y="0"/>
                </a:moveTo>
                <a:lnTo>
                  <a:pt x="1065769" y="7736"/>
                </a:lnTo>
                <a:lnTo>
                  <a:pt x="1097063" y="28835"/>
                </a:lnTo>
                <a:lnTo>
                  <a:pt x="1118163" y="60130"/>
                </a:lnTo>
                <a:lnTo>
                  <a:pt x="1125899" y="98451"/>
                </a:lnTo>
                <a:lnTo>
                  <a:pt x="1125899" y="492247"/>
                </a:lnTo>
                <a:lnTo>
                  <a:pt x="1118405" y="529923"/>
                </a:lnTo>
                <a:lnTo>
                  <a:pt x="1097063" y="561863"/>
                </a:lnTo>
                <a:lnTo>
                  <a:pt x="1065123" y="583205"/>
                </a:lnTo>
                <a:lnTo>
                  <a:pt x="1027447" y="590699"/>
                </a:lnTo>
                <a:lnTo>
                  <a:pt x="98451" y="590699"/>
                </a:lnTo>
                <a:lnTo>
                  <a:pt x="60129" y="582963"/>
                </a:lnTo>
                <a:lnTo>
                  <a:pt x="28835" y="561864"/>
                </a:lnTo>
                <a:lnTo>
                  <a:pt x="7736" y="530570"/>
                </a:lnTo>
                <a:lnTo>
                  <a:pt x="0" y="492247"/>
                </a:lnTo>
                <a:lnTo>
                  <a:pt x="0" y="98451"/>
                </a:lnTo>
                <a:lnTo>
                  <a:pt x="7736" y="60130"/>
                </a:lnTo>
                <a:lnTo>
                  <a:pt x="28835" y="28835"/>
                </a:lnTo>
                <a:lnTo>
                  <a:pt x="60129" y="7736"/>
                </a:lnTo>
                <a:lnTo>
                  <a:pt x="98451" y="0"/>
                </a:lnTo>
                <a:lnTo>
                  <a:pt x="1027447" y="0"/>
                </a:lnTo>
                <a:close/>
              </a:path>
              <a:path w="1126490" h="3889375">
                <a:moveTo>
                  <a:pt x="1027447" y="662711"/>
                </a:moveTo>
                <a:lnTo>
                  <a:pt x="1065769" y="670448"/>
                </a:lnTo>
                <a:lnTo>
                  <a:pt x="1097063" y="691547"/>
                </a:lnTo>
                <a:lnTo>
                  <a:pt x="1118163" y="722841"/>
                </a:lnTo>
                <a:lnTo>
                  <a:pt x="1125899" y="761163"/>
                </a:lnTo>
                <a:lnTo>
                  <a:pt x="1125899" y="1154959"/>
                </a:lnTo>
                <a:lnTo>
                  <a:pt x="1118405" y="1192635"/>
                </a:lnTo>
                <a:lnTo>
                  <a:pt x="1097063" y="1224575"/>
                </a:lnTo>
                <a:lnTo>
                  <a:pt x="1065123" y="1245917"/>
                </a:lnTo>
                <a:lnTo>
                  <a:pt x="1027447" y="1253411"/>
                </a:lnTo>
                <a:lnTo>
                  <a:pt x="98451" y="1253411"/>
                </a:lnTo>
                <a:lnTo>
                  <a:pt x="60129" y="1245674"/>
                </a:lnTo>
                <a:lnTo>
                  <a:pt x="28835" y="1224575"/>
                </a:lnTo>
                <a:lnTo>
                  <a:pt x="7736" y="1193281"/>
                </a:lnTo>
                <a:lnTo>
                  <a:pt x="0" y="1154959"/>
                </a:lnTo>
                <a:lnTo>
                  <a:pt x="0" y="761163"/>
                </a:lnTo>
                <a:lnTo>
                  <a:pt x="7736" y="722841"/>
                </a:lnTo>
                <a:lnTo>
                  <a:pt x="28835" y="691547"/>
                </a:lnTo>
                <a:lnTo>
                  <a:pt x="60129" y="670448"/>
                </a:lnTo>
                <a:lnTo>
                  <a:pt x="98451" y="662711"/>
                </a:lnTo>
                <a:lnTo>
                  <a:pt x="1027447" y="662711"/>
                </a:lnTo>
                <a:close/>
              </a:path>
              <a:path w="1126490" h="3889375">
                <a:moveTo>
                  <a:pt x="1027447" y="1321563"/>
                </a:moveTo>
                <a:lnTo>
                  <a:pt x="1065769" y="1329300"/>
                </a:lnTo>
                <a:lnTo>
                  <a:pt x="1097063" y="1350399"/>
                </a:lnTo>
                <a:lnTo>
                  <a:pt x="1118163" y="1381693"/>
                </a:lnTo>
                <a:lnTo>
                  <a:pt x="1125899" y="1420015"/>
                </a:lnTo>
                <a:lnTo>
                  <a:pt x="1125899" y="1813811"/>
                </a:lnTo>
                <a:lnTo>
                  <a:pt x="1118405" y="1851487"/>
                </a:lnTo>
                <a:lnTo>
                  <a:pt x="1097063" y="1883427"/>
                </a:lnTo>
                <a:lnTo>
                  <a:pt x="1065123" y="1904769"/>
                </a:lnTo>
                <a:lnTo>
                  <a:pt x="1027447" y="1912263"/>
                </a:lnTo>
                <a:lnTo>
                  <a:pt x="98451" y="1912263"/>
                </a:lnTo>
                <a:lnTo>
                  <a:pt x="60129" y="1904526"/>
                </a:lnTo>
                <a:lnTo>
                  <a:pt x="28835" y="1883427"/>
                </a:lnTo>
                <a:lnTo>
                  <a:pt x="7736" y="1852133"/>
                </a:lnTo>
                <a:lnTo>
                  <a:pt x="0" y="1813811"/>
                </a:lnTo>
                <a:lnTo>
                  <a:pt x="0" y="1420015"/>
                </a:lnTo>
                <a:lnTo>
                  <a:pt x="7736" y="1381693"/>
                </a:lnTo>
                <a:lnTo>
                  <a:pt x="28835" y="1350399"/>
                </a:lnTo>
                <a:lnTo>
                  <a:pt x="60129" y="1329300"/>
                </a:lnTo>
                <a:lnTo>
                  <a:pt x="98451" y="1321563"/>
                </a:lnTo>
                <a:lnTo>
                  <a:pt x="1027447" y="1321563"/>
                </a:lnTo>
                <a:close/>
              </a:path>
              <a:path w="1126490" h="3889375">
                <a:moveTo>
                  <a:pt x="1027447" y="1980416"/>
                </a:moveTo>
                <a:lnTo>
                  <a:pt x="1065769" y="1988153"/>
                </a:lnTo>
                <a:lnTo>
                  <a:pt x="1097063" y="2009252"/>
                </a:lnTo>
                <a:lnTo>
                  <a:pt x="1118163" y="2040546"/>
                </a:lnTo>
                <a:lnTo>
                  <a:pt x="1125899" y="2078868"/>
                </a:lnTo>
                <a:lnTo>
                  <a:pt x="1125899" y="2472664"/>
                </a:lnTo>
                <a:lnTo>
                  <a:pt x="1118405" y="2510340"/>
                </a:lnTo>
                <a:lnTo>
                  <a:pt x="1097063" y="2542280"/>
                </a:lnTo>
                <a:lnTo>
                  <a:pt x="1065123" y="2563621"/>
                </a:lnTo>
                <a:lnTo>
                  <a:pt x="1027447" y="2571116"/>
                </a:lnTo>
                <a:lnTo>
                  <a:pt x="98451" y="2571116"/>
                </a:lnTo>
                <a:lnTo>
                  <a:pt x="60129" y="2563379"/>
                </a:lnTo>
                <a:lnTo>
                  <a:pt x="28835" y="2542280"/>
                </a:lnTo>
                <a:lnTo>
                  <a:pt x="7736" y="2510986"/>
                </a:lnTo>
                <a:lnTo>
                  <a:pt x="0" y="2472664"/>
                </a:lnTo>
                <a:lnTo>
                  <a:pt x="0" y="2078868"/>
                </a:lnTo>
                <a:lnTo>
                  <a:pt x="7736" y="2040546"/>
                </a:lnTo>
                <a:lnTo>
                  <a:pt x="28835" y="2009252"/>
                </a:lnTo>
                <a:lnTo>
                  <a:pt x="60129" y="1988153"/>
                </a:lnTo>
                <a:lnTo>
                  <a:pt x="98451" y="1980416"/>
                </a:lnTo>
                <a:lnTo>
                  <a:pt x="1027447" y="1980416"/>
                </a:lnTo>
                <a:close/>
              </a:path>
              <a:path w="1126490" h="3889375">
                <a:moveTo>
                  <a:pt x="1027447" y="2639268"/>
                </a:moveTo>
                <a:lnTo>
                  <a:pt x="1065769" y="2647005"/>
                </a:lnTo>
                <a:lnTo>
                  <a:pt x="1097063" y="2668104"/>
                </a:lnTo>
                <a:lnTo>
                  <a:pt x="1118163" y="2699398"/>
                </a:lnTo>
                <a:lnTo>
                  <a:pt x="1125899" y="2737720"/>
                </a:lnTo>
                <a:lnTo>
                  <a:pt x="1125899" y="3131516"/>
                </a:lnTo>
                <a:lnTo>
                  <a:pt x="1118405" y="3169192"/>
                </a:lnTo>
                <a:lnTo>
                  <a:pt x="1097063" y="3201132"/>
                </a:lnTo>
                <a:lnTo>
                  <a:pt x="1065123" y="3222474"/>
                </a:lnTo>
                <a:lnTo>
                  <a:pt x="1027447" y="3229968"/>
                </a:lnTo>
                <a:lnTo>
                  <a:pt x="98451" y="3229968"/>
                </a:lnTo>
                <a:lnTo>
                  <a:pt x="60129" y="3222231"/>
                </a:lnTo>
                <a:lnTo>
                  <a:pt x="28835" y="3201132"/>
                </a:lnTo>
                <a:lnTo>
                  <a:pt x="7736" y="3169838"/>
                </a:lnTo>
                <a:lnTo>
                  <a:pt x="0" y="3131516"/>
                </a:lnTo>
                <a:lnTo>
                  <a:pt x="0" y="2737720"/>
                </a:lnTo>
                <a:lnTo>
                  <a:pt x="7736" y="2699398"/>
                </a:lnTo>
                <a:lnTo>
                  <a:pt x="28835" y="2668104"/>
                </a:lnTo>
                <a:lnTo>
                  <a:pt x="60129" y="2647005"/>
                </a:lnTo>
                <a:lnTo>
                  <a:pt x="98451" y="2639268"/>
                </a:lnTo>
                <a:lnTo>
                  <a:pt x="1027447" y="2639268"/>
                </a:lnTo>
                <a:close/>
              </a:path>
              <a:path w="1126490" h="3889375">
                <a:moveTo>
                  <a:pt x="1027447" y="3298120"/>
                </a:moveTo>
                <a:lnTo>
                  <a:pt x="1065769" y="3305857"/>
                </a:lnTo>
                <a:lnTo>
                  <a:pt x="1097063" y="3326956"/>
                </a:lnTo>
                <a:lnTo>
                  <a:pt x="1118163" y="3358250"/>
                </a:lnTo>
                <a:lnTo>
                  <a:pt x="1125899" y="3396572"/>
                </a:lnTo>
                <a:lnTo>
                  <a:pt x="1125899" y="3790368"/>
                </a:lnTo>
                <a:lnTo>
                  <a:pt x="1118405" y="3828044"/>
                </a:lnTo>
                <a:lnTo>
                  <a:pt x="1097063" y="3859984"/>
                </a:lnTo>
                <a:lnTo>
                  <a:pt x="1065123" y="3881326"/>
                </a:lnTo>
                <a:lnTo>
                  <a:pt x="1027447" y="3888820"/>
                </a:lnTo>
                <a:lnTo>
                  <a:pt x="98451" y="3888820"/>
                </a:lnTo>
                <a:lnTo>
                  <a:pt x="60129" y="3881083"/>
                </a:lnTo>
                <a:lnTo>
                  <a:pt x="28835" y="3859984"/>
                </a:lnTo>
                <a:lnTo>
                  <a:pt x="7736" y="3828690"/>
                </a:lnTo>
                <a:lnTo>
                  <a:pt x="0" y="3790368"/>
                </a:lnTo>
                <a:lnTo>
                  <a:pt x="0" y="3396572"/>
                </a:lnTo>
                <a:lnTo>
                  <a:pt x="7736" y="3358250"/>
                </a:lnTo>
                <a:lnTo>
                  <a:pt x="28835" y="3326956"/>
                </a:lnTo>
                <a:lnTo>
                  <a:pt x="60129" y="3305857"/>
                </a:lnTo>
                <a:lnTo>
                  <a:pt x="98451" y="3298120"/>
                </a:lnTo>
                <a:lnTo>
                  <a:pt x="1027447" y="3298120"/>
                </a:lnTo>
                <a:close/>
              </a:path>
            </a:pathLst>
          </a:custGeom>
          <a:ln w="28574">
            <a:solidFill>
              <a:srgbClr val="751111"/>
            </a:solidFill>
          </a:ln>
        </p:spPr>
        <p:txBody>
          <a:bodyPr wrap="square" lIns="0" tIns="0" rIns="0" bIns="0" rtlCol="0"/>
          <a:lstStyle/>
          <a:p>
            <a:endParaRPr/>
          </a:p>
        </p:txBody>
      </p:sp>
      <p:sp>
        <p:nvSpPr>
          <p:cNvPr id="53" name="object 53"/>
          <p:cNvSpPr txBox="1"/>
          <p:nvPr/>
        </p:nvSpPr>
        <p:spPr>
          <a:xfrm>
            <a:off x="3236425" y="1752048"/>
            <a:ext cx="409575" cy="208279"/>
          </a:xfrm>
          <a:prstGeom prst="rect">
            <a:avLst/>
          </a:prstGeom>
        </p:spPr>
        <p:txBody>
          <a:bodyPr vert="horz" wrap="square" lIns="0" tIns="12700" rIns="0" bIns="0" rtlCol="0">
            <a:normAutofit/>
          </a:bodyPr>
          <a:lstStyle/>
          <a:p>
            <a:pPr marL="12700">
              <a:lnSpc>
                <a:spcPct val="100000"/>
              </a:lnSpc>
              <a:spcBef>
                <a:spcPts val="100"/>
              </a:spcBef>
            </a:pPr>
            <a:r>
              <a:rPr sz="1200" b="1" spc="-10">
                <a:solidFill>
                  <a:srgbClr val="461400"/>
                </a:solidFill>
                <a:latin typeface="Calibri"/>
                <a:cs typeface="Calibri"/>
              </a:rPr>
              <a:t>3,437</a:t>
            </a:r>
            <a:endParaRPr sz="1200">
              <a:latin typeface="Calibri"/>
              <a:cs typeface="Calibri"/>
            </a:endParaRPr>
          </a:p>
        </p:txBody>
      </p:sp>
      <p:sp>
        <p:nvSpPr>
          <p:cNvPr id="54" name="object 54"/>
          <p:cNvSpPr txBox="1"/>
          <p:nvPr/>
        </p:nvSpPr>
        <p:spPr>
          <a:xfrm>
            <a:off x="3236437" y="2428430"/>
            <a:ext cx="409575" cy="208279"/>
          </a:xfrm>
          <a:prstGeom prst="rect">
            <a:avLst/>
          </a:prstGeom>
        </p:spPr>
        <p:txBody>
          <a:bodyPr vert="horz" wrap="square" lIns="0" tIns="12700" rIns="0" bIns="0" rtlCol="0">
            <a:normAutofit/>
          </a:bodyPr>
          <a:lstStyle/>
          <a:p>
            <a:pPr marL="12700">
              <a:lnSpc>
                <a:spcPct val="100000"/>
              </a:lnSpc>
              <a:spcBef>
                <a:spcPts val="100"/>
              </a:spcBef>
            </a:pPr>
            <a:r>
              <a:rPr sz="1200" b="1" spc="-10">
                <a:solidFill>
                  <a:srgbClr val="461400"/>
                </a:solidFill>
                <a:latin typeface="Calibri"/>
                <a:cs typeface="Calibri"/>
              </a:rPr>
              <a:t>1,017</a:t>
            </a:r>
            <a:endParaRPr sz="1200">
              <a:latin typeface="Calibri"/>
              <a:cs typeface="Calibri"/>
            </a:endParaRPr>
          </a:p>
        </p:txBody>
      </p:sp>
      <p:sp>
        <p:nvSpPr>
          <p:cNvPr id="55" name="object 55"/>
          <p:cNvSpPr txBox="1"/>
          <p:nvPr/>
        </p:nvSpPr>
        <p:spPr>
          <a:xfrm>
            <a:off x="3298833" y="3091142"/>
            <a:ext cx="285115" cy="208279"/>
          </a:xfrm>
          <a:prstGeom prst="rect">
            <a:avLst/>
          </a:prstGeom>
        </p:spPr>
        <p:txBody>
          <a:bodyPr vert="horz" wrap="square" lIns="0" tIns="12700" rIns="0" bIns="0" rtlCol="0">
            <a:normAutofit/>
          </a:bodyPr>
          <a:lstStyle/>
          <a:p>
            <a:pPr marL="12700">
              <a:lnSpc>
                <a:spcPct val="100000"/>
              </a:lnSpc>
              <a:spcBef>
                <a:spcPts val="100"/>
              </a:spcBef>
            </a:pPr>
            <a:r>
              <a:rPr sz="1200" b="1" spc="40">
                <a:solidFill>
                  <a:srgbClr val="461400"/>
                </a:solidFill>
                <a:latin typeface="Calibri"/>
                <a:cs typeface="Calibri"/>
              </a:rPr>
              <a:t>328</a:t>
            </a:r>
            <a:endParaRPr sz="1200">
              <a:latin typeface="Calibri"/>
              <a:cs typeface="Calibri"/>
            </a:endParaRPr>
          </a:p>
        </p:txBody>
      </p:sp>
      <p:sp>
        <p:nvSpPr>
          <p:cNvPr id="56" name="object 56"/>
          <p:cNvSpPr txBox="1"/>
          <p:nvPr/>
        </p:nvSpPr>
        <p:spPr>
          <a:xfrm>
            <a:off x="4275847" y="3115526"/>
            <a:ext cx="741045" cy="162560"/>
          </a:xfrm>
          <a:prstGeom prst="rect">
            <a:avLst/>
          </a:prstGeom>
        </p:spPr>
        <p:txBody>
          <a:bodyPr vert="horz" wrap="square" lIns="0" tIns="12700" rIns="0" bIns="0" rtlCol="0">
            <a:normAutofit/>
          </a:bodyPr>
          <a:lstStyle/>
          <a:p>
            <a:pPr marL="12700">
              <a:lnSpc>
                <a:spcPct val="100000"/>
              </a:lnSpc>
              <a:spcBef>
                <a:spcPts val="100"/>
              </a:spcBef>
            </a:pPr>
            <a:r>
              <a:rPr sz="900" b="1" spc="-10">
                <a:solidFill>
                  <a:srgbClr val="461400"/>
                </a:solidFill>
                <a:latin typeface="Calibri"/>
                <a:cs typeface="Calibri"/>
              </a:rPr>
              <a:t>Mediterranean</a:t>
            </a:r>
            <a:endParaRPr sz="900">
              <a:latin typeface="Calibri"/>
              <a:cs typeface="Calibri"/>
            </a:endParaRPr>
          </a:p>
        </p:txBody>
      </p:sp>
      <p:sp>
        <p:nvSpPr>
          <p:cNvPr id="57" name="object 57"/>
          <p:cNvSpPr txBox="1"/>
          <p:nvPr/>
        </p:nvSpPr>
        <p:spPr>
          <a:xfrm>
            <a:off x="4362717" y="1752048"/>
            <a:ext cx="567690" cy="208279"/>
          </a:xfrm>
          <a:prstGeom prst="rect">
            <a:avLst/>
          </a:prstGeom>
        </p:spPr>
        <p:txBody>
          <a:bodyPr vert="horz" wrap="square" lIns="0" tIns="12700" rIns="0" bIns="0" rtlCol="0">
            <a:normAutofit/>
          </a:bodyPr>
          <a:lstStyle/>
          <a:p>
            <a:pPr marL="12700">
              <a:lnSpc>
                <a:spcPct val="100000"/>
              </a:lnSpc>
              <a:spcBef>
                <a:spcPts val="100"/>
              </a:spcBef>
            </a:pPr>
            <a:r>
              <a:rPr sz="1200" b="1" spc="-10">
                <a:solidFill>
                  <a:srgbClr val="461400"/>
                </a:solidFill>
                <a:latin typeface="Calibri"/>
                <a:cs typeface="Calibri"/>
              </a:rPr>
              <a:t>Mexican</a:t>
            </a:r>
            <a:endParaRPr sz="1200">
              <a:latin typeface="Calibri"/>
              <a:cs typeface="Calibri"/>
            </a:endParaRPr>
          </a:p>
        </p:txBody>
      </p:sp>
      <p:sp>
        <p:nvSpPr>
          <p:cNvPr id="58" name="object 58"/>
          <p:cNvSpPr txBox="1"/>
          <p:nvPr/>
        </p:nvSpPr>
        <p:spPr>
          <a:xfrm>
            <a:off x="4420777" y="2428430"/>
            <a:ext cx="448945" cy="208279"/>
          </a:xfrm>
          <a:prstGeom prst="rect">
            <a:avLst/>
          </a:prstGeom>
        </p:spPr>
        <p:txBody>
          <a:bodyPr vert="horz" wrap="square" lIns="0" tIns="12700" rIns="0" bIns="0" rtlCol="0">
            <a:normAutofit/>
          </a:bodyPr>
          <a:lstStyle/>
          <a:p>
            <a:pPr marL="12700">
              <a:lnSpc>
                <a:spcPct val="100000"/>
              </a:lnSpc>
              <a:spcBef>
                <a:spcPts val="100"/>
              </a:spcBef>
            </a:pPr>
            <a:r>
              <a:rPr sz="1200" b="1" spc="-10">
                <a:solidFill>
                  <a:srgbClr val="461400"/>
                </a:solidFill>
                <a:latin typeface="Calibri"/>
                <a:cs typeface="Calibri"/>
              </a:rPr>
              <a:t>Salads</a:t>
            </a:r>
            <a:endParaRPr sz="1200">
              <a:latin typeface="Calibri"/>
              <a:cs typeface="Calibri"/>
            </a:endParaRPr>
          </a:p>
        </p:txBody>
      </p:sp>
      <p:sp>
        <p:nvSpPr>
          <p:cNvPr id="59" name="object 59"/>
          <p:cNvSpPr txBox="1"/>
          <p:nvPr/>
        </p:nvSpPr>
        <p:spPr>
          <a:xfrm>
            <a:off x="4307395" y="3658554"/>
            <a:ext cx="678180" cy="391160"/>
          </a:xfrm>
          <a:prstGeom prst="rect">
            <a:avLst/>
          </a:prstGeom>
        </p:spPr>
        <p:txBody>
          <a:bodyPr vert="horz" wrap="square" lIns="0" tIns="12700" rIns="0" bIns="0" rtlCol="0">
            <a:normAutofit/>
          </a:bodyPr>
          <a:lstStyle/>
          <a:p>
            <a:pPr marL="87630" marR="5080" indent="-75565">
              <a:lnSpc>
                <a:spcPct val="100000"/>
              </a:lnSpc>
              <a:spcBef>
                <a:spcPts val="100"/>
              </a:spcBef>
            </a:pPr>
            <a:r>
              <a:rPr sz="1200" b="1" spc="-10">
                <a:solidFill>
                  <a:srgbClr val="461400"/>
                </a:solidFill>
                <a:latin typeface="Calibri"/>
                <a:cs typeface="Calibri"/>
              </a:rPr>
              <a:t>American: Burgers</a:t>
            </a:r>
            <a:endParaRPr sz="1200">
              <a:latin typeface="Calibri"/>
              <a:cs typeface="Calibri"/>
            </a:endParaRPr>
          </a:p>
        </p:txBody>
      </p:sp>
      <p:sp>
        <p:nvSpPr>
          <p:cNvPr id="60" name="object 60"/>
          <p:cNvSpPr txBox="1"/>
          <p:nvPr/>
        </p:nvSpPr>
        <p:spPr>
          <a:xfrm>
            <a:off x="3270041" y="3749994"/>
            <a:ext cx="342265" cy="208279"/>
          </a:xfrm>
          <a:prstGeom prst="rect">
            <a:avLst/>
          </a:prstGeom>
        </p:spPr>
        <p:txBody>
          <a:bodyPr vert="horz" wrap="square" lIns="0" tIns="12700" rIns="0" bIns="0" rtlCol="0">
            <a:normAutofit/>
          </a:bodyPr>
          <a:lstStyle/>
          <a:p>
            <a:pPr marL="12700">
              <a:lnSpc>
                <a:spcPct val="100000"/>
              </a:lnSpc>
              <a:spcBef>
                <a:spcPts val="100"/>
              </a:spcBef>
            </a:pPr>
            <a:r>
              <a:rPr sz="1200" b="1" spc="-20">
                <a:solidFill>
                  <a:srgbClr val="461400"/>
                </a:solidFill>
                <a:latin typeface="Calibri"/>
                <a:cs typeface="Calibri"/>
              </a:rPr>
              <a:t>510*</a:t>
            </a:r>
            <a:endParaRPr sz="1200">
              <a:latin typeface="Calibri"/>
              <a:cs typeface="Calibri"/>
            </a:endParaRPr>
          </a:p>
        </p:txBody>
      </p:sp>
      <p:sp>
        <p:nvSpPr>
          <p:cNvPr id="61" name="object 61"/>
          <p:cNvSpPr/>
          <p:nvPr/>
        </p:nvSpPr>
        <p:spPr>
          <a:xfrm>
            <a:off x="2880574" y="5533786"/>
            <a:ext cx="1126490" cy="591185"/>
          </a:xfrm>
          <a:custGeom>
            <a:avLst/>
            <a:gdLst/>
            <a:ahLst/>
            <a:cxnLst/>
            <a:rect l="l" t="t" r="r" b="b"/>
            <a:pathLst>
              <a:path w="1126489" h="591185">
                <a:moveTo>
                  <a:pt x="1027447" y="0"/>
                </a:moveTo>
                <a:lnTo>
                  <a:pt x="1065769" y="7736"/>
                </a:lnTo>
                <a:lnTo>
                  <a:pt x="1097063" y="28835"/>
                </a:lnTo>
                <a:lnTo>
                  <a:pt x="1118163" y="60130"/>
                </a:lnTo>
                <a:lnTo>
                  <a:pt x="1125899" y="98451"/>
                </a:lnTo>
                <a:lnTo>
                  <a:pt x="1125899" y="492247"/>
                </a:lnTo>
                <a:lnTo>
                  <a:pt x="1118405" y="529923"/>
                </a:lnTo>
                <a:lnTo>
                  <a:pt x="1097064" y="561863"/>
                </a:lnTo>
                <a:lnTo>
                  <a:pt x="1065123" y="583205"/>
                </a:lnTo>
                <a:lnTo>
                  <a:pt x="1027447" y="590699"/>
                </a:lnTo>
                <a:lnTo>
                  <a:pt x="98451" y="590699"/>
                </a:lnTo>
                <a:lnTo>
                  <a:pt x="60130" y="582963"/>
                </a:lnTo>
                <a:lnTo>
                  <a:pt x="28835" y="561864"/>
                </a:lnTo>
                <a:lnTo>
                  <a:pt x="7736" y="530569"/>
                </a:lnTo>
                <a:lnTo>
                  <a:pt x="0" y="492247"/>
                </a:lnTo>
                <a:lnTo>
                  <a:pt x="0" y="98451"/>
                </a:lnTo>
                <a:lnTo>
                  <a:pt x="7736" y="60130"/>
                </a:lnTo>
                <a:lnTo>
                  <a:pt x="28835" y="28835"/>
                </a:lnTo>
                <a:lnTo>
                  <a:pt x="60130" y="7736"/>
                </a:lnTo>
                <a:lnTo>
                  <a:pt x="98451" y="0"/>
                </a:lnTo>
                <a:lnTo>
                  <a:pt x="1027447" y="0"/>
                </a:lnTo>
                <a:close/>
              </a:path>
            </a:pathLst>
          </a:custGeom>
          <a:ln w="28574">
            <a:solidFill>
              <a:srgbClr val="751111"/>
            </a:solidFill>
          </a:ln>
        </p:spPr>
        <p:txBody>
          <a:bodyPr wrap="square" lIns="0" tIns="0" rIns="0" bIns="0" rtlCol="0"/>
          <a:lstStyle/>
          <a:p>
            <a:endParaRPr/>
          </a:p>
        </p:txBody>
      </p:sp>
      <p:sp>
        <p:nvSpPr>
          <p:cNvPr id="62" name="object 62"/>
          <p:cNvSpPr/>
          <p:nvPr/>
        </p:nvSpPr>
        <p:spPr>
          <a:xfrm>
            <a:off x="4083261" y="5533786"/>
            <a:ext cx="1126490" cy="591185"/>
          </a:xfrm>
          <a:custGeom>
            <a:avLst/>
            <a:gdLst/>
            <a:ahLst/>
            <a:cxnLst/>
            <a:rect l="l" t="t" r="r" b="b"/>
            <a:pathLst>
              <a:path w="1126489" h="591185">
                <a:moveTo>
                  <a:pt x="1027447" y="0"/>
                </a:moveTo>
                <a:lnTo>
                  <a:pt x="1065769" y="7736"/>
                </a:lnTo>
                <a:lnTo>
                  <a:pt x="1097064" y="28835"/>
                </a:lnTo>
                <a:lnTo>
                  <a:pt x="1118163" y="60130"/>
                </a:lnTo>
                <a:lnTo>
                  <a:pt x="1125899" y="98451"/>
                </a:lnTo>
                <a:lnTo>
                  <a:pt x="1125899" y="492247"/>
                </a:lnTo>
                <a:lnTo>
                  <a:pt x="1118405" y="529923"/>
                </a:lnTo>
                <a:lnTo>
                  <a:pt x="1097063" y="561863"/>
                </a:lnTo>
                <a:lnTo>
                  <a:pt x="1065123" y="583205"/>
                </a:lnTo>
                <a:lnTo>
                  <a:pt x="1027447" y="590699"/>
                </a:lnTo>
                <a:lnTo>
                  <a:pt x="98451" y="590699"/>
                </a:lnTo>
                <a:lnTo>
                  <a:pt x="60130" y="582963"/>
                </a:lnTo>
                <a:lnTo>
                  <a:pt x="28835" y="561864"/>
                </a:lnTo>
                <a:lnTo>
                  <a:pt x="7736" y="530569"/>
                </a:lnTo>
                <a:lnTo>
                  <a:pt x="0" y="492247"/>
                </a:lnTo>
                <a:lnTo>
                  <a:pt x="0" y="98451"/>
                </a:lnTo>
                <a:lnTo>
                  <a:pt x="7736" y="60130"/>
                </a:lnTo>
                <a:lnTo>
                  <a:pt x="28835" y="28835"/>
                </a:lnTo>
                <a:lnTo>
                  <a:pt x="60130" y="7736"/>
                </a:lnTo>
                <a:lnTo>
                  <a:pt x="98451" y="0"/>
                </a:lnTo>
                <a:lnTo>
                  <a:pt x="1027447" y="0"/>
                </a:lnTo>
                <a:close/>
              </a:path>
            </a:pathLst>
          </a:custGeom>
          <a:ln w="28574">
            <a:solidFill>
              <a:srgbClr val="751111"/>
            </a:solidFill>
          </a:ln>
        </p:spPr>
        <p:txBody>
          <a:bodyPr wrap="square" lIns="0" tIns="0" rIns="0" bIns="0" rtlCol="0"/>
          <a:lstStyle/>
          <a:p>
            <a:endParaRPr/>
          </a:p>
        </p:txBody>
      </p:sp>
      <p:sp>
        <p:nvSpPr>
          <p:cNvPr id="63" name="object 63"/>
          <p:cNvSpPr txBox="1"/>
          <p:nvPr/>
        </p:nvSpPr>
        <p:spPr>
          <a:xfrm>
            <a:off x="3124295" y="4401204"/>
            <a:ext cx="634365" cy="208279"/>
          </a:xfrm>
          <a:prstGeom prst="rect">
            <a:avLst/>
          </a:prstGeom>
        </p:spPr>
        <p:txBody>
          <a:bodyPr vert="horz" wrap="square" lIns="0" tIns="12700" rIns="0" bIns="0" rtlCol="0">
            <a:normAutofit/>
          </a:bodyPr>
          <a:lstStyle/>
          <a:p>
            <a:pPr marL="12700">
              <a:lnSpc>
                <a:spcPct val="100000"/>
              </a:lnSpc>
              <a:spcBef>
                <a:spcPts val="100"/>
              </a:spcBef>
            </a:pPr>
            <a:r>
              <a:rPr sz="1200" b="1" spc="-10">
                <a:solidFill>
                  <a:srgbClr val="461400"/>
                </a:solidFill>
                <a:latin typeface="Calibri"/>
                <a:cs typeface="Calibri"/>
              </a:rPr>
              <a:t>38,000+*</a:t>
            </a:r>
            <a:endParaRPr sz="1200">
              <a:latin typeface="Calibri"/>
              <a:cs typeface="Calibri"/>
            </a:endParaRPr>
          </a:p>
        </p:txBody>
      </p:sp>
      <p:sp>
        <p:nvSpPr>
          <p:cNvPr id="90" name="object 90"/>
          <p:cNvSpPr txBox="1"/>
          <p:nvPr/>
        </p:nvSpPr>
        <p:spPr>
          <a:xfrm>
            <a:off x="600475" y="6452709"/>
            <a:ext cx="3036570" cy="189865"/>
          </a:xfrm>
          <a:prstGeom prst="rect">
            <a:avLst/>
          </a:prstGeom>
        </p:spPr>
        <p:txBody>
          <a:bodyPr vert="horz" wrap="square" lIns="0" tIns="14604" rIns="0" bIns="0" rtlCol="0">
            <a:spAutoFit/>
          </a:bodyPr>
          <a:lstStyle/>
          <a:p>
            <a:pPr marL="12700">
              <a:lnSpc>
                <a:spcPct val="100000"/>
              </a:lnSpc>
              <a:spcBef>
                <a:spcPts val="114"/>
              </a:spcBef>
            </a:pPr>
            <a:endParaRPr sz="1000">
              <a:latin typeface="Calibri"/>
              <a:cs typeface="Calibri"/>
            </a:endParaRPr>
          </a:p>
        </p:txBody>
      </p:sp>
      <p:sp>
        <p:nvSpPr>
          <p:cNvPr id="91" name="object 91"/>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12</a:t>
            </a:fld>
            <a:endParaRPr spc="-25"/>
          </a:p>
        </p:txBody>
      </p:sp>
      <p:sp>
        <p:nvSpPr>
          <p:cNvPr id="64" name="object 64"/>
          <p:cNvSpPr txBox="1"/>
          <p:nvPr/>
        </p:nvSpPr>
        <p:spPr>
          <a:xfrm>
            <a:off x="3164491" y="5063890"/>
            <a:ext cx="553720" cy="208279"/>
          </a:xfrm>
          <a:prstGeom prst="rect">
            <a:avLst/>
          </a:prstGeom>
        </p:spPr>
        <p:txBody>
          <a:bodyPr vert="horz" wrap="square" lIns="0" tIns="12700" rIns="0" bIns="0" rtlCol="0">
            <a:normAutofit/>
          </a:bodyPr>
          <a:lstStyle/>
          <a:p>
            <a:pPr marL="12700">
              <a:lnSpc>
                <a:spcPct val="100000"/>
              </a:lnSpc>
              <a:spcBef>
                <a:spcPts val="100"/>
              </a:spcBef>
            </a:pPr>
            <a:r>
              <a:rPr sz="1200" b="1" spc="-10">
                <a:solidFill>
                  <a:srgbClr val="461400"/>
                </a:solidFill>
                <a:latin typeface="Calibri"/>
                <a:cs typeface="Calibri"/>
              </a:rPr>
              <a:t>20,591*</a:t>
            </a:r>
            <a:endParaRPr sz="1200">
              <a:latin typeface="Calibri"/>
              <a:cs typeface="Calibri"/>
            </a:endParaRPr>
          </a:p>
        </p:txBody>
      </p:sp>
      <p:sp>
        <p:nvSpPr>
          <p:cNvPr id="65" name="object 65"/>
          <p:cNvSpPr txBox="1"/>
          <p:nvPr/>
        </p:nvSpPr>
        <p:spPr>
          <a:xfrm>
            <a:off x="3245568" y="5734237"/>
            <a:ext cx="391795" cy="208279"/>
          </a:xfrm>
          <a:prstGeom prst="rect">
            <a:avLst/>
          </a:prstGeom>
        </p:spPr>
        <p:txBody>
          <a:bodyPr vert="horz" wrap="square" lIns="0" tIns="12700" rIns="0" bIns="0" rtlCol="0">
            <a:normAutofit/>
          </a:bodyPr>
          <a:lstStyle/>
          <a:p>
            <a:pPr marL="12700">
              <a:lnSpc>
                <a:spcPct val="100000"/>
              </a:lnSpc>
              <a:spcBef>
                <a:spcPts val="100"/>
              </a:spcBef>
            </a:pPr>
            <a:r>
              <a:rPr sz="1200" b="1" spc="-20">
                <a:solidFill>
                  <a:srgbClr val="461400"/>
                </a:solidFill>
                <a:latin typeface="Calibri"/>
                <a:cs typeface="Calibri"/>
              </a:rPr>
              <a:t>7,240</a:t>
            </a:r>
            <a:endParaRPr sz="1200">
              <a:latin typeface="Calibri"/>
              <a:cs typeface="Calibri"/>
            </a:endParaRPr>
          </a:p>
        </p:txBody>
      </p:sp>
      <p:sp>
        <p:nvSpPr>
          <p:cNvPr id="66" name="object 66"/>
          <p:cNvSpPr txBox="1"/>
          <p:nvPr/>
        </p:nvSpPr>
        <p:spPr>
          <a:xfrm>
            <a:off x="4326699" y="4408842"/>
            <a:ext cx="636905" cy="208279"/>
          </a:xfrm>
          <a:prstGeom prst="rect">
            <a:avLst/>
          </a:prstGeom>
        </p:spPr>
        <p:txBody>
          <a:bodyPr vert="horz" wrap="square" lIns="0" tIns="12700" rIns="0" bIns="0" rtlCol="0">
            <a:normAutofit/>
          </a:bodyPr>
          <a:lstStyle/>
          <a:p>
            <a:pPr marL="12700">
              <a:lnSpc>
                <a:spcPct val="100000"/>
              </a:lnSpc>
              <a:spcBef>
                <a:spcPts val="100"/>
              </a:spcBef>
            </a:pPr>
            <a:r>
              <a:rPr sz="1200" b="1" spc="-10">
                <a:solidFill>
                  <a:srgbClr val="461400"/>
                </a:solidFill>
                <a:latin typeface="Calibri"/>
                <a:cs typeface="Calibri"/>
              </a:rPr>
              <a:t>American</a:t>
            </a:r>
            <a:endParaRPr sz="1200">
              <a:latin typeface="Calibri"/>
              <a:cs typeface="Calibri"/>
            </a:endParaRPr>
          </a:p>
        </p:txBody>
      </p:sp>
      <p:sp>
        <p:nvSpPr>
          <p:cNvPr id="67" name="object 67"/>
          <p:cNvSpPr txBox="1"/>
          <p:nvPr/>
        </p:nvSpPr>
        <p:spPr>
          <a:xfrm>
            <a:off x="4307448" y="4976250"/>
            <a:ext cx="678180" cy="391160"/>
          </a:xfrm>
          <a:prstGeom prst="rect">
            <a:avLst/>
          </a:prstGeom>
        </p:spPr>
        <p:txBody>
          <a:bodyPr vert="horz" wrap="square" lIns="0" tIns="12700" rIns="0" bIns="0" rtlCol="0">
            <a:normAutofit/>
          </a:bodyPr>
          <a:lstStyle/>
          <a:p>
            <a:pPr marL="134620" marR="5080" indent="-122555">
              <a:lnSpc>
                <a:spcPct val="100000"/>
              </a:lnSpc>
              <a:spcBef>
                <a:spcPts val="100"/>
              </a:spcBef>
            </a:pPr>
            <a:r>
              <a:rPr sz="1200" b="1" spc="-10">
                <a:solidFill>
                  <a:srgbClr val="461400"/>
                </a:solidFill>
                <a:latin typeface="Calibri"/>
                <a:cs typeface="Calibri"/>
              </a:rPr>
              <a:t>American: Pizzas</a:t>
            </a:r>
            <a:endParaRPr sz="1200">
              <a:latin typeface="Calibri"/>
              <a:cs typeface="Calibri"/>
            </a:endParaRPr>
          </a:p>
        </p:txBody>
      </p:sp>
      <p:sp>
        <p:nvSpPr>
          <p:cNvPr id="68" name="object 68"/>
          <p:cNvSpPr txBox="1"/>
          <p:nvPr/>
        </p:nvSpPr>
        <p:spPr>
          <a:xfrm>
            <a:off x="4326711" y="5726525"/>
            <a:ext cx="636905" cy="208279"/>
          </a:xfrm>
          <a:prstGeom prst="rect">
            <a:avLst/>
          </a:prstGeom>
        </p:spPr>
        <p:txBody>
          <a:bodyPr vert="horz" wrap="square" lIns="0" tIns="12700" rIns="0" bIns="0" rtlCol="0">
            <a:normAutofit/>
          </a:bodyPr>
          <a:lstStyle/>
          <a:p>
            <a:pPr marL="12700">
              <a:lnSpc>
                <a:spcPct val="100000"/>
              </a:lnSpc>
              <a:spcBef>
                <a:spcPts val="100"/>
              </a:spcBef>
            </a:pPr>
            <a:r>
              <a:rPr sz="1200" b="1" spc="-10">
                <a:solidFill>
                  <a:srgbClr val="461400"/>
                </a:solidFill>
                <a:latin typeface="Calibri"/>
                <a:cs typeface="Calibri"/>
              </a:rPr>
              <a:t>American</a:t>
            </a:r>
            <a:endParaRPr sz="1200">
              <a:latin typeface="Calibri"/>
              <a:cs typeface="Calibri"/>
            </a:endParaRPr>
          </a:p>
        </p:txBody>
      </p:sp>
      <p:sp>
        <p:nvSpPr>
          <p:cNvPr id="69" name="object 69"/>
          <p:cNvSpPr txBox="1"/>
          <p:nvPr/>
        </p:nvSpPr>
        <p:spPr>
          <a:xfrm>
            <a:off x="6995814" y="1750023"/>
            <a:ext cx="112395" cy="208279"/>
          </a:xfrm>
          <a:prstGeom prst="rect">
            <a:avLst/>
          </a:prstGeom>
        </p:spPr>
        <p:txBody>
          <a:bodyPr vert="horz" wrap="square" lIns="0" tIns="12700" rIns="0" bIns="0" rtlCol="0">
            <a:normAutofit/>
          </a:bodyPr>
          <a:lstStyle/>
          <a:p>
            <a:pPr marL="12700">
              <a:lnSpc>
                <a:spcPct val="100000"/>
              </a:lnSpc>
              <a:spcBef>
                <a:spcPts val="100"/>
              </a:spcBef>
            </a:pPr>
            <a:r>
              <a:rPr sz="1200" b="1" spc="15">
                <a:solidFill>
                  <a:srgbClr val="461400"/>
                </a:solidFill>
                <a:latin typeface="Calibri"/>
                <a:cs typeface="Calibri"/>
              </a:rPr>
              <a:t>$</a:t>
            </a:r>
            <a:endParaRPr sz="1200">
              <a:latin typeface="Calibri"/>
              <a:cs typeface="Calibri"/>
            </a:endParaRPr>
          </a:p>
        </p:txBody>
      </p:sp>
      <p:sp>
        <p:nvSpPr>
          <p:cNvPr id="70" name="object 70"/>
          <p:cNvSpPr txBox="1"/>
          <p:nvPr/>
        </p:nvSpPr>
        <p:spPr>
          <a:xfrm>
            <a:off x="5663542" y="1750023"/>
            <a:ext cx="371475" cy="208279"/>
          </a:xfrm>
          <a:prstGeom prst="rect">
            <a:avLst/>
          </a:prstGeom>
        </p:spPr>
        <p:txBody>
          <a:bodyPr vert="horz" wrap="square" lIns="0" tIns="12700" rIns="0" bIns="0" rtlCol="0">
            <a:normAutofit/>
          </a:bodyPr>
          <a:lstStyle/>
          <a:p>
            <a:pPr marL="12700">
              <a:lnSpc>
                <a:spcPct val="100000"/>
              </a:lnSpc>
              <a:spcBef>
                <a:spcPts val="100"/>
              </a:spcBef>
            </a:pPr>
            <a:r>
              <a:rPr sz="1200" b="1" spc="45">
                <a:solidFill>
                  <a:srgbClr val="461400"/>
                </a:solidFill>
                <a:latin typeface="Calibri"/>
                <a:cs typeface="Calibri"/>
              </a:rPr>
              <a:t>1993</a:t>
            </a:r>
            <a:endParaRPr sz="1200">
              <a:latin typeface="Calibri"/>
              <a:cs typeface="Calibri"/>
            </a:endParaRPr>
          </a:p>
        </p:txBody>
      </p:sp>
      <p:sp>
        <p:nvSpPr>
          <p:cNvPr id="71" name="object 71"/>
          <p:cNvSpPr txBox="1"/>
          <p:nvPr/>
        </p:nvSpPr>
        <p:spPr>
          <a:xfrm>
            <a:off x="5662893" y="2421596"/>
            <a:ext cx="371475" cy="208279"/>
          </a:xfrm>
          <a:prstGeom prst="rect">
            <a:avLst/>
          </a:prstGeom>
        </p:spPr>
        <p:txBody>
          <a:bodyPr vert="horz" wrap="square" lIns="0" tIns="12700" rIns="0" bIns="0" rtlCol="0">
            <a:normAutofit/>
          </a:bodyPr>
          <a:lstStyle/>
          <a:p>
            <a:pPr marL="12700">
              <a:lnSpc>
                <a:spcPct val="100000"/>
              </a:lnSpc>
              <a:spcBef>
                <a:spcPts val="100"/>
              </a:spcBef>
            </a:pPr>
            <a:r>
              <a:rPr sz="1200" b="1" spc="45">
                <a:solidFill>
                  <a:srgbClr val="461400"/>
                </a:solidFill>
                <a:latin typeface="Calibri"/>
                <a:cs typeface="Calibri"/>
              </a:rPr>
              <a:t>2007</a:t>
            </a:r>
            <a:endParaRPr sz="1200">
              <a:latin typeface="Calibri"/>
              <a:cs typeface="Calibri"/>
            </a:endParaRPr>
          </a:p>
        </p:txBody>
      </p:sp>
      <p:sp>
        <p:nvSpPr>
          <p:cNvPr id="72" name="object 72"/>
          <p:cNvSpPr txBox="1"/>
          <p:nvPr/>
        </p:nvSpPr>
        <p:spPr>
          <a:xfrm>
            <a:off x="5663505" y="3085794"/>
            <a:ext cx="371475" cy="208279"/>
          </a:xfrm>
          <a:prstGeom prst="rect">
            <a:avLst/>
          </a:prstGeom>
        </p:spPr>
        <p:txBody>
          <a:bodyPr vert="horz" wrap="square" lIns="0" tIns="12700" rIns="0" bIns="0" rtlCol="0">
            <a:normAutofit/>
          </a:bodyPr>
          <a:lstStyle/>
          <a:p>
            <a:pPr marL="12700">
              <a:lnSpc>
                <a:spcPct val="100000"/>
              </a:lnSpc>
              <a:spcBef>
                <a:spcPts val="100"/>
              </a:spcBef>
            </a:pPr>
            <a:r>
              <a:rPr sz="1200" b="1" spc="45">
                <a:solidFill>
                  <a:srgbClr val="461400"/>
                </a:solidFill>
                <a:latin typeface="Calibri"/>
                <a:cs typeface="Calibri"/>
              </a:rPr>
              <a:t>2006</a:t>
            </a:r>
            <a:endParaRPr sz="1200">
              <a:latin typeface="Calibri"/>
              <a:cs typeface="Calibri"/>
            </a:endParaRPr>
          </a:p>
        </p:txBody>
      </p:sp>
      <p:sp>
        <p:nvSpPr>
          <p:cNvPr id="73" name="object 73"/>
          <p:cNvSpPr txBox="1"/>
          <p:nvPr/>
        </p:nvSpPr>
        <p:spPr>
          <a:xfrm>
            <a:off x="5663542" y="3742342"/>
            <a:ext cx="371475" cy="208279"/>
          </a:xfrm>
          <a:prstGeom prst="rect">
            <a:avLst/>
          </a:prstGeom>
        </p:spPr>
        <p:txBody>
          <a:bodyPr vert="horz" wrap="square" lIns="0" tIns="12700" rIns="0" bIns="0" rtlCol="0">
            <a:normAutofit/>
          </a:bodyPr>
          <a:lstStyle/>
          <a:p>
            <a:pPr marL="12700">
              <a:lnSpc>
                <a:spcPct val="100000"/>
              </a:lnSpc>
              <a:spcBef>
                <a:spcPts val="100"/>
              </a:spcBef>
            </a:pPr>
            <a:r>
              <a:rPr sz="1200" b="1" spc="45">
                <a:solidFill>
                  <a:srgbClr val="461400"/>
                </a:solidFill>
                <a:latin typeface="Calibri"/>
                <a:cs typeface="Calibri"/>
              </a:rPr>
              <a:t>2001</a:t>
            </a:r>
            <a:endParaRPr sz="1200">
              <a:latin typeface="Calibri"/>
              <a:cs typeface="Calibri"/>
            </a:endParaRPr>
          </a:p>
        </p:txBody>
      </p:sp>
      <p:sp>
        <p:nvSpPr>
          <p:cNvPr id="74" name="object 74"/>
          <p:cNvSpPr txBox="1"/>
          <p:nvPr/>
        </p:nvSpPr>
        <p:spPr>
          <a:xfrm>
            <a:off x="5663542" y="4401203"/>
            <a:ext cx="371475" cy="208279"/>
          </a:xfrm>
          <a:prstGeom prst="rect">
            <a:avLst/>
          </a:prstGeom>
        </p:spPr>
        <p:txBody>
          <a:bodyPr vert="horz" wrap="square" lIns="0" tIns="12700" rIns="0" bIns="0" rtlCol="0">
            <a:normAutofit/>
          </a:bodyPr>
          <a:lstStyle/>
          <a:p>
            <a:pPr marL="12700">
              <a:lnSpc>
                <a:spcPct val="100000"/>
              </a:lnSpc>
              <a:spcBef>
                <a:spcPts val="100"/>
              </a:spcBef>
            </a:pPr>
            <a:r>
              <a:rPr sz="1200" b="1" spc="45">
                <a:solidFill>
                  <a:srgbClr val="461400"/>
                </a:solidFill>
                <a:latin typeface="Calibri"/>
                <a:cs typeface="Calibri"/>
              </a:rPr>
              <a:t>1940</a:t>
            </a:r>
            <a:endParaRPr sz="1200">
              <a:latin typeface="Calibri"/>
              <a:cs typeface="Calibri"/>
            </a:endParaRPr>
          </a:p>
        </p:txBody>
      </p:sp>
      <p:sp>
        <p:nvSpPr>
          <p:cNvPr id="75" name="object 75"/>
          <p:cNvSpPr txBox="1"/>
          <p:nvPr/>
        </p:nvSpPr>
        <p:spPr>
          <a:xfrm>
            <a:off x="6952633" y="2421596"/>
            <a:ext cx="198755" cy="208279"/>
          </a:xfrm>
          <a:prstGeom prst="rect">
            <a:avLst/>
          </a:prstGeom>
        </p:spPr>
        <p:txBody>
          <a:bodyPr vert="horz" wrap="square" lIns="0" tIns="12700" rIns="0" bIns="0" rtlCol="0">
            <a:normAutofit/>
          </a:bodyPr>
          <a:lstStyle/>
          <a:p>
            <a:pPr marL="12700">
              <a:lnSpc>
                <a:spcPct val="100000"/>
              </a:lnSpc>
              <a:spcBef>
                <a:spcPts val="100"/>
              </a:spcBef>
            </a:pPr>
            <a:r>
              <a:rPr sz="1200" b="1" spc="40">
                <a:solidFill>
                  <a:srgbClr val="461400"/>
                </a:solidFill>
                <a:latin typeface="Calibri"/>
                <a:cs typeface="Calibri"/>
              </a:rPr>
              <a:t>$$</a:t>
            </a:r>
            <a:endParaRPr sz="1200">
              <a:latin typeface="Calibri"/>
              <a:cs typeface="Calibri"/>
            </a:endParaRPr>
          </a:p>
        </p:txBody>
      </p:sp>
      <p:sp>
        <p:nvSpPr>
          <p:cNvPr id="76" name="object 76"/>
          <p:cNvSpPr txBox="1"/>
          <p:nvPr/>
        </p:nvSpPr>
        <p:spPr>
          <a:xfrm>
            <a:off x="6952633" y="3081556"/>
            <a:ext cx="198755" cy="208279"/>
          </a:xfrm>
          <a:prstGeom prst="rect">
            <a:avLst/>
          </a:prstGeom>
        </p:spPr>
        <p:txBody>
          <a:bodyPr vert="horz" wrap="square" lIns="0" tIns="12700" rIns="0" bIns="0" rtlCol="0">
            <a:normAutofit/>
          </a:bodyPr>
          <a:lstStyle/>
          <a:p>
            <a:pPr marL="12700">
              <a:lnSpc>
                <a:spcPct val="100000"/>
              </a:lnSpc>
              <a:spcBef>
                <a:spcPts val="100"/>
              </a:spcBef>
            </a:pPr>
            <a:r>
              <a:rPr sz="1200" b="1" spc="40">
                <a:solidFill>
                  <a:srgbClr val="461400"/>
                </a:solidFill>
                <a:latin typeface="Calibri"/>
                <a:cs typeface="Calibri"/>
              </a:rPr>
              <a:t>$$</a:t>
            </a:r>
            <a:endParaRPr sz="1200">
              <a:latin typeface="Calibri"/>
              <a:cs typeface="Calibri"/>
            </a:endParaRPr>
          </a:p>
        </p:txBody>
      </p:sp>
      <p:sp>
        <p:nvSpPr>
          <p:cNvPr id="77" name="object 77"/>
          <p:cNvSpPr txBox="1"/>
          <p:nvPr/>
        </p:nvSpPr>
        <p:spPr>
          <a:xfrm>
            <a:off x="8196977" y="1750023"/>
            <a:ext cx="118110" cy="208279"/>
          </a:xfrm>
          <a:prstGeom prst="rect">
            <a:avLst/>
          </a:prstGeom>
        </p:spPr>
        <p:txBody>
          <a:bodyPr vert="horz" wrap="square" lIns="0" tIns="12700" rIns="0" bIns="0" rtlCol="0">
            <a:normAutofit/>
          </a:bodyPr>
          <a:lstStyle/>
          <a:p>
            <a:pPr marL="12700">
              <a:lnSpc>
                <a:spcPct val="100000"/>
              </a:lnSpc>
              <a:spcBef>
                <a:spcPts val="100"/>
              </a:spcBef>
            </a:pPr>
            <a:r>
              <a:rPr sz="1200" b="1" spc="-50">
                <a:solidFill>
                  <a:srgbClr val="461400"/>
                </a:solidFill>
                <a:latin typeface="Calibri"/>
                <a:cs typeface="Calibri"/>
              </a:rPr>
              <a:t>A</a:t>
            </a:r>
            <a:endParaRPr sz="1200">
              <a:latin typeface="Calibri"/>
              <a:cs typeface="Calibri"/>
            </a:endParaRPr>
          </a:p>
        </p:txBody>
      </p:sp>
      <p:sp>
        <p:nvSpPr>
          <p:cNvPr id="78" name="object 78"/>
          <p:cNvSpPr txBox="1"/>
          <p:nvPr/>
        </p:nvSpPr>
        <p:spPr>
          <a:xfrm>
            <a:off x="8115824" y="2420574"/>
            <a:ext cx="280035" cy="208279"/>
          </a:xfrm>
          <a:prstGeom prst="rect">
            <a:avLst/>
          </a:prstGeom>
        </p:spPr>
        <p:txBody>
          <a:bodyPr vert="horz" wrap="square" lIns="0" tIns="12700" rIns="0" bIns="0" rtlCol="0">
            <a:normAutofit/>
          </a:bodyPr>
          <a:lstStyle/>
          <a:p>
            <a:pPr marL="12700">
              <a:lnSpc>
                <a:spcPct val="100000"/>
              </a:lnSpc>
              <a:spcBef>
                <a:spcPts val="100"/>
              </a:spcBef>
            </a:pPr>
            <a:r>
              <a:rPr sz="1200" b="1" spc="-25">
                <a:solidFill>
                  <a:srgbClr val="461400"/>
                </a:solidFill>
                <a:latin typeface="Calibri"/>
                <a:cs typeface="Calibri"/>
              </a:rPr>
              <a:t>N/A</a:t>
            </a:r>
            <a:endParaRPr sz="1200">
              <a:latin typeface="Calibri"/>
              <a:cs typeface="Calibri"/>
            </a:endParaRPr>
          </a:p>
        </p:txBody>
      </p:sp>
      <p:sp>
        <p:nvSpPr>
          <p:cNvPr id="79" name="object 79"/>
          <p:cNvSpPr txBox="1"/>
          <p:nvPr/>
        </p:nvSpPr>
        <p:spPr>
          <a:xfrm>
            <a:off x="8126792" y="3081550"/>
            <a:ext cx="280035" cy="208279"/>
          </a:xfrm>
          <a:prstGeom prst="rect">
            <a:avLst/>
          </a:prstGeom>
        </p:spPr>
        <p:txBody>
          <a:bodyPr vert="horz" wrap="square" lIns="0" tIns="12700" rIns="0" bIns="0" rtlCol="0">
            <a:normAutofit/>
          </a:bodyPr>
          <a:lstStyle/>
          <a:p>
            <a:pPr marL="12700">
              <a:lnSpc>
                <a:spcPct val="100000"/>
              </a:lnSpc>
              <a:spcBef>
                <a:spcPts val="100"/>
              </a:spcBef>
            </a:pPr>
            <a:r>
              <a:rPr sz="1200" b="1" spc="-25">
                <a:solidFill>
                  <a:srgbClr val="461400"/>
                </a:solidFill>
                <a:latin typeface="Calibri"/>
                <a:cs typeface="Calibri"/>
              </a:rPr>
              <a:t>N/A</a:t>
            </a:r>
            <a:endParaRPr sz="1200">
              <a:latin typeface="Calibri"/>
              <a:cs typeface="Calibri"/>
            </a:endParaRPr>
          </a:p>
        </p:txBody>
      </p:sp>
      <p:sp>
        <p:nvSpPr>
          <p:cNvPr id="80" name="object 80"/>
          <p:cNvSpPr txBox="1"/>
          <p:nvPr/>
        </p:nvSpPr>
        <p:spPr>
          <a:xfrm>
            <a:off x="8170595" y="3742326"/>
            <a:ext cx="170815" cy="208279"/>
          </a:xfrm>
          <a:prstGeom prst="rect">
            <a:avLst/>
          </a:prstGeom>
        </p:spPr>
        <p:txBody>
          <a:bodyPr vert="horz" wrap="square" lIns="0" tIns="12700" rIns="0" bIns="0" rtlCol="0">
            <a:normAutofit/>
          </a:bodyPr>
          <a:lstStyle/>
          <a:p>
            <a:pPr marL="12700">
              <a:lnSpc>
                <a:spcPct val="100000"/>
              </a:lnSpc>
              <a:spcBef>
                <a:spcPts val="100"/>
              </a:spcBef>
            </a:pPr>
            <a:r>
              <a:rPr sz="1200" b="1" spc="-25">
                <a:solidFill>
                  <a:srgbClr val="461400"/>
                </a:solidFill>
                <a:latin typeface="Calibri"/>
                <a:cs typeface="Calibri"/>
              </a:rPr>
              <a:t>B-</a:t>
            </a:r>
            <a:endParaRPr sz="1200">
              <a:latin typeface="Calibri"/>
              <a:cs typeface="Calibri"/>
            </a:endParaRPr>
          </a:p>
        </p:txBody>
      </p:sp>
      <p:sp>
        <p:nvSpPr>
          <p:cNvPr id="81" name="object 81"/>
          <p:cNvSpPr txBox="1"/>
          <p:nvPr/>
        </p:nvSpPr>
        <p:spPr>
          <a:xfrm>
            <a:off x="8160308" y="4401176"/>
            <a:ext cx="191135" cy="208279"/>
          </a:xfrm>
          <a:prstGeom prst="rect">
            <a:avLst/>
          </a:prstGeom>
        </p:spPr>
        <p:txBody>
          <a:bodyPr vert="horz" wrap="square" lIns="0" tIns="12700" rIns="0" bIns="0" rtlCol="0">
            <a:normAutofit/>
          </a:bodyPr>
          <a:lstStyle/>
          <a:p>
            <a:pPr marL="12700">
              <a:lnSpc>
                <a:spcPct val="100000"/>
              </a:lnSpc>
              <a:spcBef>
                <a:spcPts val="100"/>
              </a:spcBef>
            </a:pPr>
            <a:r>
              <a:rPr sz="1200" b="1" spc="-25">
                <a:solidFill>
                  <a:srgbClr val="461400"/>
                </a:solidFill>
                <a:latin typeface="Calibri"/>
                <a:cs typeface="Calibri"/>
              </a:rPr>
              <a:t>C+</a:t>
            </a:r>
            <a:endParaRPr sz="1200">
              <a:latin typeface="Calibri"/>
              <a:cs typeface="Calibri"/>
            </a:endParaRPr>
          </a:p>
        </p:txBody>
      </p:sp>
      <p:sp>
        <p:nvSpPr>
          <p:cNvPr id="82" name="object 82"/>
          <p:cNvSpPr txBox="1"/>
          <p:nvPr/>
        </p:nvSpPr>
        <p:spPr>
          <a:xfrm>
            <a:off x="8204352" y="5060040"/>
            <a:ext cx="102870" cy="208279"/>
          </a:xfrm>
          <a:prstGeom prst="rect">
            <a:avLst/>
          </a:prstGeom>
        </p:spPr>
        <p:txBody>
          <a:bodyPr vert="horz" wrap="square" lIns="0" tIns="12700" rIns="0" bIns="0" rtlCol="0">
            <a:normAutofit/>
          </a:bodyPr>
          <a:lstStyle/>
          <a:p>
            <a:pPr marL="12700">
              <a:lnSpc>
                <a:spcPct val="100000"/>
              </a:lnSpc>
              <a:spcBef>
                <a:spcPts val="100"/>
              </a:spcBef>
            </a:pPr>
            <a:r>
              <a:rPr sz="1200" b="1" spc="5">
                <a:solidFill>
                  <a:srgbClr val="461400"/>
                </a:solidFill>
                <a:latin typeface="Calibri"/>
                <a:cs typeface="Calibri"/>
              </a:rPr>
              <a:t>F</a:t>
            </a:r>
            <a:endParaRPr sz="1200">
              <a:latin typeface="Calibri"/>
              <a:cs typeface="Calibri"/>
            </a:endParaRPr>
          </a:p>
        </p:txBody>
      </p:sp>
      <p:sp>
        <p:nvSpPr>
          <p:cNvPr id="83" name="object 83"/>
          <p:cNvSpPr txBox="1"/>
          <p:nvPr/>
        </p:nvSpPr>
        <p:spPr>
          <a:xfrm>
            <a:off x="8204352" y="5718878"/>
            <a:ext cx="102870" cy="208279"/>
          </a:xfrm>
          <a:prstGeom prst="rect">
            <a:avLst/>
          </a:prstGeom>
        </p:spPr>
        <p:txBody>
          <a:bodyPr vert="horz" wrap="square" lIns="0" tIns="12700" rIns="0" bIns="0" rtlCol="0">
            <a:normAutofit/>
          </a:bodyPr>
          <a:lstStyle/>
          <a:p>
            <a:pPr marL="12700">
              <a:lnSpc>
                <a:spcPct val="100000"/>
              </a:lnSpc>
              <a:spcBef>
                <a:spcPts val="100"/>
              </a:spcBef>
            </a:pPr>
            <a:r>
              <a:rPr sz="1200" b="1" spc="5">
                <a:solidFill>
                  <a:srgbClr val="461400"/>
                </a:solidFill>
                <a:latin typeface="Calibri"/>
                <a:cs typeface="Calibri"/>
              </a:rPr>
              <a:t>F</a:t>
            </a:r>
            <a:endParaRPr sz="1200">
              <a:latin typeface="Calibri"/>
              <a:cs typeface="Calibri"/>
            </a:endParaRPr>
          </a:p>
        </p:txBody>
      </p:sp>
      <p:sp>
        <p:nvSpPr>
          <p:cNvPr id="84" name="object 84"/>
          <p:cNvSpPr txBox="1"/>
          <p:nvPr/>
        </p:nvSpPr>
        <p:spPr>
          <a:xfrm>
            <a:off x="6953294" y="3742332"/>
            <a:ext cx="198755" cy="208279"/>
          </a:xfrm>
          <a:prstGeom prst="rect">
            <a:avLst/>
          </a:prstGeom>
        </p:spPr>
        <p:txBody>
          <a:bodyPr vert="horz" wrap="square" lIns="0" tIns="12700" rIns="0" bIns="0" rtlCol="0">
            <a:normAutofit/>
          </a:bodyPr>
          <a:lstStyle/>
          <a:p>
            <a:pPr marL="12700">
              <a:lnSpc>
                <a:spcPct val="100000"/>
              </a:lnSpc>
              <a:spcBef>
                <a:spcPts val="100"/>
              </a:spcBef>
            </a:pPr>
            <a:r>
              <a:rPr sz="1200" b="1" spc="40">
                <a:solidFill>
                  <a:srgbClr val="461400"/>
                </a:solidFill>
                <a:latin typeface="Calibri"/>
                <a:cs typeface="Calibri"/>
              </a:rPr>
              <a:t>$$</a:t>
            </a:r>
            <a:endParaRPr sz="1200">
              <a:latin typeface="Calibri"/>
              <a:cs typeface="Calibri"/>
            </a:endParaRPr>
          </a:p>
        </p:txBody>
      </p:sp>
      <p:sp>
        <p:nvSpPr>
          <p:cNvPr id="85" name="object 85"/>
          <p:cNvSpPr txBox="1"/>
          <p:nvPr/>
        </p:nvSpPr>
        <p:spPr>
          <a:xfrm>
            <a:off x="6996499" y="4401183"/>
            <a:ext cx="112395" cy="208279"/>
          </a:xfrm>
          <a:prstGeom prst="rect">
            <a:avLst/>
          </a:prstGeom>
        </p:spPr>
        <p:txBody>
          <a:bodyPr vert="horz" wrap="square" lIns="0" tIns="12700" rIns="0" bIns="0" rtlCol="0">
            <a:normAutofit/>
          </a:bodyPr>
          <a:lstStyle/>
          <a:p>
            <a:pPr marL="12700">
              <a:lnSpc>
                <a:spcPct val="100000"/>
              </a:lnSpc>
              <a:spcBef>
                <a:spcPts val="100"/>
              </a:spcBef>
            </a:pPr>
            <a:r>
              <a:rPr sz="1200" b="1" spc="15">
                <a:solidFill>
                  <a:srgbClr val="461400"/>
                </a:solidFill>
                <a:latin typeface="Calibri"/>
                <a:cs typeface="Calibri"/>
              </a:rPr>
              <a:t>$</a:t>
            </a:r>
            <a:endParaRPr sz="1200">
              <a:latin typeface="Calibri"/>
              <a:cs typeface="Calibri"/>
            </a:endParaRPr>
          </a:p>
        </p:txBody>
      </p:sp>
      <p:sp>
        <p:nvSpPr>
          <p:cNvPr id="86" name="object 86"/>
          <p:cNvSpPr txBox="1"/>
          <p:nvPr/>
        </p:nvSpPr>
        <p:spPr>
          <a:xfrm>
            <a:off x="6996469" y="5060047"/>
            <a:ext cx="112395" cy="208279"/>
          </a:xfrm>
          <a:prstGeom prst="rect">
            <a:avLst/>
          </a:prstGeom>
        </p:spPr>
        <p:txBody>
          <a:bodyPr vert="horz" wrap="square" lIns="0" tIns="12700" rIns="0" bIns="0" rtlCol="0">
            <a:normAutofit/>
          </a:bodyPr>
          <a:lstStyle/>
          <a:p>
            <a:pPr marL="12700">
              <a:lnSpc>
                <a:spcPct val="100000"/>
              </a:lnSpc>
              <a:spcBef>
                <a:spcPts val="100"/>
              </a:spcBef>
            </a:pPr>
            <a:r>
              <a:rPr sz="1200" b="1" spc="15">
                <a:solidFill>
                  <a:srgbClr val="461400"/>
                </a:solidFill>
                <a:latin typeface="Calibri"/>
                <a:cs typeface="Calibri"/>
              </a:rPr>
              <a:t>$</a:t>
            </a:r>
            <a:endParaRPr sz="1200">
              <a:latin typeface="Calibri"/>
              <a:cs typeface="Calibri"/>
            </a:endParaRPr>
          </a:p>
        </p:txBody>
      </p:sp>
      <p:sp>
        <p:nvSpPr>
          <p:cNvPr id="87" name="object 87"/>
          <p:cNvSpPr txBox="1"/>
          <p:nvPr/>
        </p:nvSpPr>
        <p:spPr>
          <a:xfrm>
            <a:off x="6995764" y="5718885"/>
            <a:ext cx="112395" cy="208279"/>
          </a:xfrm>
          <a:prstGeom prst="rect">
            <a:avLst/>
          </a:prstGeom>
        </p:spPr>
        <p:txBody>
          <a:bodyPr vert="horz" wrap="square" lIns="0" tIns="12700" rIns="0" bIns="0" rtlCol="0">
            <a:normAutofit/>
          </a:bodyPr>
          <a:lstStyle/>
          <a:p>
            <a:pPr marL="12700">
              <a:lnSpc>
                <a:spcPct val="100000"/>
              </a:lnSpc>
              <a:spcBef>
                <a:spcPts val="100"/>
              </a:spcBef>
            </a:pPr>
            <a:r>
              <a:rPr sz="1200" b="1" spc="15">
                <a:solidFill>
                  <a:srgbClr val="461400"/>
                </a:solidFill>
                <a:latin typeface="Calibri"/>
                <a:cs typeface="Calibri"/>
              </a:rPr>
              <a:t>$</a:t>
            </a:r>
            <a:endParaRPr sz="1200">
              <a:latin typeface="Calibri"/>
              <a:cs typeface="Calibri"/>
            </a:endParaRPr>
          </a:p>
        </p:txBody>
      </p:sp>
      <p:sp>
        <p:nvSpPr>
          <p:cNvPr id="88" name="object 88"/>
          <p:cNvSpPr txBox="1"/>
          <p:nvPr/>
        </p:nvSpPr>
        <p:spPr>
          <a:xfrm>
            <a:off x="5663482" y="5060041"/>
            <a:ext cx="371475" cy="208279"/>
          </a:xfrm>
          <a:prstGeom prst="rect">
            <a:avLst/>
          </a:prstGeom>
        </p:spPr>
        <p:txBody>
          <a:bodyPr vert="horz" wrap="square" lIns="0" tIns="12700" rIns="0" bIns="0" rtlCol="0">
            <a:normAutofit/>
          </a:bodyPr>
          <a:lstStyle/>
          <a:p>
            <a:pPr marL="12700">
              <a:lnSpc>
                <a:spcPct val="100000"/>
              </a:lnSpc>
              <a:spcBef>
                <a:spcPts val="100"/>
              </a:spcBef>
            </a:pPr>
            <a:r>
              <a:rPr sz="1200" b="1" spc="45">
                <a:solidFill>
                  <a:srgbClr val="461400"/>
                </a:solidFill>
                <a:latin typeface="Calibri"/>
                <a:cs typeface="Calibri"/>
              </a:rPr>
              <a:t>1960</a:t>
            </a:r>
            <a:endParaRPr sz="1200">
              <a:latin typeface="Calibri"/>
              <a:cs typeface="Calibri"/>
            </a:endParaRPr>
          </a:p>
        </p:txBody>
      </p:sp>
      <p:sp>
        <p:nvSpPr>
          <p:cNvPr id="89" name="object 89"/>
          <p:cNvSpPr txBox="1"/>
          <p:nvPr/>
        </p:nvSpPr>
        <p:spPr>
          <a:xfrm>
            <a:off x="5662881" y="5718854"/>
            <a:ext cx="371475" cy="208279"/>
          </a:xfrm>
          <a:prstGeom prst="rect">
            <a:avLst/>
          </a:prstGeom>
        </p:spPr>
        <p:txBody>
          <a:bodyPr vert="horz" wrap="square" lIns="0" tIns="12700" rIns="0" bIns="0" rtlCol="0">
            <a:normAutofit/>
          </a:bodyPr>
          <a:lstStyle/>
          <a:p>
            <a:pPr marL="12700">
              <a:lnSpc>
                <a:spcPct val="100000"/>
              </a:lnSpc>
              <a:spcBef>
                <a:spcPts val="100"/>
              </a:spcBef>
            </a:pPr>
            <a:r>
              <a:rPr sz="1200" b="1" spc="45">
                <a:solidFill>
                  <a:srgbClr val="461400"/>
                </a:solidFill>
                <a:latin typeface="Calibri"/>
                <a:cs typeface="Calibri"/>
              </a:rPr>
              <a:t>1969</a:t>
            </a:r>
            <a:endParaRPr sz="1200">
              <a:latin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323850">
              <a:lnSpc>
                <a:spcPct val="100000"/>
              </a:lnSpc>
              <a:spcBef>
                <a:spcPts val="100"/>
              </a:spcBef>
            </a:pPr>
            <a:r>
              <a:rPr sz="1400">
                <a:solidFill>
                  <a:srgbClr val="482010"/>
                </a:solidFill>
              </a:rPr>
              <a:t>Public</a:t>
            </a:r>
            <a:r>
              <a:rPr sz="1400" b="1">
                <a:latin typeface="Times New Roman"/>
              </a:rPr>
              <a:t> Comparables</a:t>
            </a:r>
          </a:p>
        </p:txBody>
      </p:sp>
      <p:sp>
        <p:nvSpPr>
          <p:cNvPr id="3" name="object 3"/>
          <p:cNvSpPr/>
          <p:nvPr/>
        </p:nvSpPr>
        <p:spPr>
          <a:xfrm>
            <a:off x="296700" y="5018051"/>
            <a:ext cx="8550910" cy="871855"/>
          </a:xfrm>
          <a:custGeom>
            <a:avLst/>
            <a:gdLst/>
            <a:ahLst/>
            <a:cxnLst/>
            <a:rect l="l" t="t" r="r" b="b"/>
            <a:pathLst>
              <a:path w="8550910" h="871854">
                <a:moveTo>
                  <a:pt x="8405346" y="0"/>
                </a:moveTo>
                <a:lnTo>
                  <a:pt x="8451258" y="7405"/>
                </a:lnTo>
                <a:lnTo>
                  <a:pt x="8491131" y="28025"/>
                </a:lnTo>
                <a:lnTo>
                  <a:pt x="8522574" y="59468"/>
                </a:lnTo>
                <a:lnTo>
                  <a:pt x="8543194" y="99341"/>
                </a:lnTo>
                <a:lnTo>
                  <a:pt x="8550599" y="145252"/>
                </a:lnTo>
                <a:lnTo>
                  <a:pt x="8550599" y="726246"/>
                </a:lnTo>
                <a:lnTo>
                  <a:pt x="8539543" y="781832"/>
                </a:lnTo>
                <a:lnTo>
                  <a:pt x="8508056" y="828956"/>
                </a:lnTo>
                <a:lnTo>
                  <a:pt x="8460932" y="860443"/>
                </a:lnTo>
                <a:lnTo>
                  <a:pt x="8405346" y="871499"/>
                </a:lnTo>
                <a:lnTo>
                  <a:pt x="145252" y="871499"/>
                </a:lnTo>
                <a:lnTo>
                  <a:pt x="99341" y="864094"/>
                </a:lnTo>
                <a:lnTo>
                  <a:pt x="59468" y="843474"/>
                </a:lnTo>
                <a:lnTo>
                  <a:pt x="28025" y="812031"/>
                </a:lnTo>
                <a:lnTo>
                  <a:pt x="7405" y="772158"/>
                </a:lnTo>
                <a:lnTo>
                  <a:pt x="0" y="726246"/>
                </a:lnTo>
                <a:lnTo>
                  <a:pt x="0" y="145252"/>
                </a:lnTo>
                <a:lnTo>
                  <a:pt x="7405" y="99341"/>
                </a:lnTo>
                <a:lnTo>
                  <a:pt x="28025" y="59468"/>
                </a:lnTo>
                <a:lnTo>
                  <a:pt x="59468" y="28025"/>
                </a:lnTo>
                <a:lnTo>
                  <a:pt x="99341" y="7405"/>
                </a:lnTo>
                <a:lnTo>
                  <a:pt x="145252" y="0"/>
                </a:lnTo>
                <a:lnTo>
                  <a:pt x="8405346" y="0"/>
                </a:lnTo>
                <a:close/>
              </a:path>
            </a:pathLst>
          </a:custGeom>
          <a:ln w="28574">
            <a:solidFill>
              <a:srgbClr val="0D0D0D"/>
            </a:solidFill>
          </a:ln>
        </p:spPr>
        <p:txBody>
          <a:bodyPr wrap="square" lIns="0" tIns="0" rIns="0" bIns="0" rtlCol="0"/>
          <a:lstStyle/>
          <a:p>
            <a:endParaRPr/>
          </a:p>
        </p:txBody>
      </p:sp>
      <p:sp>
        <p:nvSpPr>
          <p:cNvPr id="4" name="object 4"/>
          <p:cNvSpPr txBox="1"/>
          <p:nvPr/>
        </p:nvSpPr>
        <p:spPr>
          <a:xfrm>
            <a:off x="688837" y="5170059"/>
            <a:ext cx="7909559" cy="543560"/>
          </a:xfrm>
          <a:prstGeom prst="rect">
            <a:avLst/>
          </a:prstGeom>
        </p:spPr>
        <p:txBody>
          <a:bodyPr vert="horz" wrap="square" lIns="0" tIns="12700" rIns="0" bIns="0" rtlCol="0">
            <a:normAutofit/>
          </a:bodyPr>
          <a:lstStyle/>
          <a:p>
            <a:pPr marL="680085" marR="5080" indent="-668020">
              <a:lnSpc>
                <a:spcPct val="100000"/>
              </a:lnSpc>
              <a:spcBef>
                <a:spcPts val="100"/>
              </a:spcBef>
            </a:pPr>
            <a:r>
              <a:rPr sz="1700" b="1">
                <a:latin typeface="Calibri"/>
                <a:cs typeface="Calibri"/>
              </a:rPr>
              <a:t>Salad chain is one of the most highly valued Fast-Casual chains within its comparable set. However, it provides abundant growth opportunities due to its size.</a:t>
            </a:r>
            <a:endParaRPr sz="1700">
              <a:latin typeface="Calibri"/>
              <a:cs typeface="Calibri"/>
            </a:endParaRPr>
          </a:p>
        </p:txBody>
      </p:sp>
      <p:pic>
        <p:nvPicPr>
          <p:cNvPr id="5" name="object 5"/>
          <p:cNvPicPr/>
          <p:nvPr/>
        </p:nvPicPr>
        <p:blipFill>
          <a:blip r:embed="rId2" cstate="print"/>
          <a:stretch>
            <a:fillRect/>
          </a:stretch>
        </p:blipFill>
        <p:spPr>
          <a:xfrm>
            <a:off x="423076" y="1617663"/>
            <a:ext cx="8345536" cy="2956724"/>
          </a:xfrm>
          <a:prstGeom prst="rect">
            <a:avLst/>
          </a:prstGeom>
        </p:spPr>
      </p:pic>
      <p:sp>
        <p:nvSpPr>
          <p:cNvPr id="6" name="object 6"/>
          <p:cNvSpPr txBox="1"/>
          <p:nvPr/>
        </p:nvSpPr>
        <p:spPr>
          <a:xfrm>
            <a:off x="485622" y="760071"/>
            <a:ext cx="8175625" cy="586740"/>
          </a:xfrm>
          <a:prstGeom prst="rect">
            <a:avLst/>
          </a:prstGeom>
        </p:spPr>
        <p:txBody>
          <a:bodyPr vert="horz" wrap="square" lIns="0" tIns="12700" rIns="0" bIns="0" rtlCol="0">
            <a:normAutofit/>
          </a:bodyPr>
          <a:lstStyle/>
          <a:p>
            <a:pPr marL="400685" marR="5080" indent="-388620">
              <a:lnSpc>
                <a:spcPct val="114999"/>
              </a:lnSpc>
              <a:spcBef>
                <a:spcPts val="100"/>
              </a:spcBef>
            </a:pPr>
            <a:r>
              <a:rPr sz="1600" i="1">
                <a:latin typeface="Calibri"/>
                <a:cs typeface="Calibri"/>
              </a:rPr>
              <a:t>The fast-casual industry is dominated by Restaurant Chain with incoming players, Mediterranean chain and Salad chain, still in infancy stages. Traditional fast-food is the dominant player in quick-service restaurants.</a:t>
            </a:r>
            <a:endParaRPr sz="1600">
              <a:latin typeface="Calibri"/>
              <a:cs typeface="Calibri"/>
            </a:endParaRPr>
          </a:p>
        </p:txBody>
      </p:sp>
      <p:sp>
        <p:nvSpPr>
          <p:cNvPr id="7" name="object 7"/>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13</a:t>
            </a:fld>
            <a:endParaRPr spc="-25"/>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323850">
              <a:lnSpc>
                <a:spcPct val="100000"/>
              </a:lnSpc>
              <a:spcBef>
                <a:spcPts val="100"/>
              </a:spcBef>
            </a:pPr>
            <a:r>
              <a:rPr sz="1400">
                <a:solidFill>
                  <a:srgbClr val="482010"/>
                </a:solidFill>
              </a:rPr>
              <a:t>State of Salad Restaurant Chain</a:t>
            </a:r>
          </a:p>
        </p:txBody>
      </p:sp>
      <p:sp>
        <p:nvSpPr>
          <p:cNvPr id="3" name="object 3"/>
          <p:cNvSpPr/>
          <p:nvPr/>
        </p:nvSpPr>
        <p:spPr>
          <a:xfrm>
            <a:off x="221462" y="694778"/>
            <a:ext cx="4392930" cy="369570"/>
          </a:xfrm>
          <a:custGeom>
            <a:avLst/>
            <a:gdLst/>
            <a:ahLst/>
            <a:cxnLst/>
            <a:rect l="l" t="t" r="r" b="b"/>
            <a:pathLst>
              <a:path w="4392930" h="369569">
                <a:moveTo>
                  <a:pt x="4392307" y="61506"/>
                </a:moveTo>
                <a:lnTo>
                  <a:pt x="4387469" y="37566"/>
                </a:lnTo>
                <a:lnTo>
                  <a:pt x="4374299" y="18021"/>
                </a:lnTo>
                <a:lnTo>
                  <a:pt x="4354741" y="4838"/>
                </a:lnTo>
                <a:lnTo>
                  <a:pt x="4330801" y="0"/>
                </a:lnTo>
                <a:lnTo>
                  <a:pt x="61506" y="0"/>
                </a:lnTo>
                <a:lnTo>
                  <a:pt x="37566" y="4838"/>
                </a:lnTo>
                <a:lnTo>
                  <a:pt x="18021" y="18021"/>
                </a:lnTo>
                <a:lnTo>
                  <a:pt x="4838" y="37566"/>
                </a:lnTo>
                <a:lnTo>
                  <a:pt x="0" y="61506"/>
                </a:lnTo>
                <a:lnTo>
                  <a:pt x="0" y="307505"/>
                </a:lnTo>
                <a:lnTo>
                  <a:pt x="4838" y="331444"/>
                </a:lnTo>
                <a:lnTo>
                  <a:pt x="18021" y="350989"/>
                </a:lnTo>
                <a:lnTo>
                  <a:pt x="37566" y="364172"/>
                </a:lnTo>
                <a:lnTo>
                  <a:pt x="61506" y="368998"/>
                </a:lnTo>
                <a:lnTo>
                  <a:pt x="4330801" y="368998"/>
                </a:lnTo>
                <a:lnTo>
                  <a:pt x="4374299" y="350989"/>
                </a:lnTo>
                <a:lnTo>
                  <a:pt x="4392307" y="307505"/>
                </a:lnTo>
                <a:lnTo>
                  <a:pt x="4392307" y="61506"/>
                </a:lnTo>
                <a:close/>
              </a:path>
            </a:pathLst>
          </a:custGeom>
          <a:solidFill>
            <a:srgbClr val="4C1414"/>
          </a:solidFill>
        </p:spPr>
        <p:txBody>
          <a:bodyPr wrap="square" lIns="0" tIns="0" rIns="0" bIns="0" rtlCol="0"/>
          <a:lstStyle/>
          <a:p>
            <a:endParaRPr/>
          </a:p>
        </p:txBody>
      </p:sp>
      <p:sp>
        <p:nvSpPr>
          <p:cNvPr id="4" name="object 4"/>
          <p:cNvSpPr txBox="1"/>
          <p:nvPr/>
        </p:nvSpPr>
        <p:spPr>
          <a:xfrm>
            <a:off x="433749" y="759883"/>
            <a:ext cx="4062729" cy="2407920"/>
          </a:xfrm>
          <a:prstGeom prst="rect">
            <a:avLst/>
          </a:prstGeom>
        </p:spPr>
        <p:txBody>
          <a:bodyPr vert="horz" wrap="square" lIns="0" tIns="12700" rIns="0" bIns="0" rtlCol="0" anchor="t">
            <a:normAutofit/>
          </a:bodyPr>
          <a:lstStyle/>
          <a:p>
            <a:pPr marL="1114425">
              <a:lnSpc>
                <a:spcPct val="100000"/>
              </a:lnSpc>
              <a:spcBef>
                <a:spcPts val="100"/>
              </a:spcBef>
            </a:pPr>
            <a:r>
              <a:rPr lang="en-US" sz="1400" b="1" spc="-30">
                <a:solidFill>
                  <a:srgbClr val="FFFFFF"/>
                </a:solidFill>
                <a:latin typeface="Calibri"/>
                <a:ea typeface="Calibri"/>
                <a:cs typeface="Calibri"/>
              </a:rPr>
              <a:t>New Growth Strategies</a:t>
            </a:r>
            <a:endParaRPr lang="en-US" sz="1400">
              <a:solidFill>
                <a:srgbClr val="000000"/>
              </a:solidFill>
              <a:latin typeface="Calibri"/>
              <a:ea typeface="Calibri"/>
              <a:cs typeface="Calibri"/>
            </a:endParaRPr>
          </a:p>
          <a:p>
            <a:pPr marL="218440" marR="59055" indent="-206375">
              <a:lnSpc>
                <a:spcPct val="100000"/>
              </a:lnSpc>
              <a:spcBef>
                <a:spcPts val="1240"/>
              </a:spcBef>
              <a:buFont typeface="Arial"/>
              <a:buChar char="●"/>
              <a:tabLst>
                <a:tab pos="218440" algn="l"/>
              </a:tabLst>
            </a:pPr>
            <a:r>
              <a:rPr sz="1200" dirty="0">
                <a:solidFill>
                  <a:srgbClr val="461400"/>
                </a:solidFill>
                <a:latin typeface="Calibri"/>
                <a:cs typeface="Calibri"/>
              </a:rPr>
              <a:t>As</a:t>
            </a:r>
            <a:r>
              <a:rPr sz="1200" spc="125" dirty="0">
                <a:solidFill>
                  <a:srgbClr val="461400"/>
                </a:solidFill>
                <a:latin typeface="Calibri"/>
                <a:cs typeface="Calibri"/>
              </a:rPr>
              <a:t> </a:t>
            </a:r>
            <a:r>
              <a:rPr sz="1200" dirty="0">
                <a:solidFill>
                  <a:srgbClr val="461400"/>
                </a:solidFill>
                <a:latin typeface="Calibri"/>
                <a:cs typeface="Calibri"/>
              </a:rPr>
              <a:t>they</a:t>
            </a:r>
            <a:r>
              <a:rPr sz="1200" spc="90" dirty="0">
                <a:solidFill>
                  <a:srgbClr val="461400"/>
                </a:solidFill>
                <a:latin typeface="Calibri"/>
                <a:cs typeface="Calibri"/>
              </a:rPr>
              <a:t> </a:t>
            </a:r>
            <a:r>
              <a:rPr sz="1200" dirty="0">
                <a:solidFill>
                  <a:srgbClr val="461400"/>
                </a:solidFill>
                <a:latin typeface="Calibri"/>
                <a:cs typeface="Calibri"/>
              </a:rPr>
              <a:t>are</a:t>
            </a:r>
            <a:r>
              <a:rPr sz="1200" spc="135" dirty="0">
                <a:solidFill>
                  <a:srgbClr val="461400"/>
                </a:solidFill>
                <a:latin typeface="Calibri"/>
                <a:cs typeface="Calibri"/>
              </a:rPr>
              <a:t> </a:t>
            </a:r>
            <a:r>
              <a:rPr sz="1200" dirty="0">
                <a:solidFill>
                  <a:srgbClr val="461400"/>
                </a:solidFill>
                <a:latin typeface="Calibri"/>
                <a:cs typeface="Calibri"/>
              </a:rPr>
              <a:t>still</a:t>
            </a:r>
            <a:r>
              <a:rPr sz="1200" spc="140" dirty="0">
                <a:solidFill>
                  <a:srgbClr val="461400"/>
                </a:solidFill>
                <a:latin typeface="Calibri"/>
                <a:cs typeface="Calibri"/>
              </a:rPr>
              <a:t> </a:t>
            </a:r>
            <a:r>
              <a:rPr sz="1200" b="1" spc="-10" dirty="0">
                <a:solidFill>
                  <a:srgbClr val="461400"/>
                </a:solidFill>
                <a:latin typeface="Calibri"/>
                <a:cs typeface="Calibri"/>
              </a:rPr>
              <a:t>unproﬁtable</a:t>
            </a:r>
            <a:r>
              <a:rPr sz="1200" spc="-10" dirty="0">
                <a:solidFill>
                  <a:srgbClr val="461400"/>
                </a:solidFill>
                <a:latin typeface="Calibri"/>
                <a:cs typeface="Calibri"/>
              </a:rPr>
              <a:t>,</a:t>
            </a:r>
            <a:r>
              <a:rPr sz="1200" spc="25" dirty="0">
                <a:solidFill>
                  <a:srgbClr val="461400"/>
                </a:solidFill>
                <a:latin typeface="Calibri"/>
                <a:cs typeface="Calibri"/>
              </a:rPr>
              <a:t> </a:t>
            </a:r>
            <a:r>
              <a:rPr sz="1200" dirty="0">
                <a:solidFill>
                  <a:srgbClr val="461400"/>
                </a:solidFill>
                <a:latin typeface="Calibri"/>
                <a:cs typeface="Calibri"/>
              </a:rPr>
              <a:t>they</a:t>
            </a:r>
            <a:r>
              <a:rPr sz="1200" spc="85" dirty="0">
                <a:solidFill>
                  <a:srgbClr val="461400"/>
                </a:solidFill>
                <a:latin typeface="Calibri"/>
                <a:cs typeface="Calibri"/>
              </a:rPr>
              <a:t> </a:t>
            </a:r>
            <a:r>
              <a:rPr sz="1200" dirty="0">
                <a:solidFill>
                  <a:srgbClr val="461400"/>
                </a:solidFill>
                <a:latin typeface="Calibri"/>
                <a:cs typeface="Calibri"/>
              </a:rPr>
              <a:t>are</a:t>
            </a:r>
            <a:r>
              <a:rPr sz="1200" spc="140" dirty="0">
                <a:solidFill>
                  <a:srgbClr val="461400"/>
                </a:solidFill>
                <a:latin typeface="Calibri"/>
                <a:cs typeface="Calibri"/>
              </a:rPr>
              <a:t> </a:t>
            </a:r>
            <a:r>
              <a:rPr sz="1200" dirty="0">
                <a:solidFill>
                  <a:srgbClr val="461400"/>
                </a:solidFill>
                <a:latin typeface="Calibri"/>
                <a:cs typeface="Calibri"/>
              </a:rPr>
              <a:t>managing</a:t>
            </a:r>
            <a:r>
              <a:rPr sz="1200" spc="140" dirty="0">
                <a:solidFill>
                  <a:srgbClr val="461400"/>
                </a:solidFill>
                <a:latin typeface="Calibri"/>
                <a:cs typeface="Calibri"/>
              </a:rPr>
              <a:t> </a:t>
            </a:r>
            <a:r>
              <a:rPr sz="1200" spc="-10" dirty="0">
                <a:solidFill>
                  <a:srgbClr val="461400"/>
                </a:solidFill>
                <a:latin typeface="Calibri"/>
                <a:cs typeface="Calibri"/>
              </a:rPr>
              <a:t>expenses </a:t>
            </a:r>
            <a:r>
              <a:rPr sz="1200" dirty="0">
                <a:solidFill>
                  <a:srgbClr val="461400"/>
                </a:solidFill>
                <a:latin typeface="Calibri"/>
                <a:cs typeface="Calibri"/>
              </a:rPr>
              <a:t>by</a:t>
            </a:r>
            <a:r>
              <a:rPr sz="1200" spc="65" dirty="0">
                <a:solidFill>
                  <a:srgbClr val="461400"/>
                </a:solidFill>
                <a:latin typeface="Calibri"/>
                <a:cs typeface="Calibri"/>
              </a:rPr>
              <a:t> </a:t>
            </a:r>
            <a:r>
              <a:rPr sz="1200" b="1" dirty="0">
                <a:solidFill>
                  <a:srgbClr val="461400"/>
                </a:solidFill>
                <a:latin typeface="Calibri"/>
                <a:cs typeface="Calibri"/>
              </a:rPr>
              <a:t>removing</a:t>
            </a:r>
            <a:r>
              <a:rPr sz="1200" b="1" spc="100" dirty="0">
                <a:solidFill>
                  <a:srgbClr val="461400"/>
                </a:solidFill>
                <a:latin typeface="Calibri"/>
                <a:cs typeface="Calibri"/>
              </a:rPr>
              <a:t> </a:t>
            </a:r>
            <a:r>
              <a:rPr sz="1200" b="1" dirty="0">
                <a:solidFill>
                  <a:srgbClr val="461400"/>
                </a:solidFill>
                <a:latin typeface="Calibri"/>
                <a:cs typeface="Calibri"/>
              </a:rPr>
              <a:t>its</a:t>
            </a:r>
            <a:r>
              <a:rPr sz="1200" b="1" spc="95" dirty="0">
                <a:solidFill>
                  <a:srgbClr val="461400"/>
                </a:solidFill>
                <a:latin typeface="Calibri"/>
                <a:cs typeface="Calibri"/>
              </a:rPr>
              <a:t> </a:t>
            </a:r>
            <a:r>
              <a:rPr sz="1200" b="1" dirty="0">
                <a:solidFill>
                  <a:srgbClr val="461400"/>
                </a:solidFill>
                <a:latin typeface="Calibri"/>
                <a:cs typeface="Calibri"/>
              </a:rPr>
              <a:t>middle</a:t>
            </a:r>
            <a:r>
              <a:rPr sz="1200" b="1" spc="100" dirty="0">
                <a:solidFill>
                  <a:srgbClr val="461400"/>
                </a:solidFill>
                <a:latin typeface="Calibri"/>
                <a:cs typeface="Calibri"/>
              </a:rPr>
              <a:t> </a:t>
            </a:r>
            <a:r>
              <a:rPr sz="1200" b="1" dirty="0">
                <a:solidFill>
                  <a:srgbClr val="461400"/>
                </a:solidFill>
                <a:latin typeface="Calibri"/>
                <a:cs typeface="Calibri"/>
              </a:rPr>
              <a:t>management</a:t>
            </a:r>
            <a:r>
              <a:rPr sz="1200" b="1" spc="100" dirty="0">
                <a:solidFill>
                  <a:srgbClr val="461400"/>
                </a:solidFill>
                <a:latin typeface="Calibri"/>
                <a:cs typeface="Calibri"/>
              </a:rPr>
              <a:t> </a:t>
            </a:r>
            <a:r>
              <a:rPr sz="1200" dirty="0">
                <a:solidFill>
                  <a:srgbClr val="461400"/>
                </a:solidFill>
                <a:latin typeface="Calibri"/>
                <a:cs typeface="Calibri"/>
              </a:rPr>
              <a:t>to</a:t>
            </a:r>
            <a:r>
              <a:rPr sz="1200" spc="114" dirty="0">
                <a:solidFill>
                  <a:srgbClr val="461400"/>
                </a:solidFill>
                <a:latin typeface="Calibri"/>
                <a:cs typeface="Calibri"/>
              </a:rPr>
              <a:t> </a:t>
            </a:r>
            <a:r>
              <a:rPr sz="1200" dirty="0">
                <a:solidFill>
                  <a:srgbClr val="461400"/>
                </a:solidFill>
                <a:latin typeface="Calibri"/>
                <a:cs typeface="Calibri"/>
              </a:rPr>
              <a:t>streamline</a:t>
            </a:r>
            <a:r>
              <a:rPr sz="1200" spc="120" dirty="0">
                <a:solidFill>
                  <a:srgbClr val="461400"/>
                </a:solidFill>
                <a:latin typeface="Calibri"/>
                <a:cs typeface="Calibri"/>
              </a:rPr>
              <a:t> </a:t>
            </a:r>
            <a:r>
              <a:rPr sz="1200" spc="-10" dirty="0">
                <a:solidFill>
                  <a:srgbClr val="461400"/>
                </a:solidFill>
                <a:latin typeface="Calibri"/>
                <a:cs typeface="Calibri"/>
              </a:rPr>
              <a:t>their </a:t>
            </a:r>
            <a:r>
              <a:rPr sz="1200" dirty="0">
                <a:solidFill>
                  <a:srgbClr val="461400"/>
                </a:solidFill>
                <a:latin typeface="Calibri"/>
                <a:cs typeface="Calibri"/>
              </a:rPr>
              <a:t>operations</a:t>
            </a:r>
            <a:r>
              <a:rPr sz="1200" spc="155" dirty="0">
                <a:solidFill>
                  <a:srgbClr val="461400"/>
                </a:solidFill>
                <a:latin typeface="Calibri"/>
                <a:cs typeface="Calibri"/>
              </a:rPr>
              <a:t> </a:t>
            </a:r>
            <a:r>
              <a:rPr sz="1200" dirty="0">
                <a:solidFill>
                  <a:srgbClr val="461400"/>
                </a:solidFill>
                <a:latin typeface="Calibri"/>
                <a:cs typeface="Calibri"/>
              </a:rPr>
              <a:t>while</a:t>
            </a:r>
            <a:r>
              <a:rPr sz="1200" spc="155" dirty="0">
                <a:solidFill>
                  <a:srgbClr val="461400"/>
                </a:solidFill>
                <a:latin typeface="Calibri"/>
                <a:cs typeface="Calibri"/>
              </a:rPr>
              <a:t> </a:t>
            </a:r>
            <a:r>
              <a:rPr sz="1200" dirty="0">
                <a:solidFill>
                  <a:srgbClr val="461400"/>
                </a:solidFill>
                <a:latin typeface="Calibri"/>
                <a:cs typeface="Calibri"/>
              </a:rPr>
              <a:t>they</a:t>
            </a:r>
            <a:r>
              <a:rPr sz="1200" spc="105" dirty="0">
                <a:solidFill>
                  <a:srgbClr val="461400"/>
                </a:solidFill>
                <a:latin typeface="Calibri"/>
                <a:cs typeface="Calibri"/>
              </a:rPr>
              <a:t> </a:t>
            </a:r>
            <a:r>
              <a:rPr sz="1200" dirty="0">
                <a:solidFill>
                  <a:srgbClr val="461400"/>
                </a:solidFill>
                <a:latin typeface="Calibri"/>
                <a:cs typeface="Calibri"/>
              </a:rPr>
              <a:t>are</a:t>
            </a:r>
            <a:r>
              <a:rPr sz="1200" spc="155" dirty="0">
                <a:solidFill>
                  <a:srgbClr val="461400"/>
                </a:solidFill>
                <a:latin typeface="Calibri"/>
                <a:cs typeface="Calibri"/>
              </a:rPr>
              <a:t> </a:t>
            </a:r>
            <a:r>
              <a:rPr sz="1200" dirty="0">
                <a:solidFill>
                  <a:srgbClr val="461400"/>
                </a:solidFill>
                <a:latin typeface="Calibri"/>
                <a:cs typeface="Calibri"/>
              </a:rPr>
              <a:t>investing</a:t>
            </a:r>
            <a:r>
              <a:rPr sz="1200" spc="155" dirty="0">
                <a:solidFill>
                  <a:srgbClr val="461400"/>
                </a:solidFill>
                <a:latin typeface="Calibri"/>
                <a:cs typeface="Calibri"/>
              </a:rPr>
              <a:t> </a:t>
            </a:r>
            <a:r>
              <a:rPr sz="1200" dirty="0">
                <a:solidFill>
                  <a:srgbClr val="461400"/>
                </a:solidFill>
                <a:latin typeface="Calibri"/>
                <a:cs typeface="Calibri"/>
              </a:rPr>
              <a:t>in</a:t>
            </a:r>
            <a:r>
              <a:rPr sz="1200" spc="155" dirty="0">
                <a:solidFill>
                  <a:srgbClr val="461400"/>
                </a:solidFill>
                <a:latin typeface="Calibri"/>
                <a:cs typeface="Calibri"/>
              </a:rPr>
              <a:t> </a:t>
            </a:r>
            <a:r>
              <a:rPr sz="1200" dirty="0">
                <a:solidFill>
                  <a:srgbClr val="461400"/>
                </a:solidFill>
                <a:latin typeface="Calibri"/>
                <a:cs typeface="Calibri"/>
              </a:rPr>
              <a:t>head</a:t>
            </a:r>
            <a:r>
              <a:rPr sz="1200" spc="160" dirty="0">
                <a:solidFill>
                  <a:srgbClr val="461400"/>
                </a:solidFill>
                <a:latin typeface="Calibri"/>
                <a:cs typeface="Calibri"/>
              </a:rPr>
              <a:t> </a:t>
            </a:r>
            <a:r>
              <a:rPr sz="1200" dirty="0">
                <a:solidFill>
                  <a:srgbClr val="461400"/>
                </a:solidFill>
                <a:latin typeface="Calibri"/>
                <a:cs typeface="Calibri"/>
              </a:rPr>
              <a:t>coach</a:t>
            </a:r>
            <a:r>
              <a:rPr sz="1200" spc="135" dirty="0">
                <a:solidFill>
                  <a:srgbClr val="461400"/>
                </a:solidFill>
                <a:latin typeface="Calibri"/>
                <a:cs typeface="Calibri"/>
              </a:rPr>
              <a:t> </a:t>
            </a:r>
            <a:r>
              <a:rPr sz="1200" b="1" spc="-10" dirty="0">
                <a:solidFill>
                  <a:srgbClr val="461400"/>
                </a:solidFill>
                <a:latin typeface="Calibri"/>
                <a:cs typeface="Calibri"/>
              </a:rPr>
              <a:t>training </a:t>
            </a:r>
            <a:r>
              <a:rPr sz="1200" dirty="0">
                <a:solidFill>
                  <a:srgbClr val="461400"/>
                </a:solidFill>
                <a:latin typeface="Calibri"/>
                <a:cs typeface="Calibri"/>
              </a:rPr>
              <a:t>to</a:t>
            </a:r>
            <a:r>
              <a:rPr sz="1200" spc="45" dirty="0">
                <a:solidFill>
                  <a:srgbClr val="461400"/>
                </a:solidFill>
                <a:latin typeface="Calibri"/>
                <a:cs typeface="Calibri"/>
              </a:rPr>
              <a:t> </a:t>
            </a:r>
            <a:r>
              <a:rPr sz="1200" b="1" dirty="0">
                <a:solidFill>
                  <a:srgbClr val="461400"/>
                </a:solidFill>
                <a:latin typeface="Calibri"/>
                <a:cs typeface="Calibri"/>
              </a:rPr>
              <a:t>boost</a:t>
            </a:r>
            <a:r>
              <a:rPr sz="1200" b="1" spc="30" dirty="0">
                <a:solidFill>
                  <a:srgbClr val="461400"/>
                </a:solidFill>
                <a:latin typeface="Calibri"/>
                <a:cs typeface="Calibri"/>
              </a:rPr>
              <a:t> </a:t>
            </a:r>
            <a:r>
              <a:rPr sz="1200" b="1" dirty="0">
                <a:solidFill>
                  <a:srgbClr val="461400"/>
                </a:solidFill>
                <a:latin typeface="Calibri"/>
                <a:cs typeface="Calibri"/>
              </a:rPr>
              <a:t>employee</a:t>
            </a:r>
            <a:r>
              <a:rPr sz="1200" b="1" spc="30" dirty="0">
                <a:solidFill>
                  <a:srgbClr val="461400"/>
                </a:solidFill>
                <a:latin typeface="Calibri"/>
                <a:cs typeface="Calibri"/>
              </a:rPr>
              <a:t> </a:t>
            </a:r>
            <a:r>
              <a:rPr sz="1200" b="1" spc="-10" dirty="0">
                <a:solidFill>
                  <a:srgbClr val="461400"/>
                </a:solidFill>
                <a:latin typeface="Calibri"/>
                <a:cs typeface="Calibri"/>
              </a:rPr>
              <a:t>retention</a:t>
            </a:r>
            <a:endParaRPr sz="1200" dirty="0">
              <a:latin typeface="Calibri"/>
              <a:cs typeface="Calibri"/>
            </a:endParaRPr>
          </a:p>
          <a:p>
            <a:pPr marL="218440" marR="106045" indent="-206375">
              <a:lnSpc>
                <a:spcPct val="100000"/>
              </a:lnSpc>
              <a:buFont typeface="Arial"/>
              <a:buChar char="●"/>
              <a:tabLst>
                <a:tab pos="218440" algn="l"/>
              </a:tabLst>
            </a:pPr>
            <a:r>
              <a:rPr sz="1200" dirty="0">
                <a:solidFill>
                  <a:srgbClr val="461400"/>
                </a:solidFill>
                <a:latin typeface="Calibri"/>
                <a:cs typeface="Calibri"/>
              </a:rPr>
              <a:t>CEO</a:t>
            </a:r>
            <a:r>
              <a:rPr sz="1200" spc="125" dirty="0">
                <a:solidFill>
                  <a:srgbClr val="461400"/>
                </a:solidFill>
                <a:latin typeface="Calibri"/>
                <a:cs typeface="Calibri"/>
              </a:rPr>
              <a:t> </a:t>
            </a:r>
            <a:r>
              <a:rPr sz="1200" dirty="0">
                <a:solidFill>
                  <a:srgbClr val="461400"/>
                </a:solidFill>
                <a:latin typeface="Calibri"/>
                <a:cs typeface="Calibri"/>
              </a:rPr>
              <a:t>Jonathan</a:t>
            </a:r>
            <a:r>
              <a:rPr sz="1200" spc="130" dirty="0">
                <a:solidFill>
                  <a:srgbClr val="461400"/>
                </a:solidFill>
                <a:latin typeface="Calibri"/>
                <a:cs typeface="Calibri"/>
              </a:rPr>
              <a:t> </a:t>
            </a:r>
            <a:r>
              <a:rPr sz="1200" dirty="0">
                <a:solidFill>
                  <a:srgbClr val="461400"/>
                </a:solidFill>
                <a:latin typeface="Calibri"/>
                <a:cs typeface="Calibri"/>
              </a:rPr>
              <a:t>Neman</a:t>
            </a:r>
            <a:r>
              <a:rPr sz="1200" spc="130" dirty="0">
                <a:solidFill>
                  <a:srgbClr val="461400"/>
                </a:solidFill>
                <a:latin typeface="Calibri"/>
                <a:cs typeface="Calibri"/>
              </a:rPr>
              <a:t> </a:t>
            </a:r>
            <a:r>
              <a:rPr sz="1200" dirty="0">
                <a:solidFill>
                  <a:srgbClr val="461400"/>
                </a:solidFill>
                <a:latin typeface="Calibri"/>
                <a:cs typeface="Calibri"/>
              </a:rPr>
              <a:t>announced</a:t>
            </a:r>
            <a:r>
              <a:rPr sz="1200" spc="130" dirty="0">
                <a:solidFill>
                  <a:srgbClr val="461400"/>
                </a:solidFill>
                <a:latin typeface="Calibri"/>
                <a:cs typeface="Calibri"/>
              </a:rPr>
              <a:t> </a:t>
            </a:r>
            <a:r>
              <a:rPr sz="1200" dirty="0">
                <a:solidFill>
                  <a:srgbClr val="461400"/>
                </a:solidFill>
                <a:latin typeface="Calibri"/>
                <a:cs typeface="Calibri"/>
              </a:rPr>
              <a:t>a</a:t>
            </a:r>
            <a:r>
              <a:rPr sz="1200" spc="130" dirty="0">
                <a:solidFill>
                  <a:srgbClr val="461400"/>
                </a:solidFill>
                <a:latin typeface="Calibri"/>
                <a:cs typeface="Calibri"/>
              </a:rPr>
              <a:t> </a:t>
            </a:r>
            <a:r>
              <a:rPr sz="1200" dirty="0">
                <a:solidFill>
                  <a:srgbClr val="461400"/>
                </a:solidFill>
                <a:latin typeface="Calibri"/>
                <a:cs typeface="Calibri"/>
              </a:rPr>
              <a:t>new</a:t>
            </a:r>
            <a:r>
              <a:rPr sz="1200" spc="95" dirty="0">
                <a:solidFill>
                  <a:srgbClr val="461400"/>
                </a:solidFill>
                <a:latin typeface="Calibri"/>
                <a:cs typeface="Calibri"/>
              </a:rPr>
              <a:t> </a:t>
            </a:r>
            <a:r>
              <a:rPr sz="1200" b="1" spc="-10" dirty="0">
                <a:solidFill>
                  <a:srgbClr val="461400"/>
                </a:solidFill>
                <a:latin typeface="Calibri"/>
                <a:cs typeface="Calibri"/>
              </a:rPr>
              <a:t>conservative </a:t>
            </a:r>
            <a:r>
              <a:rPr sz="1200" b="1" dirty="0">
                <a:solidFill>
                  <a:srgbClr val="461400"/>
                </a:solidFill>
                <a:latin typeface="Calibri"/>
                <a:cs typeface="Calibri"/>
              </a:rPr>
              <a:t>growth</a:t>
            </a:r>
            <a:r>
              <a:rPr sz="1200" b="1" spc="65" dirty="0">
                <a:solidFill>
                  <a:srgbClr val="461400"/>
                </a:solidFill>
                <a:latin typeface="Calibri"/>
                <a:cs typeface="Calibri"/>
              </a:rPr>
              <a:t> </a:t>
            </a:r>
            <a:r>
              <a:rPr sz="1200" b="1" dirty="0">
                <a:solidFill>
                  <a:srgbClr val="461400"/>
                </a:solidFill>
                <a:latin typeface="Calibri"/>
                <a:cs typeface="Calibri"/>
              </a:rPr>
              <a:t>plan</a:t>
            </a:r>
            <a:r>
              <a:rPr sz="1200" b="1" spc="65" dirty="0">
                <a:solidFill>
                  <a:srgbClr val="461400"/>
                </a:solidFill>
                <a:latin typeface="Calibri"/>
                <a:cs typeface="Calibri"/>
              </a:rPr>
              <a:t> </a:t>
            </a:r>
            <a:r>
              <a:rPr sz="1200" dirty="0">
                <a:solidFill>
                  <a:srgbClr val="461400"/>
                </a:solidFill>
                <a:latin typeface="Calibri"/>
                <a:cs typeface="Calibri"/>
              </a:rPr>
              <a:t>to</a:t>
            </a:r>
            <a:r>
              <a:rPr sz="1200" spc="80" dirty="0">
                <a:solidFill>
                  <a:srgbClr val="461400"/>
                </a:solidFill>
                <a:latin typeface="Calibri"/>
                <a:cs typeface="Calibri"/>
              </a:rPr>
              <a:t> </a:t>
            </a:r>
            <a:r>
              <a:rPr sz="1200" dirty="0">
                <a:solidFill>
                  <a:srgbClr val="461400"/>
                </a:solidFill>
                <a:latin typeface="Calibri"/>
                <a:cs typeface="Calibri"/>
              </a:rPr>
              <a:t>open</a:t>
            </a:r>
            <a:r>
              <a:rPr sz="1200" spc="85" dirty="0">
                <a:solidFill>
                  <a:srgbClr val="461400"/>
                </a:solidFill>
                <a:latin typeface="Calibri"/>
                <a:cs typeface="Calibri"/>
              </a:rPr>
              <a:t> </a:t>
            </a:r>
            <a:r>
              <a:rPr sz="1200" dirty="0">
                <a:solidFill>
                  <a:srgbClr val="461400"/>
                </a:solidFill>
                <a:latin typeface="Calibri"/>
                <a:cs typeface="Calibri"/>
              </a:rPr>
              <a:t>30</a:t>
            </a:r>
            <a:r>
              <a:rPr sz="1200" spc="65" dirty="0">
                <a:solidFill>
                  <a:srgbClr val="461400"/>
                </a:solidFill>
                <a:latin typeface="Calibri"/>
                <a:cs typeface="Calibri"/>
              </a:rPr>
              <a:t> </a:t>
            </a:r>
            <a:r>
              <a:rPr sz="1200" dirty="0">
                <a:solidFill>
                  <a:srgbClr val="461400"/>
                </a:solidFill>
                <a:latin typeface="Calibri"/>
                <a:cs typeface="Calibri"/>
              </a:rPr>
              <a:t>vs</a:t>
            </a:r>
            <a:r>
              <a:rPr sz="1200" spc="80" dirty="0">
                <a:solidFill>
                  <a:srgbClr val="461400"/>
                </a:solidFill>
                <a:latin typeface="Calibri"/>
                <a:cs typeface="Calibri"/>
              </a:rPr>
              <a:t> </a:t>
            </a:r>
            <a:r>
              <a:rPr sz="1200" dirty="0">
                <a:solidFill>
                  <a:srgbClr val="461400"/>
                </a:solidFill>
                <a:latin typeface="Calibri"/>
                <a:cs typeface="Calibri"/>
              </a:rPr>
              <a:t>35</a:t>
            </a:r>
            <a:r>
              <a:rPr sz="1200" spc="85" dirty="0">
                <a:solidFill>
                  <a:srgbClr val="461400"/>
                </a:solidFill>
                <a:latin typeface="Calibri"/>
                <a:cs typeface="Calibri"/>
              </a:rPr>
              <a:t> </a:t>
            </a:r>
            <a:r>
              <a:rPr sz="1200" dirty="0">
                <a:solidFill>
                  <a:srgbClr val="461400"/>
                </a:solidFill>
                <a:latin typeface="Calibri"/>
                <a:cs typeface="Calibri"/>
              </a:rPr>
              <a:t>stores</a:t>
            </a:r>
            <a:r>
              <a:rPr sz="1200" spc="80" dirty="0">
                <a:solidFill>
                  <a:srgbClr val="461400"/>
                </a:solidFill>
                <a:latin typeface="Calibri"/>
                <a:cs typeface="Calibri"/>
              </a:rPr>
              <a:t> </a:t>
            </a:r>
            <a:r>
              <a:rPr sz="1200" dirty="0">
                <a:solidFill>
                  <a:srgbClr val="461400"/>
                </a:solidFill>
                <a:latin typeface="Calibri"/>
                <a:cs typeface="Calibri"/>
              </a:rPr>
              <a:t>in</a:t>
            </a:r>
            <a:r>
              <a:rPr sz="1200" spc="85" dirty="0">
                <a:solidFill>
                  <a:srgbClr val="461400"/>
                </a:solidFill>
                <a:latin typeface="Calibri"/>
                <a:cs typeface="Calibri"/>
              </a:rPr>
              <a:t> </a:t>
            </a:r>
            <a:r>
              <a:rPr sz="1200" b="1" dirty="0">
                <a:solidFill>
                  <a:srgbClr val="461400"/>
                </a:solidFill>
                <a:latin typeface="Calibri"/>
                <a:cs typeface="Calibri"/>
              </a:rPr>
              <a:t>dense</a:t>
            </a:r>
            <a:r>
              <a:rPr sz="1200" b="1" spc="65" dirty="0">
                <a:solidFill>
                  <a:srgbClr val="461400"/>
                </a:solidFill>
                <a:latin typeface="Calibri"/>
                <a:cs typeface="Calibri"/>
              </a:rPr>
              <a:t> </a:t>
            </a:r>
            <a:r>
              <a:rPr sz="1200" b="1" dirty="0">
                <a:solidFill>
                  <a:srgbClr val="461400"/>
                </a:solidFill>
                <a:latin typeface="Calibri"/>
                <a:cs typeface="Calibri"/>
              </a:rPr>
              <a:t>urban</a:t>
            </a:r>
            <a:r>
              <a:rPr sz="1200" b="1" spc="65" dirty="0">
                <a:solidFill>
                  <a:srgbClr val="461400"/>
                </a:solidFill>
                <a:latin typeface="Calibri"/>
                <a:cs typeface="Calibri"/>
              </a:rPr>
              <a:t> </a:t>
            </a:r>
            <a:r>
              <a:rPr sz="1200" b="1" spc="-10" dirty="0">
                <a:solidFill>
                  <a:srgbClr val="461400"/>
                </a:solidFill>
                <a:latin typeface="Calibri"/>
                <a:cs typeface="Calibri"/>
              </a:rPr>
              <a:t>areas </a:t>
            </a:r>
            <a:r>
              <a:rPr sz="1200" dirty="0">
                <a:solidFill>
                  <a:srgbClr val="461400"/>
                </a:solidFill>
                <a:latin typeface="Calibri"/>
                <a:cs typeface="Calibri"/>
              </a:rPr>
              <a:t>to</a:t>
            </a:r>
            <a:r>
              <a:rPr sz="1200" spc="155" dirty="0">
                <a:solidFill>
                  <a:srgbClr val="461400"/>
                </a:solidFill>
                <a:latin typeface="Calibri"/>
                <a:cs typeface="Calibri"/>
              </a:rPr>
              <a:t> </a:t>
            </a:r>
            <a:r>
              <a:rPr sz="1200" dirty="0">
                <a:solidFill>
                  <a:srgbClr val="461400"/>
                </a:solidFill>
                <a:latin typeface="Calibri"/>
                <a:cs typeface="Calibri"/>
              </a:rPr>
              <a:t>best</a:t>
            </a:r>
            <a:r>
              <a:rPr sz="1200" spc="155" dirty="0">
                <a:solidFill>
                  <a:srgbClr val="461400"/>
                </a:solidFill>
                <a:latin typeface="Calibri"/>
                <a:cs typeface="Calibri"/>
              </a:rPr>
              <a:t> </a:t>
            </a:r>
            <a:r>
              <a:rPr sz="1200" dirty="0">
                <a:solidFill>
                  <a:srgbClr val="461400"/>
                </a:solidFill>
                <a:latin typeface="Calibri"/>
                <a:cs typeface="Calibri"/>
              </a:rPr>
              <a:t>integrate</a:t>
            </a:r>
            <a:r>
              <a:rPr sz="1200" spc="155" dirty="0">
                <a:solidFill>
                  <a:srgbClr val="461400"/>
                </a:solidFill>
                <a:latin typeface="Calibri"/>
                <a:cs typeface="Calibri"/>
              </a:rPr>
              <a:t> </a:t>
            </a:r>
            <a:r>
              <a:rPr sz="1200" dirty="0">
                <a:solidFill>
                  <a:srgbClr val="461400"/>
                </a:solidFill>
                <a:latin typeface="Calibri"/>
                <a:cs typeface="Calibri"/>
              </a:rPr>
              <a:t>their</a:t>
            </a:r>
            <a:r>
              <a:rPr sz="1200" spc="155" dirty="0">
                <a:solidFill>
                  <a:srgbClr val="461400"/>
                </a:solidFill>
                <a:latin typeface="Calibri"/>
                <a:cs typeface="Calibri"/>
              </a:rPr>
              <a:t> </a:t>
            </a:r>
            <a:r>
              <a:rPr sz="1200" dirty="0">
                <a:solidFill>
                  <a:srgbClr val="461400"/>
                </a:solidFill>
                <a:latin typeface="Calibri"/>
                <a:cs typeface="Calibri"/>
              </a:rPr>
              <a:t>Inﬁnite</a:t>
            </a:r>
            <a:r>
              <a:rPr sz="1200" spc="155" dirty="0">
                <a:solidFill>
                  <a:srgbClr val="461400"/>
                </a:solidFill>
                <a:latin typeface="Calibri"/>
                <a:cs typeface="Calibri"/>
              </a:rPr>
              <a:t> </a:t>
            </a:r>
            <a:r>
              <a:rPr sz="1200" dirty="0">
                <a:solidFill>
                  <a:srgbClr val="461400"/>
                </a:solidFill>
                <a:latin typeface="Calibri"/>
                <a:cs typeface="Calibri"/>
              </a:rPr>
              <a:t>Kitchen</a:t>
            </a:r>
            <a:r>
              <a:rPr sz="1200" spc="155" dirty="0">
                <a:solidFill>
                  <a:srgbClr val="461400"/>
                </a:solidFill>
                <a:latin typeface="Calibri"/>
                <a:cs typeface="Calibri"/>
              </a:rPr>
              <a:t> </a:t>
            </a:r>
            <a:r>
              <a:rPr sz="1200" spc="-10" dirty="0">
                <a:solidFill>
                  <a:srgbClr val="461400"/>
                </a:solidFill>
                <a:latin typeface="Calibri"/>
                <a:cs typeface="Calibri"/>
              </a:rPr>
              <a:t>technology</a:t>
            </a:r>
            <a:endParaRPr sz="1200" dirty="0">
              <a:latin typeface="Calibri"/>
              <a:cs typeface="Calibri"/>
            </a:endParaRPr>
          </a:p>
          <a:p>
            <a:pPr marL="218440" marR="5080" indent="-206375">
              <a:lnSpc>
                <a:spcPct val="100000"/>
              </a:lnSpc>
              <a:buFont typeface="Arial"/>
              <a:buChar char="●"/>
              <a:tabLst>
                <a:tab pos="218440" algn="l"/>
              </a:tabLst>
            </a:pPr>
            <a:r>
              <a:rPr sz="1200" dirty="0">
                <a:solidFill>
                  <a:srgbClr val="461400"/>
                </a:solidFill>
                <a:latin typeface="Calibri"/>
                <a:cs typeface="Calibri"/>
              </a:rPr>
              <a:t>Aiming to increase connection with customers, Salad chain upgraded their loyalty program and launched the Salad chain pass; charging customers $10 monthly to get</a:t>
            </a:r>
            <a:endParaRPr sz="1200" dirty="0">
              <a:latin typeface="Calibri"/>
              <a:cs typeface="Calibri"/>
            </a:endParaRPr>
          </a:p>
          <a:p>
            <a:pPr marL="218440">
              <a:lnSpc>
                <a:spcPct val="100000"/>
              </a:lnSpc>
            </a:pPr>
            <a:r>
              <a:rPr sz="1200" dirty="0">
                <a:solidFill>
                  <a:srgbClr val="461400"/>
                </a:solidFill>
                <a:latin typeface="Calibri"/>
                <a:cs typeface="Calibri"/>
              </a:rPr>
              <a:t>$3</a:t>
            </a:r>
            <a:r>
              <a:rPr sz="1200" spc="114" dirty="0">
                <a:solidFill>
                  <a:srgbClr val="461400"/>
                </a:solidFill>
                <a:latin typeface="Calibri"/>
                <a:cs typeface="Calibri"/>
              </a:rPr>
              <a:t> </a:t>
            </a:r>
            <a:r>
              <a:rPr sz="1200" dirty="0">
                <a:solidFill>
                  <a:srgbClr val="461400"/>
                </a:solidFill>
                <a:latin typeface="Calibri"/>
                <a:cs typeface="Calibri"/>
              </a:rPr>
              <a:t>each</a:t>
            </a:r>
            <a:r>
              <a:rPr sz="1200" spc="114" dirty="0">
                <a:solidFill>
                  <a:srgbClr val="461400"/>
                </a:solidFill>
                <a:latin typeface="Calibri"/>
                <a:cs typeface="Calibri"/>
              </a:rPr>
              <a:t> </a:t>
            </a:r>
            <a:r>
              <a:rPr sz="1200" spc="-10" dirty="0">
                <a:solidFill>
                  <a:srgbClr val="461400"/>
                </a:solidFill>
                <a:latin typeface="Calibri"/>
                <a:cs typeface="Calibri"/>
              </a:rPr>
              <a:t>order</a:t>
            </a:r>
            <a:endParaRPr sz="1200" dirty="0">
              <a:latin typeface="Calibri"/>
              <a:cs typeface="Calibri"/>
            </a:endParaRPr>
          </a:p>
        </p:txBody>
      </p:sp>
      <p:sp>
        <p:nvSpPr>
          <p:cNvPr id="5" name="object 5"/>
          <p:cNvSpPr/>
          <p:nvPr/>
        </p:nvSpPr>
        <p:spPr>
          <a:xfrm>
            <a:off x="196200" y="3362399"/>
            <a:ext cx="8752205" cy="369570"/>
          </a:xfrm>
          <a:custGeom>
            <a:avLst/>
            <a:gdLst/>
            <a:ahLst/>
            <a:cxnLst/>
            <a:rect l="l" t="t" r="r" b="b"/>
            <a:pathLst>
              <a:path w="8752205" h="369570">
                <a:moveTo>
                  <a:pt x="8690098" y="368999"/>
                </a:moveTo>
                <a:lnTo>
                  <a:pt x="61501" y="368999"/>
                </a:lnTo>
                <a:lnTo>
                  <a:pt x="37562" y="364166"/>
                </a:lnTo>
                <a:lnTo>
                  <a:pt x="18013" y="350986"/>
                </a:lnTo>
                <a:lnTo>
                  <a:pt x="4833" y="331437"/>
                </a:lnTo>
                <a:lnTo>
                  <a:pt x="0" y="307498"/>
                </a:lnTo>
                <a:lnTo>
                  <a:pt x="0" y="61501"/>
                </a:lnTo>
                <a:lnTo>
                  <a:pt x="4833" y="37562"/>
                </a:lnTo>
                <a:lnTo>
                  <a:pt x="18013" y="18013"/>
                </a:lnTo>
                <a:lnTo>
                  <a:pt x="37562" y="4833"/>
                </a:lnTo>
                <a:lnTo>
                  <a:pt x="61501" y="0"/>
                </a:lnTo>
                <a:lnTo>
                  <a:pt x="8690098" y="0"/>
                </a:lnTo>
                <a:lnTo>
                  <a:pt x="8714037" y="4833"/>
                </a:lnTo>
                <a:lnTo>
                  <a:pt x="8733586" y="18013"/>
                </a:lnTo>
                <a:lnTo>
                  <a:pt x="8746766" y="37562"/>
                </a:lnTo>
                <a:lnTo>
                  <a:pt x="8751599" y="61501"/>
                </a:lnTo>
                <a:lnTo>
                  <a:pt x="8751599" y="307498"/>
                </a:lnTo>
                <a:lnTo>
                  <a:pt x="8733586" y="350986"/>
                </a:lnTo>
                <a:lnTo>
                  <a:pt x="8690098" y="368999"/>
                </a:lnTo>
                <a:close/>
              </a:path>
            </a:pathLst>
          </a:custGeom>
          <a:solidFill>
            <a:srgbClr val="4C1414"/>
          </a:solidFill>
        </p:spPr>
        <p:txBody>
          <a:bodyPr wrap="square" lIns="0" tIns="0" rIns="0" bIns="0" rtlCol="0"/>
          <a:lstStyle/>
          <a:p>
            <a:endParaRPr/>
          </a:p>
        </p:txBody>
      </p:sp>
      <p:sp>
        <p:nvSpPr>
          <p:cNvPr id="6" name="object 6"/>
          <p:cNvSpPr txBox="1"/>
          <p:nvPr/>
        </p:nvSpPr>
        <p:spPr>
          <a:xfrm>
            <a:off x="1774527" y="3427508"/>
            <a:ext cx="5589270" cy="238760"/>
          </a:xfrm>
          <a:prstGeom prst="rect">
            <a:avLst/>
          </a:prstGeom>
        </p:spPr>
        <p:txBody>
          <a:bodyPr vert="horz" wrap="square" lIns="0" tIns="12700" rIns="0" bIns="0" rtlCol="0">
            <a:normAutofit/>
          </a:bodyPr>
          <a:lstStyle/>
          <a:p>
            <a:pPr marL="12700">
              <a:lnSpc>
                <a:spcPct val="100000"/>
              </a:lnSpc>
              <a:spcBef>
                <a:spcPts val="100"/>
              </a:spcBef>
            </a:pPr>
            <a:r>
              <a:rPr sz="1400" b="1">
                <a:solidFill>
                  <a:srgbClr val="FFFFFF"/>
                </a:solidFill>
                <a:latin typeface="Calibri"/>
                <a:cs typeface="Calibri"/>
              </a:rPr>
              <a:t>Established</a:t>
            </a:r>
            <a:r>
              <a:rPr sz="1400" b="1" spc="95">
                <a:solidFill>
                  <a:srgbClr val="FFFFFF"/>
                </a:solidFill>
                <a:latin typeface="Calibri"/>
                <a:cs typeface="Calibri"/>
              </a:rPr>
              <a:t> </a:t>
            </a:r>
            <a:r>
              <a:rPr sz="1400" b="1">
                <a:solidFill>
                  <a:srgbClr val="FFFFFF"/>
                </a:solidFill>
                <a:latin typeface="Calibri"/>
                <a:cs typeface="Calibri"/>
              </a:rPr>
              <a:t>Technological</a:t>
            </a:r>
            <a:r>
              <a:rPr sz="1400" b="1" spc="160">
                <a:solidFill>
                  <a:srgbClr val="FFFFFF"/>
                </a:solidFill>
                <a:latin typeface="Calibri"/>
                <a:cs typeface="Calibri"/>
              </a:rPr>
              <a:t> </a:t>
            </a:r>
            <a:r>
              <a:rPr sz="1400" b="1">
                <a:solidFill>
                  <a:srgbClr val="FFFFFF"/>
                </a:solidFill>
                <a:latin typeface="Calibri"/>
                <a:cs typeface="Calibri"/>
              </a:rPr>
              <a:t>Success:</a:t>
            </a:r>
            <a:r>
              <a:rPr sz="1400" b="1" spc="95">
                <a:solidFill>
                  <a:srgbClr val="FFFFFF"/>
                </a:solidFill>
                <a:latin typeface="Calibri"/>
                <a:cs typeface="Calibri"/>
              </a:rPr>
              <a:t> </a:t>
            </a:r>
            <a:r>
              <a:rPr sz="1400" b="1">
                <a:solidFill>
                  <a:srgbClr val="FFFFFF"/>
                </a:solidFill>
                <a:latin typeface="Calibri"/>
                <a:cs typeface="Calibri"/>
              </a:rPr>
              <a:t>Trailblazing</a:t>
            </a:r>
            <a:r>
              <a:rPr sz="1400" b="1" spc="165">
                <a:solidFill>
                  <a:srgbClr val="FFFFFF"/>
                </a:solidFill>
                <a:latin typeface="Calibri"/>
                <a:cs typeface="Calibri"/>
              </a:rPr>
              <a:t> </a:t>
            </a:r>
            <a:r>
              <a:rPr sz="1400" b="1">
                <a:solidFill>
                  <a:srgbClr val="FFFFFF"/>
                </a:solidFill>
                <a:latin typeface="Calibri"/>
                <a:cs typeface="Calibri"/>
              </a:rPr>
              <a:t>Innovation</a:t>
            </a:r>
            <a:r>
              <a:rPr sz="1400" b="1" spc="165">
                <a:solidFill>
                  <a:srgbClr val="FFFFFF"/>
                </a:solidFill>
                <a:latin typeface="Calibri"/>
                <a:cs typeface="Calibri"/>
              </a:rPr>
              <a:t> </a:t>
            </a:r>
            <a:r>
              <a:rPr sz="1400" b="1">
                <a:solidFill>
                  <a:srgbClr val="FFFFFF"/>
                </a:solidFill>
                <a:latin typeface="Calibri"/>
                <a:cs typeface="Calibri"/>
              </a:rPr>
              <a:t>in</a:t>
            </a:r>
            <a:r>
              <a:rPr sz="1400" b="1" spc="160">
                <a:solidFill>
                  <a:srgbClr val="FFFFFF"/>
                </a:solidFill>
                <a:latin typeface="Calibri"/>
                <a:cs typeface="Calibri"/>
              </a:rPr>
              <a:t> </a:t>
            </a:r>
            <a:r>
              <a:rPr sz="1400" b="1">
                <a:solidFill>
                  <a:srgbClr val="FFFFFF"/>
                </a:solidFill>
                <a:latin typeface="Calibri"/>
                <a:cs typeface="Calibri"/>
              </a:rPr>
              <a:t>the</a:t>
            </a:r>
            <a:r>
              <a:rPr sz="1400" b="1" spc="165">
                <a:solidFill>
                  <a:srgbClr val="FFFFFF"/>
                </a:solidFill>
                <a:latin typeface="Calibri"/>
                <a:cs typeface="Calibri"/>
              </a:rPr>
              <a:t> </a:t>
            </a:r>
            <a:r>
              <a:rPr sz="1400" b="1" spc="-10">
                <a:solidFill>
                  <a:srgbClr val="FFFFFF"/>
                </a:solidFill>
                <a:latin typeface="Calibri"/>
                <a:cs typeface="Calibri"/>
              </a:rPr>
              <a:t>Industry</a:t>
            </a:r>
            <a:endParaRPr sz="1400">
              <a:latin typeface="Calibri"/>
              <a:cs typeface="Calibri"/>
            </a:endParaRPr>
          </a:p>
        </p:txBody>
      </p:sp>
      <p:sp>
        <p:nvSpPr>
          <p:cNvPr id="7" name="object 7"/>
          <p:cNvSpPr/>
          <p:nvPr/>
        </p:nvSpPr>
        <p:spPr>
          <a:xfrm>
            <a:off x="4698600" y="694774"/>
            <a:ext cx="4392295" cy="369570"/>
          </a:xfrm>
          <a:custGeom>
            <a:avLst/>
            <a:gdLst/>
            <a:ahLst/>
            <a:cxnLst/>
            <a:rect l="l" t="t" r="r" b="b"/>
            <a:pathLst>
              <a:path w="4392295" h="369569">
                <a:moveTo>
                  <a:pt x="4330798" y="368999"/>
                </a:moveTo>
                <a:lnTo>
                  <a:pt x="61501" y="368999"/>
                </a:lnTo>
                <a:lnTo>
                  <a:pt x="37562" y="364166"/>
                </a:lnTo>
                <a:lnTo>
                  <a:pt x="18013" y="350986"/>
                </a:lnTo>
                <a:lnTo>
                  <a:pt x="4833" y="331437"/>
                </a:lnTo>
                <a:lnTo>
                  <a:pt x="0" y="307498"/>
                </a:lnTo>
                <a:lnTo>
                  <a:pt x="0" y="61501"/>
                </a:lnTo>
                <a:lnTo>
                  <a:pt x="4833" y="37562"/>
                </a:lnTo>
                <a:lnTo>
                  <a:pt x="18013" y="18013"/>
                </a:lnTo>
                <a:lnTo>
                  <a:pt x="37562" y="4833"/>
                </a:lnTo>
                <a:lnTo>
                  <a:pt x="61501" y="0"/>
                </a:lnTo>
                <a:lnTo>
                  <a:pt x="4330798" y="0"/>
                </a:lnTo>
                <a:lnTo>
                  <a:pt x="4354737" y="4833"/>
                </a:lnTo>
                <a:lnTo>
                  <a:pt x="4374286" y="18013"/>
                </a:lnTo>
                <a:lnTo>
                  <a:pt x="4387466" y="37562"/>
                </a:lnTo>
                <a:lnTo>
                  <a:pt x="4392299" y="61501"/>
                </a:lnTo>
                <a:lnTo>
                  <a:pt x="4392299" y="307498"/>
                </a:lnTo>
                <a:lnTo>
                  <a:pt x="4374286" y="350986"/>
                </a:lnTo>
                <a:lnTo>
                  <a:pt x="4330798" y="368999"/>
                </a:lnTo>
                <a:close/>
              </a:path>
            </a:pathLst>
          </a:custGeom>
          <a:solidFill>
            <a:srgbClr val="4C1414"/>
          </a:solidFill>
        </p:spPr>
        <p:txBody>
          <a:bodyPr wrap="square" lIns="0" tIns="0" rIns="0" bIns="0" rtlCol="0"/>
          <a:lstStyle/>
          <a:p>
            <a:endParaRPr/>
          </a:p>
        </p:txBody>
      </p:sp>
      <p:sp>
        <p:nvSpPr>
          <p:cNvPr id="8" name="object 8"/>
          <p:cNvSpPr txBox="1"/>
          <p:nvPr/>
        </p:nvSpPr>
        <p:spPr>
          <a:xfrm>
            <a:off x="4908025" y="759883"/>
            <a:ext cx="4057650" cy="1859280"/>
          </a:xfrm>
          <a:prstGeom prst="rect">
            <a:avLst/>
          </a:prstGeom>
        </p:spPr>
        <p:txBody>
          <a:bodyPr vert="horz" wrap="square" lIns="0" tIns="12700" rIns="0" bIns="0" rtlCol="0">
            <a:normAutofit/>
          </a:bodyPr>
          <a:lstStyle/>
          <a:p>
            <a:pPr marR="79375" algn="ctr">
              <a:lnSpc>
                <a:spcPct val="100000"/>
              </a:lnSpc>
              <a:spcBef>
                <a:spcPts val="100"/>
              </a:spcBef>
            </a:pPr>
            <a:r>
              <a:rPr sz="1400" b="1">
                <a:solidFill>
                  <a:srgbClr val="FFFFFF"/>
                </a:solidFill>
                <a:latin typeface="Calibri"/>
                <a:cs typeface="Calibri"/>
              </a:rPr>
              <a:t>Continual</a:t>
            </a:r>
            <a:r>
              <a:rPr sz="1400" b="1" spc="120">
                <a:solidFill>
                  <a:srgbClr val="FFFFFF"/>
                </a:solidFill>
                <a:latin typeface="Calibri"/>
                <a:cs typeface="Calibri"/>
              </a:rPr>
              <a:t> </a:t>
            </a:r>
            <a:r>
              <a:rPr sz="1400" b="1">
                <a:solidFill>
                  <a:srgbClr val="FFFFFF"/>
                </a:solidFill>
                <a:latin typeface="Calibri"/>
                <a:cs typeface="Calibri"/>
              </a:rPr>
              <a:t>Focus</a:t>
            </a:r>
            <a:r>
              <a:rPr sz="1400" b="1" spc="120">
                <a:solidFill>
                  <a:srgbClr val="FFFFFF"/>
                </a:solidFill>
                <a:latin typeface="Calibri"/>
                <a:cs typeface="Calibri"/>
              </a:rPr>
              <a:t> </a:t>
            </a:r>
            <a:r>
              <a:rPr sz="1400" b="1">
                <a:solidFill>
                  <a:srgbClr val="FFFFFF"/>
                </a:solidFill>
                <a:latin typeface="Calibri"/>
                <a:cs typeface="Calibri"/>
              </a:rPr>
              <a:t>on</a:t>
            </a:r>
            <a:r>
              <a:rPr sz="1400" b="1" spc="120">
                <a:solidFill>
                  <a:srgbClr val="FFFFFF"/>
                </a:solidFill>
                <a:latin typeface="Calibri"/>
                <a:cs typeface="Calibri"/>
              </a:rPr>
              <a:t> </a:t>
            </a:r>
            <a:r>
              <a:rPr sz="1400" b="1">
                <a:solidFill>
                  <a:srgbClr val="FFFFFF"/>
                </a:solidFill>
                <a:latin typeface="Calibri"/>
                <a:cs typeface="Calibri"/>
              </a:rPr>
              <a:t>Ethical</a:t>
            </a:r>
            <a:r>
              <a:rPr sz="1400" b="1" spc="125">
                <a:solidFill>
                  <a:srgbClr val="FFFFFF"/>
                </a:solidFill>
                <a:latin typeface="Calibri"/>
                <a:cs typeface="Calibri"/>
              </a:rPr>
              <a:t> </a:t>
            </a:r>
            <a:r>
              <a:rPr sz="1400" b="1" spc="-10">
                <a:solidFill>
                  <a:srgbClr val="FFFFFF"/>
                </a:solidFill>
                <a:latin typeface="Calibri"/>
                <a:cs typeface="Calibri"/>
              </a:rPr>
              <a:t>Sourcing</a:t>
            </a:r>
            <a:endParaRPr sz="1400">
              <a:latin typeface="Calibri"/>
              <a:cs typeface="Calibri"/>
            </a:endParaRPr>
          </a:p>
          <a:p>
            <a:pPr marL="218440" marR="5080" indent="-206375" algn="just">
              <a:lnSpc>
                <a:spcPct val="100000"/>
              </a:lnSpc>
              <a:spcBef>
                <a:spcPts val="1240"/>
              </a:spcBef>
              <a:buFont typeface="Arial"/>
              <a:buChar char="●"/>
              <a:tabLst>
                <a:tab pos="218440" algn="l"/>
              </a:tabLst>
            </a:pPr>
            <a:r>
              <a:rPr sz="1200">
                <a:solidFill>
                  <a:srgbClr val="461400"/>
                </a:solidFill>
                <a:latin typeface="Calibri"/>
                <a:cs typeface="Calibri"/>
              </a:rPr>
              <a:t>Since their founding Salad chain has prided themselves on interacting directly with farmers within their local network to source all of their ingredients</a:t>
            </a:r>
            <a:endParaRPr sz="1200">
              <a:latin typeface="Calibri"/>
              <a:cs typeface="Calibri"/>
            </a:endParaRPr>
          </a:p>
          <a:p>
            <a:pPr marL="789940" marR="121285" lvl="1" indent="-320675">
              <a:lnSpc>
                <a:spcPct val="100000"/>
              </a:lnSpc>
              <a:buFont typeface="Arial"/>
              <a:buChar char="○"/>
              <a:tabLst>
                <a:tab pos="789940" algn="l"/>
              </a:tabLst>
            </a:pPr>
            <a:r>
              <a:rPr sz="1200">
                <a:solidFill>
                  <a:srgbClr val="461400"/>
                </a:solidFill>
                <a:latin typeface="Calibri"/>
                <a:cs typeface="Calibri"/>
              </a:rPr>
              <a:t>As Salad chain’s strategy eliminates some of the beneﬁts of scale they have looked to technology to support supplier management as their chain grows they have struggled to ﬁnd the right partners to scale</a:t>
            </a:r>
            <a:endParaRPr sz="1200">
              <a:latin typeface="Calibri"/>
              <a:cs typeface="Calibri"/>
            </a:endParaRPr>
          </a:p>
        </p:txBody>
      </p:sp>
      <p:sp>
        <p:nvSpPr>
          <p:cNvPr id="9" name="object 9"/>
          <p:cNvSpPr txBox="1"/>
          <p:nvPr/>
        </p:nvSpPr>
        <p:spPr>
          <a:xfrm>
            <a:off x="405874" y="3873049"/>
            <a:ext cx="3877310" cy="2402840"/>
          </a:xfrm>
          <a:prstGeom prst="rect">
            <a:avLst/>
          </a:prstGeom>
        </p:spPr>
        <p:txBody>
          <a:bodyPr vert="horz" wrap="square" lIns="0" tIns="12700" rIns="0" bIns="0" rtlCol="0">
            <a:normAutofit/>
          </a:bodyPr>
          <a:lstStyle/>
          <a:p>
            <a:pPr marL="218440" marR="218440" indent="-206375">
              <a:lnSpc>
                <a:spcPct val="100000"/>
              </a:lnSpc>
              <a:spcBef>
                <a:spcPts val="100"/>
              </a:spcBef>
              <a:buFont typeface="Arial"/>
              <a:buChar char="●"/>
              <a:tabLst>
                <a:tab pos="218440" algn="l"/>
              </a:tabLst>
            </a:pPr>
            <a:r>
              <a:rPr sz="1200" spc="10">
                <a:solidFill>
                  <a:srgbClr val="461400"/>
                </a:solidFill>
                <a:latin typeface="Calibri"/>
                <a:cs typeface="Calibri"/>
              </a:rPr>
              <a:t>Spearheading the transition to robotic automation in the quick service industry, Salad chain has launched technology driven stores</a:t>
            </a:r>
            <a:endParaRPr sz="1200">
              <a:latin typeface="Calibri"/>
              <a:cs typeface="Calibri"/>
            </a:endParaRPr>
          </a:p>
          <a:p>
            <a:pPr marL="218440" marR="12700" indent="-206375">
              <a:lnSpc>
                <a:spcPct val="100000"/>
              </a:lnSpc>
              <a:buFont typeface="Arial"/>
              <a:buChar char="●"/>
              <a:tabLst>
                <a:tab pos="218440" algn="l"/>
              </a:tabLst>
            </a:pPr>
            <a:r>
              <a:rPr sz="1200">
                <a:solidFill>
                  <a:srgbClr val="461400"/>
                </a:solidFill>
                <a:latin typeface="Calibri"/>
                <a:cs typeface="Calibri"/>
              </a:rPr>
              <a:t>After years of development, Salad chain opened their automated Inﬁnite Kitchen in Naperville Illinois in 2023</a:t>
            </a:r>
            <a:endParaRPr sz="1200">
              <a:latin typeface="Calibri"/>
              <a:cs typeface="Calibri"/>
            </a:endParaRPr>
          </a:p>
          <a:p>
            <a:pPr marL="789940" marR="22860" lvl="1" indent="-320675">
              <a:lnSpc>
                <a:spcPct val="100000"/>
              </a:lnSpc>
              <a:buFont typeface="Arial"/>
              <a:buChar char="○"/>
              <a:tabLst>
                <a:tab pos="789940" algn="l"/>
              </a:tabLst>
            </a:pPr>
            <a:r>
              <a:rPr sz="1200">
                <a:solidFill>
                  <a:srgbClr val="461400"/>
                </a:solidFill>
                <a:latin typeface="Calibri"/>
                <a:cs typeface="Calibri"/>
              </a:rPr>
              <a:t>Salad chain estimated a 15% decrease in labor costs; lead them to open a second of the same format in the last quarter of 2023 in Huntington Beach, California</a:t>
            </a:r>
            <a:endParaRPr sz="1200">
              <a:latin typeface="Calibri"/>
              <a:cs typeface="Calibri"/>
            </a:endParaRPr>
          </a:p>
          <a:p>
            <a:pPr marL="218440" marR="88900" indent="-206375">
              <a:lnSpc>
                <a:spcPct val="100000"/>
              </a:lnSpc>
              <a:buFont typeface="Arial"/>
              <a:buChar char="●"/>
              <a:tabLst>
                <a:tab pos="218440" algn="l"/>
              </a:tabLst>
            </a:pPr>
            <a:r>
              <a:rPr sz="1200">
                <a:solidFill>
                  <a:srgbClr val="461400"/>
                </a:solidFill>
                <a:latin typeface="Calibri"/>
                <a:cs typeface="Calibri"/>
              </a:rPr>
              <a:t>Salad chain launched their ﬁrst digital-only location in Washington D.C.</a:t>
            </a:r>
            <a:endParaRPr sz="1200">
              <a:latin typeface="Calibri"/>
              <a:cs typeface="Calibri"/>
            </a:endParaRPr>
          </a:p>
          <a:p>
            <a:pPr marL="561340" marR="5080" lvl="1" indent="-206375">
              <a:lnSpc>
                <a:spcPct val="100000"/>
              </a:lnSpc>
              <a:buFont typeface="Arial"/>
              <a:buChar char="○"/>
              <a:tabLst>
                <a:tab pos="561340" algn="l"/>
              </a:tabLst>
            </a:pPr>
            <a:r>
              <a:rPr sz="1200">
                <a:solidFill>
                  <a:srgbClr val="461400"/>
                </a:solidFill>
                <a:latin typeface="Calibri"/>
                <a:cs typeface="Calibri"/>
              </a:rPr>
              <a:t>The</a:t>
            </a:r>
            <a:r>
              <a:rPr sz="1200" spc="65">
                <a:solidFill>
                  <a:srgbClr val="461400"/>
                </a:solidFill>
                <a:latin typeface="Calibri"/>
                <a:cs typeface="Calibri"/>
              </a:rPr>
              <a:t> </a:t>
            </a:r>
            <a:r>
              <a:rPr sz="1200">
                <a:solidFill>
                  <a:srgbClr val="461400"/>
                </a:solidFill>
                <a:latin typeface="Calibri"/>
                <a:cs typeface="Calibri"/>
              </a:rPr>
              <a:t>new</a:t>
            </a:r>
            <a:r>
              <a:rPr sz="1200" spc="35">
                <a:solidFill>
                  <a:srgbClr val="461400"/>
                </a:solidFill>
                <a:latin typeface="Calibri"/>
                <a:cs typeface="Calibri"/>
              </a:rPr>
              <a:t> </a:t>
            </a:r>
            <a:r>
              <a:rPr sz="1200">
                <a:solidFill>
                  <a:srgbClr val="461400"/>
                </a:solidFill>
                <a:latin typeface="Calibri"/>
                <a:cs typeface="Calibri"/>
              </a:rPr>
              <a:t>format’s</a:t>
            </a:r>
            <a:r>
              <a:rPr sz="1200" spc="65">
                <a:solidFill>
                  <a:srgbClr val="461400"/>
                </a:solidFill>
                <a:latin typeface="Calibri"/>
                <a:cs typeface="Calibri"/>
              </a:rPr>
              <a:t> </a:t>
            </a:r>
            <a:r>
              <a:rPr sz="1200" b="1">
                <a:solidFill>
                  <a:srgbClr val="461400"/>
                </a:solidFill>
                <a:latin typeface="Calibri"/>
                <a:cs typeface="Calibri"/>
              </a:rPr>
              <a:t>revenue</a:t>
            </a:r>
            <a:r>
              <a:rPr sz="1200" b="1" spc="50">
                <a:solidFill>
                  <a:srgbClr val="461400"/>
                </a:solidFill>
                <a:latin typeface="Calibri"/>
                <a:cs typeface="Calibri"/>
              </a:rPr>
              <a:t> </a:t>
            </a:r>
            <a:r>
              <a:rPr sz="1200" b="1">
                <a:solidFill>
                  <a:srgbClr val="461400"/>
                </a:solidFill>
                <a:latin typeface="Calibri"/>
                <a:cs typeface="Calibri"/>
              </a:rPr>
              <a:t>run</a:t>
            </a:r>
            <a:r>
              <a:rPr sz="1200" b="1" spc="50">
                <a:solidFill>
                  <a:srgbClr val="461400"/>
                </a:solidFill>
                <a:latin typeface="Calibri"/>
                <a:cs typeface="Calibri"/>
              </a:rPr>
              <a:t> </a:t>
            </a:r>
            <a:r>
              <a:rPr sz="1200" b="1">
                <a:solidFill>
                  <a:srgbClr val="461400"/>
                </a:solidFill>
                <a:latin typeface="Calibri"/>
                <a:cs typeface="Calibri"/>
              </a:rPr>
              <a:t>rate</a:t>
            </a:r>
            <a:r>
              <a:rPr sz="1200" b="1" spc="50">
                <a:solidFill>
                  <a:srgbClr val="461400"/>
                </a:solidFill>
                <a:latin typeface="Calibri"/>
                <a:cs typeface="Calibri"/>
              </a:rPr>
              <a:t> </a:t>
            </a:r>
            <a:r>
              <a:rPr sz="1200" b="1">
                <a:solidFill>
                  <a:srgbClr val="461400"/>
                </a:solidFill>
                <a:latin typeface="Calibri"/>
                <a:cs typeface="Calibri"/>
              </a:rPr>
              <a:t>is</a:t>
            </a:r>
            <a:r>
              <a:rPr sz="1200" b="1" spc="50">
                <a:solidFill>
                  <a:srgbClr val="461400"/>
                </a:solidFill>
                <a:latin typeface="Calibri"/>
                <a:cs typeface="Calibri"/>
              </a:rPr>
              <a:t> </a:t>
            </a:r>
            <a:r>
              <a:rPr sz="1200" b="1">
                <a:solidFill>
                  <a:srgbClr val="461400"/>
                </a:solidFill>
                <a:latin typeface="Calibri"/>
                <a:cs typeface="Calibri"/>
              </a:rPr>
              <a:t>trending</a:t>
            </a:r>
            <a:r>
              <a:rPr sz="1200" b="1" spc="50">
                <a:solidFill>
                  <a:srgbClr val="461400"/>
                </a:solidFill>
                <a:latin typeface="Calibri"/>
                <a:cs typeface="Calibri"/>
              </a:rPr>
              <a:t> </a:t>
            </a:r>
            <a:r>
              <a:rPr sz="1200" b="1" spc="55">
                <a:solidFill>
                  <a:srgbClr val="461400"/>
                </a:solidFill>
                <a:latin typeface="Calibri"/>
                <a:cs typeface="Calibri"/>
              </a:rPr>
              <a:t>30% </a:t>
            </a:r>
            <a:r>
              <a:rPr sz="1200" b="1">
                <a:solidFill>
                  <a:srgbClr val="461400"/>
                </a:solidFill>
                <a:latin typeface="Calibri"/>
                <a:cs typeface="Calibri"/>
              </a:rPr>
              <a:t>higher</a:t>
            </a:r>
            <a:r>
              <a:rPr sz="1200" b="1" spc="125">
                <a:solidFill>
                  <a:srgbClr val="461400"/>
                </a:solidFill>
                <a:latin typeface="Calibri"/>
                <a:cs typeface="Calibri"/>
              </a:rPr>
              <a:t> </a:t>
            </a:r>
            <a:r>
              <a:rPr sz="1200">
                <a:solidFill>
                  <a:srgbClr val="461400"/>
                </a:solidFill>
                <a:latin typeface="Calibri"/>
                <a:cs typeface="Calibri"/>
              </a:rPr>
              <a:t>than</a:t>
            </a:r>
            <a:r>
              <a:rPr sz="1200" spc="130">
                <a:solidFill>
                  <a:srgbClr val="461400"/>
                </a:solidFill>
                <a:latin typeface="Calibri"/>
                <a:cs typeface="Calibri"/>
              </a:rPr>
              <a:t> </a:t>
            </a:r>
            <a:r>
              <a:rPr sz="1200">
                <a:solidFill>
                  <a:srgbClr val="461400"/>
                </a:solidFill>
                <a:latin typeface="Calibri"/>
                <a:cs typeface="Calibri"/>
              </a:rPr>
              <a:t>the</a:t>
            </a:r>
            <a:r>
              <a:rPr sz="1200" spc="125">
                <a:solidFill>
                  <a:srgbClr val="461400"/>
                </a:solidFill>
                <a:latin typeface="Calibri"/>
                <a:cs typeface="Calibri"/>
              </a:rPr>
              <a:t> </a:t>
            </a:r>
            <a:r>
              <a:rPr sz="1200">
                <a:solidFill>
                  <a:srgbClr val="461400"/>
                </a:solidFill>
                <a:latin typeface="Calibri"/>
                <a:cs typeface="Calibri"/>
              </a:rPr>
              <a:t>previous</a:t>
            </a:r>
            <a:r>
              <a:rPr sz="1200" spc="130">
                <a:solidFill>
                  <a:srgbClr val="461400"/>
                </a:solidFill>
                <a:latin typeface="Calibri"/>
                <a:cs typeface="Calibri"/>
              </a:rPr>
              <a:t> </a:t>
            </a:r>
            <a:r>
              <a:rPr sz="1200" spc="-10">
                <a:solidFill>
                  <a:srgbClr val="461400"/>
                </a:solidFill>
                <a:latin typeface="Calibri"/>
                <a:cs typeface="Calibri"/>
              </a:rPr>
              <a:t>location</a:t>
            </a:r>
            <a:endParaRPr sz="1200">
              <a:latin typeface="Calibri"/>
              <a:cs typeface="Calibri"/>
            </a:endParaRPr>
          </a:p>
        </p:txBody>
      </p:sp>
      <p:pic>
        <p:nvPicPr>
          <p:cNvPr id="10" name="object 10"/>
          <p:cNvPicPr/>
          <p:nvPr/>
        </p:nvPicPr>
        <p:blipFill>
          <a:blip r:embed="rId2" cstate="print"/>
          <a:stretch>
            <a:fillRect/>
          </a:stretch>
        </p:blipFill>
        <p:spPr>
          <a:xfrm>
            <a:off x="4550724" y="3920175"/>
            <a:ext cx="4386901" cy="1821525"/>
          </a:xfrm>
          <a:prstGeom prst="rect">
            <a:avLst/>
          </a:prstGeom>
        </p:spPr>
      </p:pic>
      <p:sp>
        <p:nvSpPr>
          <p:cNvPr id="11" name="object 11"/>
          <p:cNvSpPr txBox="1"/>
          <p:nvPr/>
        </p:nvSpPr>
        <p:spPr>
          <a:xfrm>
            <a:off x="600475" y="6452709"/>
            <a:ext cx="3528695" cy="189865"/>
          </a:xfrm>
          <a:prstGeom prst="rect">
            <a:avLst/>
          </a:prstGeom>
        </p:spPr>
        <p:txBody>
          <a:bodyPr vert="horz" wrap="square" lIns="0" tIns="14604" rIns="0" bIns="0" rtlCol="0">
            <a:spAutoFit/>
          </a:bodyPr>
          <a:lstStyle/>
          <a:p>
            <a:pPr marL="12700">
              <a:lnSpc>
                <a:spcPct val="100000"/>
              </a:lnSpc>
              <a:spcBef>
                <a:spcPts val="114"/>
              </a:spcBef>
            </a:pPr>
            <a:endParaRPr sz="100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14</a:t>
            </a:fld>
            <a:endParaRPr spc="-25"/>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25489" y="2112595"/>
            <a:ext cx="3037205" cy="1077595"/>
          </a:xfrm>
          <a:custGeom>
            <a:avLst/>
            <a:gdLst/>
            <a:ahLst/>
            <a:cxnLst/>
            <a:rect l="l" t="t" r="r" b="b"/>
            <a:pathLst>
              <a:path w="3037204" h="1077595">
                <a:moveTo>
                  <a:pt x="1399298" y="0"/>
                </a:moveTo>
                <a:lnTo>
                  <a:pt x="1432073" y="6616"/>
                </a:lnTo>
                <a:lnTo>
                  <a:pt x="1458837" y="24662"/>
                </a:lnTo>
                <a:lnTo>
                  <a:pt x="1476882" y="51426"/>
                </a:lnTo>
                <a:lnTo>
                  <a:pt x="1483499" y="84201"/>
                </a:lnTo>
                <a:lnTo>
                  <a:pt x="1483499" y="420998"/>
                </a:lnTo>
                <a:lnTo>
                  <a:pt x="1469353" y="467713"/>
                </a:lnTo>
                <a:lnTo>
                  <a:pt x="1431520" y="498790"/>
                </a:lnTo>
                <a:lnTo>
                  <a:pt x="1399298" y="505199"/>
                </a:lnTo>
                <a:lnTo>
                  <a:pt x="84201" y="505199"/>
                </a:lnTo>
                <a:lnTo>
                  <a:pt x="51426" y="498583"/>
                </a:lnTo>
                <a:lnTo>
                  <a:pt x="24662" y="480537"/>
                </a:lnTo>
                <a:lnTo>
                  <a:pt x="6616" y="453773"/>
                </a:lnTo>
                <a:lnTo>
                  <a:pt x="0" y="420998"/>
                </a:lnTo>
                <a:lnTo>
                  <a:pt x="0" y="84201"/>
                </a:lnTo>
                <a:lnTo>
                  <a:pt x="6616" y="51426"/>
                </a:lnTo>
                <a:lnTo>
                  <a:pt x="24662" y="24662"/>
                </a:lnTo>
                <a:lnTo>
                  <a:pt x="51426" y="6616"/>
                </a:lnTo>
                <a:lnTo>
                  <a:pt x="84201" y="0"/>
                </a:lnTo>
                <a:lnTo>
                  <a:pt x="1399298" y="0"/>
                </a:lnTo>
                <a:close/>
              </a:path>
              <a:path w="3037204" h="1077595">
                <a:moveTo>
                  <a:pt x="2952703" y="0"/>
                </a:moveTo>
                <a:lnTo>
                  <a:pt x="2985478" y="6616"/>
                </a:lnTo>
                <a:lnTo>
                  <a:pt x="3012243" y="24662"/>
                </a:lnTo>
                <a:lnTo>
                  <a:pt x="3030288" y="51426"/>
                </a:lnTo>
                <a:lnTo>
                  <a:pt x="3036905" y="84201"/>
                </a:lnTo>
                <a:lnTo>
                  <a:pt x="3036905" y="420998"/>
                </a:lnTo>
                <a:lnTo>
                  <a:pt x="3022758" y="467713"/>
                </a:lnTo>
                <a:lnTo>
                  <a:pt x="2984926" y="498790"/>
                </a:lnTo>
                <a:lnTo>
                  <a:pt x="2952703" y="505199"/>
                </a:lnTo>
                <a:lnTo>
                  <a:pt x="1637606" y="505199"/>
                </a:lnTo>
                <a:lnTo>
                  <a:pt x="1604831" y="498583"/>
                </a:lnTo>
                <a:lnTo>
                  <a:pt x="1578067" y="480537"/>
                </a:lnTo>
                <a:lnTo>
                  <a:pt x="1560022" y="453773"/>
                </a:lnTo>
                <a:lnTo>
                  <a:pt x="1553405" y="420998"/>
                </a:lnTo>
                <a:lnTo>
                  <a:pt x="1553405" y="84201"/>
                </a:lnTo>
                <a:lnTo>
                  <a:pt x="1560022" y="51426"/>
                </a:lnTo>
                <a:lnTo>
                  <a:pt x="1578067" y="24662"/>
                </a:lnTo>
                <a:lnTo>
                  <a:pt x="1604831" y="6616"/>
                </a:lnTo>
                <a:lnTo>
                  <a:pt x="1637606" y="0"/>
                </a:lnTo>
                <a:lnTo>
                  <a:pt x="2952703" y="0"/>
                </a:lnTo>
                <a:close/>
              </a:path>
              <a:path w="3037204" h="1077595">
                <a:moveTo>
                  <a:pt x="1399298" y="572124"/>
                </a:moveTo>
                <a:lnTo>
                  <a:pt x="1432073" y="578741"/>
                </a:lnTo>
                <a:lnTo>
                  <a:pt x="1458837" y="596786"/>
                </a:lnTo>
                <a:lnTo>
                  <a:pt x="1476882" y="623551"/>
                </a:lnTo>
                <a:lnTo>
                  <a:pt x="1483499" y="656326"/>
                </a:lnTo>
                <a:lnTo>
                  <a:pt x="1483499" y="993122"/>
                </a:lnTo>
                <a:lnTo>
                  <a:pt x="1469353" y="1039837"/>
                </a:lnTo>
                <a:lnTo>
                  <a:pt x="1431520" y="1070914"/>
                </a:lnTo>
                <a:lnTo>
                  <a:pt x="1399298" y="1077324"/>
                </a:lnTo>
                <a:lnTo>
                  <a:pt x="84201" y="1077324"/>
                </a:lnTo>
                <a:lnTo>
                  <a:pt x="51426" y="1070707"/>
                </a:lnTo>
                <a:lnTo>
                  <a:pt x="24662" y="1052662"/>
                </a:lnTo>
                <a:lnTo>
                  <a:pt x="6616" y="1025897"/>
                </a:lnTo>
                <a:lnTo>
                  <a:pt x="0" y="993122"/>
                </a:lnTo>
                <a:lnTo>
                  <a:pt x="0" y="656326"/>
                </a:lnTo>
                <a:lnTo>
                  <a:pt x="6616" y="623551"/>
                </a:lnTo>
                <a:lnTo>
                  <a:pt x="24662" y="596786"/>
                </a:lnTo>
                <a:lnTo>
                  <a:pt x="51426" y="578741"/>
                </a:lnTo>
                <a:lnTo>
                  <a:pt x="84201" y="572124"/>
                </a:lnTo>
                <a:lnTo>
                  <a:pt x="1399298" y="572124"/>
                </a:lnTo>
                <a:close/>
              </a:path>
              <a:path w="3037204" h="1077595">
                <a:moveTo>
                  <a:pt x="2952703" y="572124"/>
                </a:moveTo>
                <a:lnTo>
                  <a:pt x="2985478" y="578741"/>
                </a:lnTo>
                <a:lnTo>
                  <a:pt x="3012243" y="596786"/>
                </a:lnTo>
                <a:lnTo>
                  <a:pt x="3030288" y="623551"/>
                </a:lnTo>
                <a:lnTo>
                  <a:pt x="3036905" y="656326"/>
                </a:lnTo>
                <a:lnTo>
                  <a:pt x="3036905" y="993122"/>
                </a:lnTo>
                <a:lnTo>
                  <a:pt x="3022758" y="1039837"/>
                </a:lnTo>
                <a:lnTo>
                  <a:pt x="2984926" y="1070914"/>
                </a:lnTo>
                <a:lnTo>
                  <a:pt x="2952703" y="1077324"/>
                </a:lnTo>
                <a:lnTo>
                  <a:pt x="1637606" y="1077324"/>
                </a:lnTo>
                <a:lnTo>
                  <a:pt x="1604831" y="1070707"/>
                </a:lnTo>
                <a:lnTo>
                  <a:pt x="1578067" y="1052662"/>
                </a:lnTo>
                <a:lnTo>
                  <a:pt x="1560022" y="1025897"/>
                </a:lnTo>
                <a:lnTo>
                  <a:pt x="1553405" y="993122"/>
                </a:lnTo>
                <a:lnTo>
                  <a:pt x="1553405" y="656326"/>
                </a:lnTo>
                <a:lnTo>
                  <a:pt x="1560022" y="623551"/>
                </a:lnTo>
                <a:lnTo>
                  <a:pt x="1578067" y="596786"/>
                </a:lnTo>
                <a:lnTo>
                  <a:pt x="1604831" y="578741"/>
                </a:lnTo>
                <a:lnTo>
                  <a:pt x="1637606" y="572124"/>
                </a:lnTo>
                <a:lnTo>
                  <a:pt x="2952703" y="572124"/>
                </a:lnTo>
                <a:close/>
              </a:path>
            </a:pathLst>
          </a:custGeom>
          <a:ln w="28574">
            <a:solidFill>
              <a:srgbClr val="0D0D0D"/>
            </a:solidFill>
          </a:ln>
        </p:spPr>
        <p:txBody>
          <a:bodyPr wrap="square" lIns="0" tIns="0" rIns="0" bIns="0" rtlCol="0"/>
          <a:lstStyle/>
          <a:p>
            <a:endParaRPr/>
          </a:p>
        </p:txBody>
      </p:sp>
      <p:grpSp>
        <p:nvGrpSpPr>
          <p:cNvPr id="3" name="object 3"/>
          <p:cNvGrpSpPr/>
          <p:nvPr/>
        </p:nvGrpSpPr>
        <p:grpSpPr>
          <a:xfrm>
            <a:off x="1911201" y="3285702"/>
            <a:ext cx="3065780" cy="1678305"/>
            <a:chOff x="1911201" y="3285702"/>
            <a:chExt cx="3065780" cy="1678305"/>
          </a:xfrm>
        </p:grpSpPr>
        <p:sp>
          <p:nvSpPr>
            <p:cNvPr id="4" name="object 4"/>
            <p:cNvSpPr/>
            <p:nvPr/>
          </p:nvSpPr>
          <p:spPr>
            <a:xfrm>
              <a:off x="1925489" y="3299990"/>
              <a:ext cx="3037205" cy="505459"/>
            </a:xfrm>
            <a:custGeom>
              <a:avLst/>
              <a:gdLst/>
              <a:ahLst/>
              <a:cxnLst/>
              <a:rect l="l" t="t" r="r" b="b"/>
              <a:pathLst>
                <a:path w="3037204" h="505460">
                  <a:moveTo>
                    <a:pt x="1399298" y="0"/>
                  </a:moveTo>
                  <a:lnTo>
                    <a:pt x="1432073" y="6617"/>
                  </a:lnTo>
                  <a:lnTo>
                    <a:pt x="1458837" y="24662"/>
                  </a:lnTo>
                  <a:lnTo>
                    <a:pt x="1476882" y="51426"/>
                  </a:lnTo>
                  <a:lnTo>
                    <a:pt x="1483499" y="84201"/>
                  </a:lnTo>
                  <a:lnTo>
                    <a:pt x="1483499" y="420998"/>
                  </a:lnTo>
                  <a:lnTo>
                    <a:pt x="1469353" y="467713"/>
                  </a:lnTo>
                  <a:lnTo>
                    <a:pt x="1431520" y="498790"/>
                  </a:lnTo>
                  <a:lnTo>
                    <a:pt x="1399298" y="505199"/>
                  </a:lnTo>
                  <a:lnTo>
                    <a:pt x="84201" y="505199"/>
                  </a:lnTo>
                  <a:lnTo>
                    <a:pt x="51426" y="498583"/>
                  </a:lnTo>
                  <a:lnTo>
                    <a:pt x="24662" y="480538"/>
                  </a:lnTo>
                  <a:lnTo>
                    <a:pt x="6616" y="453773"/>
                  </a:lnTo>
                  <a:lnTo>
                    <a:pt x="0" y="420998"/>
                  </a:lnTo>
                  <a:lnTo>
                    <a:pt x="0" y="84201"/>
                  </a:lnTo>
                  <a:lnTo>
                    <a:pt x="6616" y="51426"/>
                  </a:lnTo>
                  <a:lnTo>
                    <a:pt x="24662" y="24662"/>
                  </a:lnTo>
                  <a:lnTo>
                    <a:pt x="51426" y="6617"/>
                  </a:lnTo>
                  <a:lnTo>
                    <a:pt x="84201" y="0"/>
                  </a:lnTo>
                  <a:lnTo>
                    <a:pt x="1399298" y="0"/>
                  </a:lnTo>
                  <a:close/>
                </a:path>
                <a:path w="3037204" h="505460">
                  <a:moveTo>
                    <a:pt x="2952703" y="0"/>
                  </a:moveTo>
                  <a:lnTo>
                    <a:pt x="2985478" y="6617"/>
                  </a:lnTo>
                  <a:lnTo>
                    <a:pt x="3012243" y="24662"/>
                  </a:lnTo>
                  <a:lnTo>
                    <a:pt x="3030288" y="51426"/>
                  </a:lnTo>
                  <a:lnTo>
                    <a:pt x="3036905" y="84201"/>
                  </a:lnTo>
                  <a:lnTo>
                    <a:pt x="3036905" y="420998"/>
                  </a:lnTo>
                  <a:lnTo>
                    <a:pt x="3022758" y="467713"/>
                  </a:lnTo>
                  <a:lnTo>
                    <a:pt x="2984926" y="498790"/>
                  </a:lnTo>
                  <a:lnTo>
                    <a:pt x="2952703" y="505199"/>
                  </a:lnTo>
                  <a:lnTo>
                    <a:pt x="1637606" y="505199"/>
                  </a:lnTo>
                  <a:lnTo>
                    <a:pt x="1604831" y="498583"/>
                  </a:lnTo>
                  <a:lnTo>
                    <a:pt x="1578067" y="480538"/>
                  </a:lnTo>
                  <a:lnTo>
                    <a:pt x="1560022" y="453773"/>
                  </a:lnTo>
                  <a:lnTo>
                    <a:pt x="1553405" y="420998"/>
                  </a:lnTo>
                  <a:lnTo>
                    <a:pt x="1553405" y="84201"/>
                  </a:lnTo>
                  <a:lnTo>
                    <a:pt x="1560022" y="51426"/>
                  </a:lnTo>
                  <a:lnTo>
                    <a:pt x="1578067" y="24662"/>
                  </a:lnTo>
                  <a:lnTo>
                    <a:pt x="1604831" y="6617"/>
                  </a:lnTo>
                  <a:lnTo>
                    <a:pt x="1637606" y="0"/>
                  </a:lnTo>
                  <a:lnTo>
                    <a:pt x="2952703" y="0"/>
                  </a:lnTo>
                  <a:close/>
                </a:path>
              </a:pathLst>
            </a:custGeom>
            <a:ln w="28574">
              <a:solidFill>
                <a:srgbClr val="0D0D0D"/>
              </a:solidFill>
            </a:ln>
          </p:spPr>
          <p:txBody>
            <a:bodyPr wrap="square" lIns="0" tIns="0" rIns="0" bIns="0" rtlCol="0"/>
            <a:lstStyle/>
            <a:p>
              <a:endParaRPr/>
            </a:p>
          </p:txBody>
        </p:sp>
        <p:sp>
          <p:nvSpPr>
            <p:cNvPr id="5" name="object 5"/>
            <p:cNvSpPr/>
            <p:nvPr/>
          </p:nvSpPr>
          <p:spPr>
            <a:xfrm>
              <a:off x="1925489" y="3872112"/>
              <a:ext cx="1483995" cy="505459"/>
            </a:xfrm>
            <a:custGeom>
              <a:avLst/>
              <a:gdLst/>
              <a:ahLst/>
              <a:cxnLst/>
              <a:rect l="l" t="t" r="r" b="b"/>
              <a:pathLst>
                <a:path w="1483995" h="505460">
                  <a:moveTo>
                    <a:pt x="1399298" y="0"/>
                  </a:moveTo>
                  <a:lnTo>
                    <a:pt x="1432073" y="6616"/>
                  </a:lnTo>
                  <a:lnTo>
                    <a:pt x="1458837" y="24662"/>
                  </a:lnTo>
                  <a:lnTo>
                    <a:pt x="1476882" y="51426"/>
                  </a:lnTo>
                  <a:lnTo>
                    <a:pt x="1483499" y="84201"/>
                  </a:lnTo>
                  <a:lnTo>
                    <a:pt x="1483499" y="420997"/>
                  </a:lnTo>
                  <a:lnTo>
                    <a:pt x="1469353" y="467713"/>
                  </a:lnTo>
                  <a:lnTo>
                    <a:pt x="1431520" y="498790"/>
                  </a:lnTo>
                  <a:lnTo>
                    <a:pt x="1399298" y="505199"/>
                  </a:lnTo>
                  <a:lnTo>
                    <a:pt x="84201" y="505199"/>
                  </a:lnTo>
                  <a:lnTo>
                    <a:pt x="51426" y="498582"/>
                  </a:lnTo>
                  <a:lnTo>
                    <a:pt x="24662" y="480537"/>
                  </a:lnTo>
                  <a:lnTo>
                    <a:pt x="6616" y="453773"/>
                  </a:lnTo>
                  <a:lnTo>
                    <a:pt x="0" y="420997"/>
                  </a:lnTo>
                  <a:lnTo>
                    <a:pt x="0" y="84201"/>
                  </a:lnTo>
                  <a:lnTo>
                    <a:pt x="6616" y="51426"/>
                  </a:lnTo>
                  <a:lnTo>
                    <a:pt x="24662" y="24662"/>
                  </a:lnTo>
                  <a:lnTo>
                    <a:pt x="51426" y="6616"/>
                  </a:lnTo>
                  <a:lnTo>
                    <a:pt x="84201" y="0"/>
                  </a:lnTo>
                  <a:lnTo>
                    <a:pt x="1399298" y="0"/>
                  </a:lnTo>
                  <a:close/>
                </a:path>
              </a:pathLst>
            </a:custGeom>
            <a:ln w="28574">
              <a:solidFill>
                <a:srgbClr val="000000"/>
              </a:solidFill>
            </a:ln>
          </p:spPr>
          <p:txBody>
            <a:bodyPr wrap="square" lIns="0" tIns="0" rIns="0" bIns="0" rtlCol="0"/>
            <a:lstStyle/>
            <a:p>
              <a:endParaRPr/>
            </a:p>
          </p:txBody>
        </p:sp>
        <p:sp>
          <p:nvSpPr>
            <p:cNvPr id="6" name="object 6"/>
            <p:cNvSpPr/>
            <p:nvPr/>
          </p:nvSpPr>
          <p:spPr>
            <a:xfrm>
              <a:off x="1925489" y="3872112"/>
              <a:ext cx="3037205" cy="1077595"/>
            </a:xfrm>
            <a:custGeom>
              <a:avLst/>
              <a:gdLst/>
              <a:ahLst/>
              <a:cxnLst/>
              <a:rect l="l" t="t" r="r" b="b"/>
              <a:pathLst>
                <a:path w="3037204" h="1077595">
                  <a:moveTo>
                    <a:pt x="2952703" y="0"/>
                  </a:moveTo>
                  <a:lnTo>
                    <a:pt x="2985478" y="6616"/>
                  </a:lnTo>
                  <a:lnTo>
                    <a:pt x="3012243" y="24662"/>
                  </a:lnTo>
                  <a:lnTo>
                    <a:pt x="3030288" y="51426"/>
                  </a:lnTo>
                  <a:lnTo>
                    <a:pt x="3036905" y="84201"/>
                  </a:lnTo>
                  <a:lnTo>
                    <a:pt x="3036905" y="420997"/>
                  </a:lnTo>
                  <a:lnTo>
                    <a:pt x="3022758" y="467713"/>
                  </a:lnTo>
                  <a:lnTo>
                    <a:pt x="2984926" y="498790"/>
                  </a:lnTo>
                  <a:lnTo>
                    <a:pt x="2952703" y="505199"/>
                  </a:lnTo>
                  <a:lnTo>
                    <a:pt x="1637606" y="505199"/>
                  </a:lnTo>
                  <a:lnTo>
                    <a:pt x="1604831" y="498582"/>
                  </a:lnTo>
                  <a:lnTo>
                    <a:pt x="1578067" y="480537"/>
                  </a:lnTo>
                  <a:lnTo>
                    <a:pt x="1560022" y="453773"/>
                  </a:lnTo>
                  <a:lnTo>
                    <a:pt x="1553405" y="420997"/>
                  </a:lnTo>
                  <a:lnTo>
                    <a:pt x="1553405" y="84201"/>
                  </a:lnTo>
                  <a:lnTo>
                    <a:pt x="1560022" y="51426"/>
                  </a:lnTo>
                  <a:lnTo>
                    <a:pt x="1578067" y="24662"/>
                  </a:lnTo>
                  <a:lnTo>
                    <a:pt x="1604831" y="6616"/>
                  </a:lnTo>
                  <a:lnTo>
                    <a:pt x="1637606" y="0"/>
                  </a:lnTo>
                  <a:lnTo>
                    <a:pt x="2952703" y="0"/>
                  </a:lnTo>
                  <a:close/>
                </a:path>
                <a:path w="3037204" h="1077595">
                  <a:moveTo>
                    <a:pt x="1399298" y="572130"/>
                  </a:moveTo>
                  <a:lnTo>
                    <a:pt x="1432073" y="578747"/>
                  </a:lnTo>
                  <a:lnTo>
                    <a:pt x="1458837" y="596792"/>
                  </a:lnTo>
                  <a:lnTo>
                    <a:pt x="1476882" y="623557"/>
                  </a:lnTo>
                  <a:lnTo>
                    <a:pt x="1483499" y="656332"/>
                  </a:lnTo>
                  <a:lnTo>
                    <a:pt x="1483499" y="993128"/>
                  </a:lnTo>
                  <a:lnTo>
                    <a:pt x="1469353" y="1039844"/>
                  </a:lnTo>
                  <a:lnTo>
                    <a:pt x="1431520" y="1070921"/>
                  </a:lnTo>
                  <a:lnTo>
                    <a:pt x="1399298" y="1077330"/>
                  </a:lnTo>
                  <a:lnTo>
                    <a:pt x="84201" y="1077330"/>
                  </a:lnTo>
                  <a:lnTo>
                    <a:pt x="51426" y="1070713"/>
                  </a:lnTo>
                  <a:lnTo>
                    <a:pt x="24662" y="1052668"/>
                  </a:lnTo>
                  <a:lnTo>
                    <a:pt x="6616" y="1025903"/>
                  </a:lnTo>
                  <a:lnTo>
                    <a:pt x="0" y="993128"/>
                  </a:lnTo>
                  <a:lnTo>
                    <a:pt x="0" y="656332"/>
                  </a:lnTo>
                  <a:lnTo>
                    <a:pt x="6616" y="623557"/>
                  </a:lnTo>
                  <a:lnTo>
                    <a:pt x="24662" y="596792"/>
                  </a:lnTo>
                  <a:lnTo>
                    <a:pt x="51426" y="578747"/>
                  </a:lnTo>
                  <a:lnTo>
                    <a:pt x="84201" y="572130"/>
                  </a:lnTo>
                  <a:lnTo>
                    <a:pt x="1399298" y="572130"/>
                  </a:lnTo>
                  <a:close/>
                </a:path>
                <a:path w="3037204" h="1077595">
                  <a:moveTo>
                    <a:pt x="2952703" y="572130"/>
                  </a:moveTo>
                  <a:lnTo>
                    <a:pt x="2985478" y="578747"/>
                  </a:lnTo>
                  <a:lnTo>
                    <a:pt x="3012243" y="596792"/>
                  </a:lnTo>
                  <a:lnTo>
                    <a:pt x="3030288" y="623557"/>
                  </a:lnTo>
                  <a:lnTo>
                    <a:pt x="3036905" y="656332"/>
                  </a:lnTo>
                  <a:lnTo>
                    <a:pt x="3036905" y="993128"/>
                  </a:lnTo>
                  <a:lnTo>
                    <a:pt x="3022758" y="1039844"/>
                  </a:lnTo>
                  <a:lnTo>
                    <a:pt x="2984926" y="1070921"/>
                  </a:lnTo>
                  <a:lnTo>
                    <a:pt x="2952703" y="1077330"/>
                  </a:lnTo>
                  <a:lnTo>
                    <a:pt x="1637606" y="1077330"/>
                  </a:lnTo>
                  <a:lnTo>
                    <a:pt x="1604831" y="1070713"/>
                  </a:lnTo>
                  <a:lnTo>
                    <a:pt x="1578067" y="1052668"/>
                  </a:lnTo>
                  <a:lnTo>
                    <a:pt x="1560022" y="1025903"/>
                  </a:lnTo>
                  <a:lnTo>
                    <a:pt x="1553405" y="993128"/>
                  </a:lnTo>
                  <a:lnTo>
                    <a:pt x="1553405" y="656332"/>
                  </a:lnTo>
                  <a:lnTo>
                    <a:pt x="1560022" y="623557"/>
                  </a:lnTo>
                  <a:lnTo>
                    <a:pt x="1578067" y="596792"/>
                  </a:lnTo>
                  <a:lnTo>
                    <a:pt x="1604831" y="578747"/>
                  </a:lnTo>
                  <a:lnTo>
                    <a:pt x="1637606" y="572130"/>
                  </a:lnTo>
                  <a:lnTo>
                    <a:pt x="2952703" y="572130"/>
                  </a:lnTo>
                  <a:close/>
                </a:path>
              </a:pathLst>
            </a:custGeom>
            <a:ln w="28574">
              <a:solidFill>
                <a:srgbClr val="0D0D0D"/>
              </a:solidFill>
            </a:ln>
          </p:spPr>
          <p:txBody>
            <a:bodyPr wrap="square" lIns="0" tIns="0" rIns="0" bIns="0" rtlCol="0"/>
            <a:lstStyle/>
            <a:p>
              <a:endParaRPr/>
            </a:p>
          </p:txBody>
        </p:sp>
      </p:grpSp>
      <p:grpSp>
        <p:nvGrpSpPr>
          <p:cNvPr id="7" name="object 7"/>
          <p:cNvGrpSpPr/>
          <p:nvPr/>
        </p:nvGrpSpPr>
        <p:grpSpPr>
          <a:xfrm>
            <a:off x="300500" y="2093612"/>
            <a:ext cx="1570355" cy="534035"/>
            <a:chOff x="300500" y="2093612"/>
            <a:chExt cx="1570355" cy="534035"/>
          </a:xfrm>
        </p:grpSpPr>
        <p:sp>
          <p:nvSpPr>
            <p:cNvPr id="8" name="object 8"/>
            <p:cNvSpPr/>
            <p:nvPr/>
          </p:nvSpPr>
          <p:spPr>
            <a:xfrm>
              <a:off x="314788" y="2107900"/>
              <a:ext cx="1541780" cy="505459"/>
            </a:xfrm>
            <a:custGeom>
              <a:avLst/>
              <a:gdLst/>
              <a:ahLst/>
              <a:cxnLst/>
              <a:rect l="l" t="t" r="r" b="b"/>
              <a:pathLst>
                <a:path w="1541780" h="505460">
                  <a:moveTo>
                    <a:pt x="1457198" y="505199"/>
                  </a:moveTo>
                  <a:lnTo>
                    <a:pt x="84201" y="505199"/>
                  </a:lnTo>
                  <a:lnTo>
                    <a:pt x="51426" y="498582"/>
                  </a:lnTo>
                  <a:lnTo>
                    <a:pt x="24662" y="480537"/>
                  </a:lnTo>
                  <a:lnTo>
                    <a:pt x="6616" y="453773"/>
                  </a:lnTo>
                  <a:lnTo>
                    <a:pt x="0" y="420998"/>
                  </a:lnTo>
                  <a:lnTo>
                    <a:pt x="0" y="84201"/>
                  </a:lnTo>
                  <a:lnTo>
                    <a:pt x="6616" y="51426"/>
                  </a:lnTo>
                  <a:lnTo>
                    <a:pt x="24662" y="24662"/>
                  </a:lnTo>
                  <a:lnTo>
                    <a:pt x="51426" y="6617"/>
                  </a:lnTo>
                  <a:lnTo>
                    <a:pt x="84201" y="0"/>
                  </a:lnTo>
                  <a:lnTo>
                    <a:pt x="1457198" y="0"/>
                  </a:lnTo>
                  <a:lnTo>
                    <a:pt x="1489973" y="6617"/>
                  </a:lnTo>
                  <a:lnTo>
                    <a:pt x="1516737" y="24662"/>
                  </a:lnTo>
                  <a:lnTo>
                    <a:pt x="1534782" y="51426"/>
                  </a:lnTo>
                  <a:lnTo>
                    <a:pt x="1541399" y="84201"/>
                  </a:lnTo>
                  <a:lnTo>
                    <a:pt x="1541399" y="420998"/>
                  </a:lnTo>
                  <a:lnTo>
                    <a:pt x="1527253" y="467713"/>
                  </a:lnTo>
                  <a:lnTo>
                    <a:pt x="1489420" y="498790"/>
                  </a:lnTo>
                  <a:lnTo>
                    <a:pt x="1457198" y="505199"/>
                  </a:lnTo>
                  <a:close/>
                </a:path>
              </a:pathLst>
            </a:custGeom>
            <a:solidFill>
              <a:srgbClr val="461400"/>
            </a:solidFill>
          </p:spPr>
          <p:txBody>
            <a:bodyPr wrap="square" lIns="0" tIns="0" rIns="0" bIns="0" rtlCol="0"/>
            <a:lstStyle/>
            <a:p>
              <a:endParaRPr/>
            </a:p>
          </p:txBody>
        </p:sp>
        <p:sp>
          <p:nvSpPr>
            <p:cNvPr id="9" name="object 9"/>
            <p:cNvSpPr/>
            <p:nvPr/>
          </p:nvSpPr>
          <p:spPr>
            <a:xfrm>
              <a:off x="314788" y="2107900"/>
              <a:ext cx="1541780" cy="505459"/>
            </a:xfrm>
            <a:custGeom>
              <a:avLst/>
              <a:gdLst/>
              <a:ahLst/>
              <a:cxnLst/>
              <a:rect l="l" t="t" r="r" b="b"/>
              <a:pathLst>
                <a:path w="1541780" h="505460">
                  <a:moveTo>
                    <a:pt x="1457198" y="0"/>
                  </a:moveTo>
                  <a:lnTo>
                    <a:pt x="1489973" y="6617"/>
                  </a:lnTo>
                  <a:lnTo>
                    <a:pt x="1516737" y="24662"/>
                  </a:lnTo>
                  <a:lnTo>
                    <a:pt x="1534782" y="51426"/>
                  </a:lnTo>
                  <a:lnTo>
                    <a:pt x="1541399" y="84201"/>
                  </a:lnTo>
                  <a:lnTo>
                    <a:pt x="1541399" y="420998"/>
                  </a:lnTo>
                  <a:lnTo>
                    <a:pt x="1527253" y="467713"/>
                  </a:lnTo>
                  <a:lnTo>
                    <a:pt x="1489420" y="498790"/>
                  </a:lnTo>
                  <a:lnTo>
                    <a:pt x="1457198" y="505199"/>
                  </a:lnTo>
                  <a:lnTo>
                    <a:pt x="84201" y="505199"/>
                  </a:lnTo>
                  <a:lnTo>
                    <a:pt x="51426" y="498582"/>
                  </a:lnTo>
                  <a:lnTo>
                    <a:pt x="24662" y="480537"/>
                  </a:lnTo>
                  <a:lnTo>
                    <a:pt x="6616" y="453773"/>
                  </a:lnTo>
                  <a:lnTo>
                    <a:pt x="0" y="420998"/>
                  </a:lnTo>
                  <a:lnTo>
                    <a:pt x="0" y="84201"/>
                  </a:lnTo>
                  <a:lnTo>
                    <a:pt x="6616" y="51426"/>
                  </a:lnTo>
                  <a:lnTo>
                    <a:pt x="24662" y="24662"/>
                  </a:lnTo>
                  <a:lnTo>
                    <a:pt x="51426" y="6617"/>
                  </a:lnTo>
                  <a:lnTo>
                    <a:pt x="84201" y="0"/>
                  </a:lnTo>
                  <a:lnTo>
                    <a:pt x="1457198" y="0"/>
                  </a:lnTo>
                  <a:close/>
                </a:path>
              </a:pathLst>
            </a:custGeom>
            <a:ln w="28574">
              <a:solidFill>
                <a:srgbClr val="000000"/>
              </a:solidFill>
            </a:ln>
          </p:spPr>
          <p:txBody>
            <a:bodyPr wrap="square" lIns="0" tIns="0" rIns="0" bIns="0" rtlCol="0"/>
            <a:lstStyle/>
            <a:p>
              <a:endParaRPr/>
            </a:p>
          </p:txBody>
        </p:sp>
      </p:grpSp>
      <p:grpSp>
        <p:nvGrpSpPr>
          <p:cNvPr id="10" name="object 10"/>
          <p:cNvGrpSpPr/>
          <p:nvPr/>
        </p:nvGrpSpPr>
        <p:grpSpPr>
          <a:xfrm>
            <a:off x="1911199" y="1473312"/>
            <a:ext cx="1512570" cy="577215"/>
            <a:chOff x="1911199" y="1473312"/>
            <a:chExt cx="1512570" cy="577215"/>
          </a:xfrm>
        </p:grpSpPr>
        <p:sp>
          <p:nvSpPr>
            <p:cNvPr id="11" name="object 11"/>
            <p:cNvSpPr/>
            <p:nvPr/>
          </p:nvSpPr>
          <p:spPr>
            <a:xfrm>
              <a:off x="1925487" y="1487599"/>
              <a:ext cx="1483995" cy="548640"/>
            </a:xfrm>
            <a:custGeom>
              <a:avLst/>
              <a:gdLst/>
              <a:ahLst/>
              <a:cxnLst/>
              <a:rect l="l" t="t" r="r" b="b"/>
              <a:pathLst>
                <a:path w="1483995" h="548639">
                  <a:moveTo>
                    <a:pt x="1392148" y="548099"/>
                  </a:moveTo>
                  <a:lnTo>
                    <a:pt x="91351" y="548099"/>
                  </a:lnTo>
                  <a:lnTo>
                    <a:pt x="55793" y="540921"/>
                  </a:lnTo>
                  <a:lnTo>
                    <a:pt x="26756" y="521343"/>
                  </a:lnTo>
                  <a:lnTo>
                    <a:pt x="7178" y="492306"/>
                  </a:lnTo>
                  <a:lnTo>
                    <a:pt x="0" y="456748"/>
                  </a:lnTo>
                  <a:lnTo>
                    <a:pt x="0" y="91351"/>
                  </a:lnTo>
                  <a:lnTo>
                    <a:pt x="7178" y="55793"/>
                  </a:lnTo>
                  <a:lnTo>
                    <a:pt x="26756" y="26756"/>
                  </a:lnTo>
                  <a:lnTo>
                    <a:pt x="55793" y="7178"/>
                  </a:lnTo>
                  <a:lnTo>
                    <a:pt x="91351" y="0"/>
                  </a:lnTo>
                  <a:lnTo>
                    <a:pt x="1392148" y="0"/>
                  </a:lnTo>
                  <a:lnTo>
                    <a:pt x="1427706" y="7178"/>
                  </a:lnTo>
                  <a:lnTo>
                    <a:pt x="1456743" y="26756"/>
                  </a:lnTo>
                  <a:lnTo>
                    <a:pt x="1476320" y="55793"/>
                  </a:lnTo>
                  <a:lnTo>
                    <a:pt x="1483499" y="91351"/>
                  </a:lnTo>
                  <a:lnTo>
                    <a:pt x="1483499" y="456748"/>
                  </a:lnTo>
                  <a:lnTo>
                    <a:pt x="1468151" y="507430"/>
                  </a:lnTo>
                  <a:lnTo>
                    <a:pt x="1427106" y="541146"/>
                  </a:lnTo>
                  <a:lnTo>
                    <a:pt x="1392148" y="548099"/>
                  </a:lnTo>
                  <a:close/>
                </a:path>
              </a:pathLst>
            </a:custGeom>
            <a:solidFill>
              <a:srgbClr val="E3E3E3"/>
            </a:solidFill>
          </p:spPr>
          <p:txBody>
            <a:bodyPr wrap="square" lIns="0" tIns="0" rIns="0" bIns="0" rtlCol="0"/>
            <a:lstStyle/>
            <a:p>
              <a:endParaRPr/>
            </a:p>
          </p:txBody>
        </p:sp>
        <p:sp>
          <p:nvSpPr>
            <p:cNvPr id="12" name="object 12"/>
            <p:cNvSpPr/>
            <p:nvPr/>
          </p:nvSpPr>
          <p:spPr>
            <a:xfrm>
              <a:off x="1925487" y="1487599"/>
              <a:ext cx="1483995" cy="548640"/>
            </a:xfrm>
            <a:custGeom>
              <a:avLst/>
              <a:gdLst/>
              <a:ahLst/>
              <a:cxnLst/>
              <a:rect l="l" t="t" r="r" b="b"/>
              <a:pathLst>
                <a:path w="1483995" h="548639">
                  <a:moveTo>
                    <a:pt x="1392148" y="0"/>
                  </a:moveTo>
                  <a:lnTo>
                    <a:pt x="1427706" y="7178"/>
                  </a:lnTo>
                  <a:lnTo>
                    <a:pt x="1456743" y="26756"/>
                  </a:lnTo>
                  <a:lnTo>
                    <a:pt x="1476320" y="55793"/>
                  </a:lnTo>
                  <a:lnTo>
                    <a:pt x="1483499" y="91351"/>
                  </a:lnTo>
                  <a:lnTo>
                    <a:pt x="1483499" y="456748"/>
                  </a:lnTo>
                  <a:lnTo>
                    <a:pt x="1468151" y="507430"/>
                  </a:lnTo>
                  <a:lnTo>
                    <a:pt x="1427106" y="541146"/>
                  </a:lnTo>
                  <a:lnTo>
                    <a:pt x="1392148" y="548099"/>
                  </a:lnTo>
                  <a:lnTo>
                    <a:pt x="91351" y="548099"/>
                  </a:lnTo>
                  <a:lnTo>
                    <a:pt x="55793" y="540921"/>
                  </a:lnTo>
                  <a:lnTo>
                    <a:pt x="26756" y="521343"/>
                  </a:lnTo>
                  <a:lnTo>
                    <a:pt x="7178" y="492306"/>
                  </a:lnTo>
                  <a:lnTo>
                    <a:pt x="0" y="456748"/>
                  </a:lnTo>
                  <a:lnTo>
                    <a:pt x="0" y="91351"/>
                  </a:lnTo>
                  <a:lnTo>
                    <a:pt x="7178" y="55793"/>
                  </a:lnTo>
                  <a:lnTo>
                    <a:pt x="26756" y="26756"/>
                  </a:lnTo>
                  <a:lnTo>
                    <a:pt x="55793" y="7178"/>
                  </a:lnTo>
                  <a:lnTo>
                    <a:pt x="91351" y="0"/>
                  </a:lnTo>
                  <a:lnTo>
                    <a:pt x="1392148" y="0"/>
                  </a:lnTo>
                  <a:close/>
                </a:path>
              </a:pathLst>
            </a:custGeom>
            <a:ln w="28574">
              <a:solidFill>
                <a:srgbClr val="0D0D0D"/>
              </a:solidFill>
            </a:ln>
          </p:spPr>
          <p:txBody>
            <a:bodyPr wrap="square" lIns="0" tIns="0" rIns="0" bIns="0" rtlCol="0"/>
            <a:lstStyle/>
            <a:p>
              <a:endParaRPr/>
            </a:p>
          </p:txBody>
        </p:sp>
      </p:grpSp>
      <p:grpSp>
        <p:nvGrpSpPr>
          <p:cNvPr id="13" name="object 13"/>
          <p:cNvGrpSpPr/>
          <p:nvPr/>
        </p:nvGrpSpPr>
        <p:grpSpPr>
          <a:xfrm>
            <a:off x="297504" y="1473320"/>
            <a:ext cx="4679315" cy="4645025"/>
            <a:chOff x="297504" y="1473320"/>
            <a:chExt cx="4679315" cy="4645025"/>
          </a:xfrm>
        </p:grpSpPr>
        <p:sp>
          <p:nvSpPr>
            <p:cNvPr id="14" name="object 14"/>
            <p:cNvSpPr/>
            <p:nvPr/>
          </p:nvSpPr>
          <p:spPr>
            <a:xfrm>
              <a:off x="3478899" y="1487608"/>
              <a:ext cx="1483995" cy="548640"/>
            </a:xfrm>
            <a:custGeom>
              <a:avLst/>
              <a:gdLst/>
              <a:ahLst/>
              <a:cxnLst/>
              <a:rect l="l" t="t" r="r" b="b"/>
              <a:pathLst>
                <a:path w="1483995" h="548639">
                  <a:moveTo>
                    <a:pt x="1392147" y="548099"/>
                  </a:moveTo>
                  <a:lnTo>
                    <a:pt x="91351" y="548099"/>
                  </a:lnTo>
                  <a:lnTo>
                    <a:pt x="55793" y="540921"/>
                  </a:lnTo>
                  <a:lnTo>
                    <a:pt x="26756" y="521343"/>
                  </a:lnTo>
                  <a:lnTo>
                    <a:pt x="7178" y="492306"/>
                  </a:lnTo>
                  <a:lnTo>
                    <a:pt x="0" y="456748"/>
                  </a:lnTo>
                  <a:lnTo>
                    <a:pt x="0" y="91351"/>
                  </a:lnTo>
                  <a:lnTo>
                    <a:pt x="7178" y="55793"/>
                  </a:lnTo>
                  <a:lnTo>
                    <a:pt x="26756" y="26756"/>
                  </a:lnTo>
                  <a:lnTo>
                    <a:pt x="55793" y="7178"/>
                  </a:lnTo>
                  <a:lnTo>
                    <a:pt x="91351" y="0"/>
                  </a:lnTo>
                  <a:lnTo>
                    <a:pt x="1392147" y="0"/>
                  </a:lnTo>
                  <a:lnTo>
                    <a:pt x="1427706" y="7178"/>
                  </a:lnTo>
                  <a:lnTo>
                    <a:pt x="1456743" y="26756"/>
                  </a:lnTo>
                  <a:lnTo>
                    <a:pt x="1476321" y="55793"/>
                  </a:lnTo>
                  <a:lnTo>
                    <a:pt x="1483499" y="91351"/>
                  </a:lnTo>
                  <a:lnTo>
                    <a:pt x="1483499" y="456748"/>
                  </a:lnTo>
                  <a:lnTo>
                    <a:pt x="1468151" y="507430"/>
                  </a:lnTo>
                  <a:lnTo>
                    <a:pt x="1427106" y="541146"/>
                  </a:lnTo>
                  <a:lnTo>
                    <a:pt x="1392147" y="548099"/>
                  </a:lnTo>
                  <a:close/>
                </a:path>
              </a:pathLst>
            </a:custGeom>
            <a:solidFill>
              <a:srgbClr val="E3E3E3"/>
            </a:solidFill>
          </p:spPr>
          <p:txBody>
            <a:bodyPr wrap="square" lIns="0" tIns="0" rIns="0" bIns="0" rtlCol="0"/>
            <a:lstStyle/>
            <a:p>
              <a:endParaRPr/>
            </a:p>
          </p:txBody>
        </p:sp>
        <p:sp>
          <p:nvSpPr>
            <p:cNvPr id="15" name="object 15"/>
            <p:cNvSpPr/>
            <p:nvPr/>
          </p:nvSpPr>
          <p:spPr>
            <a:xfrm>
              <a:off x="3478899" y="1487608"/>
              <a:ext cx="1483995" cy="548640"/>
            </a:xfrm>
            <a:custGeom>
              <a:avLst/>
              <a:gdLst/>
              <a:ahLst/>
              <a:cxnLst/>
              <a:rect l="l" t="t" r="r" b="b"/>
              <a:pathLst>
                <a:path w="1483995" h="548639">
                  <a:moveTo>
                    <a:pt x="1392147" y="0"/>
                  </a:moveTo>
                  <a:lnTo>
                    <a:pt x="1427706" y="7178"/>
                  </a:lnTo>
                  <a:lnTo>
                    <a:pt x="1456743" y="26756"/>
                  </a:lnTo>
                  <a:lnTo>
                    <a:pt x="1476321" y="55793"/>
                  </a:lnTo>
                  <a:lnTo>
                    <a:pt x="1483499" y="91351"/>
                  </a:lnTo>
                  <a:lnTo>
                    <a:pt x="1483499" y="456748"/>
                  </a:lnTo>
                  <a:lnTo>
                    <a:pt x="1468151" y="507430"/>
                  </a:lnTo>
                  <a:lnTo>
                    <a:pt x="1427106" y="541146"/>
                  </a:lnTo>
                  <a:lnTo>
                    <a:pt x="1392147" y="548099"/>
                  </a:lnTo>
                  <a:lnTo>
                    <a:pt x="91351" y="548099"/>
                  </a:lnTo>
                  <a:lnTo>
                    <a:pt x="55793" y="540921"/>
                  </a:lnTo>
                  <a:lnTo>
                    <a:pt x="26756" y="521343"/>
                  </a:lnTo>
                  <a:lnTo>
                    <a:pt x="7178" y="492306"/>
                  </a:lnTo>
                  <a:lnTo>
                    <a:pt x="0" y="456748"/>
                  </a:lnTo>
                  <a:lnTo>
                    <a:pt x="0" y="91351"/>
                  </a:lnTo>
                  <a:lnTo>
                    <a:pt x="7178" y="55793"/>
                  </a:lnTo>
                  <a:lnTo>
                    <a:pt x="26756" y="26756"/>
                  </a:lnTo>
                  <a:lnTo>
                    <a:pt x="55793" y="7178"/>
                  </a:lnTo>
                  <a:lnTo>
                    <a:pt x="91351" y="0"/>
                  </a:lnTo>
                  <a:lnTo>
                    <a:pt x="1392147" y="0"/>
                  </a:lnTo>
                  <a:close/>
                </a:path>
              </a:pathLst>
            </a:custGeom>
            <a:ln w="28574">
              <a:solidFill>
                <a:srgbClr val="0D0D0D"/>
              </a:solidFill>
            </a:ln>
          </p:spPr>
          <p:txBody>
            <a:bodyPr wrap="square" lIns="0" tIns="0" rIns="0" bIns="0" rtlCol="0"/>
            <a:lstStyle/>
            <a:p>
              <a:endParaRPr/>
            </a:p>
          </p:txBody>
        </p:sp>
        <p:sp>
          <p:nvSpPr>
            <p:cNvPr id="16" name="object 16"/>
            <p:cNvSpPr/>
            <p:nvPr/>
          </p:nvSpPr>
          <p:spPr>
            <a:xfrm>
              <a:off x="314772" y="4439543"/>
              <a:ext cx="1541780" cy="505459"/>
            </a:xfrm>
            <a:custGeom>
              <a:avLst/>
              <a:gdLst/>
              <a:ahLst/>
              <a:cxnLst/>
              <a:rect l="l" t="t" r="r" b="b"/>
              <a:pathLst>
                <a:path w="1541780" h="505460">
                  <a:moveTo>
                    <a:pt x="1457198" y="505199"/>
                  </a:moveTo>
                  <a:lnTo>
                    <a:pt x="84201" y="505199"/>
                  </a:lnTo>
                  <a:lnTo>
                    <a:pt x="51426" y="498583"/>
                  </a:lnTo>
                  <a:lnTo>
                    <a:pt x="24662" y="480537"/>
                  </a:lnTo>
                  <a:lnTo>
                    <a:pt x="6616" y="453773"/>
                  </a:lnTo>
                  <a:lnTo>
                    <a:pt x="0" y="420998"/>
                  </a:lnTo>
                  <a:lnTo>
                    <a:pt x="0" y="84201"/>
                  </a:lnTo>
                  <a:lnTo>
                    <a:pt x="6616" y="51426"/>
                  </a:lnTo>
                  <a:lnTo>
                    <a:pt x="24662" y="24662"/>
                  </a:lnTo>
                  <a:lnTo>
                    <a:pt x="51426" y="6617"/>
                  </a:lnTo>
                  <a:lnTo>
                    <a:pt x="84201" y="0"/>
                  </a:lnTo>
                  <a:lnTo>
                    <a:pt x="1457198" y="0"/>
                  </a:lnTo>
                  <a:lnTo>
                    <a:pt x="1489973" y="6617"/>
                  </a:lnTo>
                  <a:lnTo>
                    <a:pt x="1516737" y="24662"/>
                  </a:lnTo>
                  <a:lnTo>
                    <a:pt x="1534783" y="51426"/>
                  </a:lnTo>
                  <a:lnTo>
                    <a:pt x="1541400" y="84201"/>
                  </a:lnTo>
                  <a:lnTo>
                    <a:pt x="1541400" y="420998"/>
                  </a:lnTo>
                  <a:lnTo>
                    <a:pt x="1527253" y="467713"/>
                  </a:lnTo>
                  <a:lnTo>
                    <a:pt x="1489420" y="498790"/>
                  </a:lnTo>
                  <a:lnTo>
                    <a:pt x="1457198" y="505199"/>
                  </a:lnTo>
                  <a:close/>
                </a:path>
              </a:pathLst>
            </a:custGeom>
            <a:solidFill>
              <a:srgbClr val="461400"/>
            </a:solidFill>
          </p:spPr>
          <p:txBody>
            <a:bodyPr wrap="square" lIns="0" tIns="0" rIns="0" bIns="0" rtlCol="0"/>
            <a:lstStyle/>
            <a:p>
              <a:endParaRPr/>
            </a:p>
          </p:txBody>
        </p:sp>
        <p:sp>
          <p:nvSpPr>
            <p:cNvPr id="17" name="object 17"/>
            <p:cNvSpPr/>
            <p:nvPr/>
          </p:nvSpPr>
          <p:spPr>
            <a:xfrm>
              <a:off x="314772" y="4439543"/>
              <a:ext cx="1541780" cy="505459"/>
            </a:xfrm>
            <a:custGeom>
              <a:avLst/>
              <a:gdLst/>
              <a:ahLst/>
              <a:cxnLst/>
              <a:rect l="l" t="t" r="r" b="b"/>
              <a:pathLst>
                <a:path w="1541780" h="505460">
                  <a:moveTo>
                    <a:pt x="1457198" y="0"/>
                  </a:moveTo>
                  <a:lnTo>
                    <a:pt x="1489973" y="6617"/>
                  </a:lnTo>
                  <a:lnTo>
                    <a:pt x="1516737" y="24662"/>
                  </a:lnTo>
                  <a:lnTo>
                    <a:pt x="1534783" y="51426"/>
                  </a:lnTo>
                  <a:lnTo>
                    <a:pt x="1541400" y="84201"/>
                  </a:lnTo>
                  <a:lnTo>
                    <a:pt x="1541400" y="420998"/>
                  </a:lnTo>
                  <a:lnTo>
                    <a:pt x="1527253" y="467713"/>
                  </a:lnTo>
                  <a:lnTo>
                    <a:pt x="1489420" y="498790"/>
                  </a:lnTo>
                  <a:lnTo>
                    <a:pt x="1457198" y="505199"/>
                  </a:lnTo>
                  <a:lnTo>
                    <a:pt x="84201" y="505199"/>
                  </a:lnTo>
                  <a:lnTo>
                    <a:pt x="51426" y="498583"/>
                  </a:lnTo>
                  <a:lnTo>
                    <a:pt x="24662" y="480538"/>
                  </a:lnTo>
                  <a:lnTo>
                    <a:pt x="6616" y="453773"/>
                  </a:lnTo>
                  <a:lnTo>
                    <a:pt x="0" y="420998"/>
                  </a:lnTo>
                  <a:lnTo>
                    <a:pt x="0" y="84201"/>
                  </a:lnTo>
                  <a:lnTo>
                    <a:pt x="6616" y="51426"/>
                  </a:lnTo>
                  <a:lnTo>
                    <a:pt x="24662" y="24662"/>
                  </a:lnTo>
                  <a:lnTo>
                    <a:pt x="51426" y="6617"/>
                  </a:lnTo>
                  <a:lnTo>
                    <a:pt x="84201" y="0"/>
                  </a:lnTo>
                  <a:lnTo>
                    <a:pt x="1457198" y="0"/>
                  </a:lnTo>
                  <a:close/>
                </a:path>
              </a:pathLst>
            </a:custGeom>
            <a:ln w="28574">
              <a:solidFill>
                <a:srgbClr val="000000"/>
              </a:solidFill>
            </a:ln>
          </p:spPr>
          <p:txBody>
            <a:bodyPr wrap="square" lIns="0" tIns="0" rIns="0" bIns="0" rtlCol="0"/>
            <a:lstStyle/>
            <a:p>
              <a:endParaRPr/>
            </a:p>
          </p:txBody>
        </p:sp>
        <p:sp>
          <p:nvSpPr>
            <p:cNvPr id="18" name="object 18"/>
            <p:cNvSpPr/>
            <p:nvPr/>
          </p:nvSpPr>
          <p:spPr>
            <a:xfrm>
              <a:off x="314810" y="3295293"/>
              <a:ext cx="1541780" cy="505459"/>
            </a:xfrm>
            <a:custGeom>
              <a:avLst/>
              <a:gdLst/>
              <a:ahLst/>
              <a:cxnLst/>
              <a:rect l="l" t="t" r="r" b="b"/>
              <a:pathLst>
                <a:path w="1541780" h="505460">
                  <a:moveTo>
                    <a:pt x="1457198" y="505199"/>
                  </a:moveTo>
                  <a:lnTo>
                    <a:pt x="84201" y="505199"/>
                  </a:lnTo>
                  <a:lnTo>
                    <a:pt x="51426" y="498583"/>
                  </a:lnTo>
                  <a:lnTo>
                    <a:pt x="24661" y="480537"/>
                  </a:lnTo>
                  <a:lnTo>
                    <a:pt x="6616" y="453773"/>
                  </a:lnTo>
                  <a:lnTo>
                    <a:pt x="0" y="420998"/>
                  </a:lnTo>
                  <a:lnTo>
                    <a:pt x="0" y="84201"/>
                  </a:lnTo>
                  <a:lnTo>
                    <a:pt x="6616" y="51426"/>
                  </a:lnTo>
                  <a:lnTo>
                    <a:pt x="24662" y="24662"/>
                  </a:lnTo>
                  <a:lnTo>
                    <a:pt x="51426" y="6617"/>
                  </a:lnTo>
                  <a:lnTo>
                    <a:pt x="84201" y="0"/>
                  </a:lnTo>
                  <a:lnTo>
                    <a:pt x="1457198" y="0"/>
                  </a:lnTo>
                  <a:lnTo>
                    <a:pt x="1489973" y="6617"/>
                  </a:lnTo>
                  <a:lnTo>
                    <a:pt x="1516737" y="24662"/>
                  </a:lnTo>
                  <a:lnTo>
                    <a:pt x="1534782" y="51426"/>
                  </a:lnTo>
                  <a:lnTo>
                    <a:pt x="1541399" y="84201"/>
                  </a:lnTo>
                  <a:lnTo>
                    <a:pt x="1541399" y="420998"/>
                  </a:lnTo>
                  <a:lnTo>
                    <a:pt x="1527253" y="467713"/>
                  </a:lnTo>
                  <a:lnTo>
                    <a:pt x="1489420" y="498790"/>
                  </a:lnTo>
                  <a:lnTo>
                    <a:pt x="1457198" y="505199"/>
                  </a:lnTo>
                  <a:close/>
                </a:path>
              </a:pathLst>
            </a:custGeom>
            <a:solidFill>
              <a:srgbClr val="461400"/>
            </a:solidFill>
          </p:spPr>
          <p:txBody>
            <a:bodyPr wrap="square" lIns="0" tIns="0" rIns="0" bIns="0" rtlCol="0"/>
            <a:lstStyle/>
            <a:p>
              <a:endParaRPr/>
            </a:p>
          </p:txBody>
        </p:sp>
        <p:sp>
          <p:nvSpPr>
            <p:cNvPr id="19" name="object 19"/>
            <p:cNvSpPr/>
            <p:nvPr/>
          </p:nvSpPr>
          <p:spPr>
            <a:xfrm>
              <a:off x="314810" y="3295293"/>
              <a:ext cx="1541780" cy="505459"/>
            </a:xfrm>
            <a:custGeom>
              <a:avLst/>
              <a:gdLst/>
              <a:ahLst/>
              <a:cxnLst/>
              <a:rect l="l" t="t" r="r" b="b"/>
              <a:pathLst>
                <a:path w="1541780" h="505460">
                  <a:moveTo>
                    <a:pt x="1457198" y="0"/>
                  </a:moveTo>
                  <a:lnTo>
                    <a:pt x="1489973" y="6617"/>
                  </a:lnTo>
                  <a:lnTo>
                    <a:pt x="1516737" y="24662"/>
                  </a:lnTo>
                  <a:lnTo>
                    <a:pt x="1534782" y="51426"/>
                  </a:lnTo>
                  <a:lnTo>
                    <a:pt x="1541399" y="84201"/>
                  </a:lnTo>
                  <a:lnTo>
                    <a:pt x="1541399" y="420998"/>
                  </a:lnTo>
                  <a:lnTo>
                    <a:pt x="1527253" y="467713"/>
                  </a:lnTo>
                  <a:lnTo>
                    <a:pt x="1489420" y="498790"/>
                  </a:lnTo>
                  <a:lnTo>
                    <a:pt x="1457198" y="505199"/>
                  </a:lnTo>
                  <a:lnTo>
                    <a:pt x="84201" y="505199"/>
                  </a:lnTo>
                  <a:lnTo>
                    <a:pt x="51426" y="498583"/>
                  </a:lnTo>
                  <a:lnTo>
                    <a:pt x="24662" y="480538"/>
                  </a:lnTo>
                  <a:lnTo>
                    <a:pt x="6616" y="453773"/>
                  </a:lnTo>
                  <a:lnTo>
                    <a:pt x="0" y="420998"/>
                  </a:lnTo>
                  <a:lnTo>
                    <a:pt x="0" y="84201"/>
                  </a:lnTo>
                  <a:lnTo>
                    <a:pt x="6616" y="51426"/>
                  </a:lnTo>
                  <a:lnTo>
                    <a:pt x="24662" y="24662"/>
                  </a:lnTo>
                  <a:lnTo>
                    <a:pt x="51426" y="6617"/>
                  </a:lnTo>
                  <a:lnTo>
                    <a:pt x="84201" y="0"/>
                  </a:lnTo>
                  <a:lnTo>
                    <a:pt x="1457198" y="0"/>
                  </a:lnTo>
                  <a:close/>
                </a:path>
              </a:pathLst>
            </a:custGeom>
            <a:ln w="28574">
              <a:solidFill>
                <a:srgbClr val="000000"/>
              </a:solidFill>
            </a:ln>
          </p:spPr>
          <p:txBody>
            <a:bodyPr wrap="square" lIns="0" tIns="0" rIns="0" bIns="0" rtlCol="0"/>
            <a:lstStyle/>
            <a:p>
              <a:endParaRPr/>
            </a:p>
          </p:txBody>
        </p:sp>
        <p:sp>
          <p:nvSpPr>
            <p:cNvPr id="20" name="object 20"/>
            <p:cNvSpPr/>
            <p:nvPr/>
          </p:nvSpPr>
          <p:spPr>
            <a:xfrm>
              <a:off x="314817" y="3867418"/>
              <a:ext cx="1541780" cy="505459"/>
            </a:xfrm>
            <a:custGeom>
              <a:avLst/>
              <a:gdLst/>
              <a:ahLst/>
              <a:cxnLst/>
              <a:rect l="l" t="t" r="r" b="b"/>
              <a:pathLst>
                <a:path w="1541780" h="505460">
                  <a:moveTo>
                    <a:pt x="1457198" y="505199"/>
                  </a:moveTo>
                  <a:lnTo>
                    <a:pt x="84201" y="505199"/>
                  </a:lnTo>
                  <a:lnTo>
                    <a:pt x="51426" y="498582"/>
                  </a:lnTo>
                  <a:lnTo>
                    <a:pt x="24662" y="480537"/>
                  </a:lnTo>
                  <a:lnTo>
                    <a:pt x="6616" y="453773"/>
                  </a:lnTo>
                  <a:lnTo>
                    <a:pt x="0" y="420998"/>
                  </a:lnTo>
                  <a:lnTo>
                    <a:pt x="0" y="84201"/>
                  </a:lnTo>
                  <a:lnTo>
                    <a:pt x="6616" y="51426"/>
                  </a:lnTo>
                  <a:lnTo>
                    <a:pt x="24662" y="24662"/>
                  </a:lnTo>
                  <a:lnTo>
                    <a:pt x="51426" y="6616"/>
                  </a:lnTo>
                  <a:lnTo>
                    <a:pt x="84201" y="0"/>
                  </a:lnTo>
                  <a:lnTo>
                    <a:pt x="1457198" y="0"/>
                  </a:lnTo>
                  <a:lnTo>
                    <a:pt x="1489973" y="6616"/>
                  </a:lnTo>
                  <a:lnTo>
                    <a:pt x="1516737" y="24662"/>
                  </a:lnTo>
                  <a:lnTo>
                    <a:pt x="1534783" y="51426"/>
                  </a:lnTo>
                  <a:lnTo>
                    <a:pt x="1541400" y="84201"/>
                  </a:lnTo>
                  <a:lnTo>
                    <a:pt x="1541400" y="420998"/>
                  </a:lnTo>
                  <a:lnTo>
                    <a:pt x="1527253" y="467713"/>
                  </a:lnTo>
                  <a:lnTo>
                    <a:pt x="1489420" y="498790"/>
                  </a:lnTo>
                  <a:lnTo>
                    <a:pt x="1457198" y="505199"/>
                  </a:lnTo>
                  <a:close/>
                </a:path>
              </a:pathLst>
            </a:custGeom>
            <a:solidFill>
              <a:srgbClr val="461400"/>
            </a:solidFill>
          </p:spPr>
          <p:txBody>
            <a:bodyPr wrap="square" lIns="0" tIns="0" rIns="0" bIns="0" rtlCol="0"/>
            <a:lstStyle/>
            <a:p>
              <a:endParaRPr/>
            </a:p>
          </p:txBody>
        </p:sp>
        <p:sp>
          <p:nvSpPr>
            <p:cNvPr id="21" name="object 21"/>
            <p:cNvSpPr/>
            <p:nvPr/>
          </p:nvSpPr>
          <p:spPr>
            <a:xfrm>
              <a:off x="314817" y="3867418"/>
              <a:ext cx="1541780" cy="505459"/>
            </a:xfrm>
            <a:custGeom>
              <a:avLst/>
              <a:gdLst/>
              <a:ahLst/>
              <a:cxnLst/>
              <a:rect l="l" t="t" r="r" b="b"/>
              <a:pathLst>
                <a:path w="1541780" h="505460">
                  <a:moveTo>
                    <a:pt x="1457198" y="0"/>
                  </a:moveTo>
                  <a:lnTo>
                    <a:pt x="1489973" y="6616"/>
                  </a:lnTo>
                  <a:lnTo>
                    <a:pt x="1516737" y="24662"/>
                  </a:lnTo>
                  <a:lnTo>
                    <a:pt x="1534783" y="51426"/>
                  </a:lnTo>
                  <a:lnTo>
                    <a:pt x="1541400" y="84201"/>
                  </a:lnTo>
                  <a:lnTo>
                    <a:pt x="1541400" y="420998"/>
                  </a:lnTo>
                  <a:lnTo>
                    <a:pt x="1527253" y="467713"/>
                  </a:lnTo>
                  <a:lnTo>
                    <a:pt x="1489420" y="498790"/>
                  </a:lnTo>
                  <a:lnTo>
                    <a:pt x="1457198" y="505199"/>
                  </a:lnTo>
                  <a:lnTo>
                    <a:pt x="84201" y="505199"/>
                  </a:lnTo>
                  <a:lnTo>
                    <a:pt x="51426" y="498582"/>
                  </a:lnTo>
                  <a:lnTo>
                    <a:pt x="24662" y="480537"/>
                  </a:lnTo>
                  <a:lnTo>
                    <a:pt x="6616" y="453773"/>
                  </a:lnTo>
                  <a:lnTo>
                    <a:pt x="0" y="420998"/>
                  </a:lnTo>
                  <a:lnTo>
                    <a:pt x="0" y="84201"/>
                  </a:lnTo>
                  <a:lnTo>
                    <a:pt x="6616" y="51426"/>
                  </a:lnTo>
                  <a:lnTo>
                    <a:pt x="24662" y="24662"/>
                  </a:lnTo>
                  <a:lnTo>
                    <a:pt x="51426" y="6616"/>
                  </a:lnTo>
                  <a:lnTo>
                    <a:pt x="84201" y="0"/>
                  </a:lnTo>
                  <a:lnTo>
                    <a:pt x="1457198" y="0"/>
                  </a:lnTo>
                  <a:close/>
                </a:path>
              </a:pathLst>
            </a:custGeom>
            <a:ln w="28574">
              <a:solidFill>
                <a:srgbClr val="000000"/>
              </a:solidFill>
            </a:ln>
          </p:spPr>
          <p:txBody>
            <a:bodyPr wrap="square" lIns="0" tIns="0" rIns="0" bIns="0" rtlCol="0"/>
            <a:lstStyle/>
            <a:p>
              <a:endParaRPr/>
            </a:p>
          </p:txBody>
        </p:sp>
        <p:sp>
          <p:nvSpPr>
            <p:cNvPr id="22" name="object 22"/>
            <p:cNvSpPr/>
            <p:nvPr/>
          </p:nvSpPr>
          <p:spPr>
            <a:xfrm>
              <a:off x="1925489" y="5016829"/>
              <a:ext cx="3037205" cy="505459"/>
            </a:xfrm>
            <a:custGeom>
              <a:avLst/>
              <a:gdLst/>
              <a:ahLst/>
              <a:cxnLst/>
              <a:rect l="l" t="t" r="r" b="b"/>
              <a:pathLst>
                <a:path w="3037204" h="505460">
                  <a:moveTo>
                    <a:pt x="1399298" y="0"/>
                  </a:moveTo>
                  <a:lnTo>
                    <a:pt x="1432073" y="6616"/>
                  </a:lnTo>
                  <a:lnTo>
                    <a:pt x="1458837" y="24662"/>
                  </a:lnTo>
                  <a:lnTo>
                    <a:pt x="1476882" y="51426"/>
                  </a:lnTo>
                  <a:lnTo>
                    <a:pt x="1483499" y="84201"/>
                  </a:lnTo>
                  <a:lnTo>
                    <a:pt x="1483499" y="420998"/>
                  </a:lnTo>
                  <a:lnTo>
                    <a:pt x="1469353" y="467713"/>
                  </a:lnTo>
                  <a:lnTo>
                    <a:pt x="1431520" y="498790"/>
                  </a:lnTo>
                  <a:lnTo>
                    <a:pt x="1399298" y="505199"/>
                  </a:lnTo>
                  <a:lnTo>
                    <a:pt x="84201" y="505199"/>
                  </a:lnTo>
                  <a:lnTo>
                    <a:pt x="51426" y="498582"/>
                  </a:lnTo>
                  <a:lnTo>
                    <a:pt x="24662" y="480537"/>
                  </a:lnTo>
                  <a:lnTo>
                    <a:pt x="6616" y="453773"/>
                  </a:lnTo>
                  <a:lnTo>
                    <a:pt x="0" y="420998"/>
                  </a:lnTo>
                  <a:lnTo>
                    <a:pt x="0" y="84201"/>
                  </a:lnTo>
                  <a:lnTo>
                    <a:pt x="6616" y="51426"/>
                  </a:lnTo>
                  <a:lnTo>
                    <a:pt x="24662" y="24662"/>
                  </a:lnTo>
                  <a:lnTo>
                    <a:pt x="51426" y="6616"/>
                  </a:lnTo>
                  <a:lnTo>
                    <a:pt x="84201" y="0"/>
                  </a:lnTo>
                  <a:lnTo>
                    <a:pt x="1399298" y="0"/>
                  </a:lnTo>
                  <a:close/>
                </a:path>
                <a:path w="3037204" h="505460">
                  <a:moveTo>
                    <a:pt x="2952703" y="0"/>
                  </a:moveTo>
                  <a:lnTo>
                    <a:pt x="2985478" y="6616"/>
                  </a:lnTo>
                  <a:lnTo>
                    <a:pt x="3012243" y="24662"/>
                  </a:lnTo>
                  <a:lnTo>
                    <a:pt x="3030288" y="51426"/>
                  </a:lnTo>
                  <a:lnTo>
                    <a:pt x="3036905" y="84201"/>
                  </a:lnTo>
                  <a:lnTo>
                    <a:pt x="3036905" y="420998"/>
                  </a:lnTo>
                  <a:lnTo>
                    <a:pt x="3022758" y="467713"/>
                  </a:lnTo>
                  <a:lnTo>
                    <a:pt x="2984926" y="498790"/>
                  </a:lnTo>
                  <a:lnTo>
                    <a:pt x="2952703" y="505199"/>
                  </a:lnTo>
                  <a:lnTo>
                    <a:pt x="1637606" y="505199"/>
                  </a:lnTo>
                  <a:lnTo>
                    <a:pt x="1604831" y="498582"/>
                  </a:lnTo>
                  <a:lnTo>
                    <a:pt x="1578067" y="480537"/>
                  </a:lnTo>
                  <a:lnTo>
                    <a:pt x="1560022" y="453773"/>
                  </a:lnTo>
                  <a:lnTo>
                    <a:pt x="1553405" y="420998"/>
                  </a:lnTo>
                  <a:lnTo>
                    <a:pt x="1553405" y="84201"/>
                  </a:lnTo>
                  <a:lnTo>
                    <a:pt x="1560022" y="51426"/>
                  </a:lnTo>
                  <a:lnTo>
                    <a:pt x="1578067" y="24662"/>
                  </a:lnTo>
                  <a:lnTo>
                    <a:pt x="1604831" y="6616"/>
                  </a:lnTo>
                  <a:lnTo>
                    <a:pt x="1637606" y="0"/>
                  </a:lnTo>
                  <a:lnTo>
                    <a:pt x="2952703" y="0"/>
                  </a:lnTo>
                  <a:close/>
                </a:path>
              </a:pathLst>
            </a:custGeom>
            <a:ln w="28574">
              <a:solidFill>
                <a:srgbClr val="0D0D0D"/>
              </a:solidFill>
            </a:ln>
          </p:spPr>
          <p:txBody>
            <a:bodyPr wrap="square" lIns="0" tIns="0" rIns="0" bIns="0" rtlCol="0"/>
            <a:lstStyle/>
            <a:p>
              <a:endParaRPr/>
            </a:p>
          </p:txBody>
        </p:sp>
        <p:sp>
          <p:nvSpPr>
            <p:cNvPr id="23" name="object 23"/>
            <p:cNvSpPr/>
            <p:nvPr/>
          </p:nvSpPr>
          <p:spPr>
            <a:xfrm>
              <a:off x="314772" y="5012128"/>
              <a:ext cx="1541780" cy="505459"/>
            </a:xfrm>
            <a:custGeom>
              <a:avLst/>
              <a:gdLst/>
              <a:ahLst/>
              <a:cxnLst/>
              <a:rect l="l" t="t" r="r" b="b"/>
              <a:pathLst>
                <a:path w="1541780" h="505460">
                  <a:moveTo>
                    <a:pt x="1457198" y="505199"/>
                  </a:moveTo>
                  <a:lnTo>
                    <a:pt x="84201" y="505199"/>
                  </a:lnTo>
                  <a:lnTo>
                    <a:pt x="51426" y="498582"/>
                  </a:lnTo>
                  <a:lnTo>
                    <a:pt x="24662" y="480537"/>
                  </a:lnTo>
                  <a:lnTo>
                    <a:pt x="6616" y="453773"/>
                  </a:lnTo>
                  <a:lnTo>
                    <a:pt x="0" y="420998"/>
                  </a:lnTo>
                  <a:lnTo>
                    <a:pt x="0" y="84201"/>
                  </a:lnTo>
                  <a:lnTo>
                    <a:pt x="6616" y="51426"/>
                  </a:lnTo>
                  <a:lnTo>
                    <a:pt x="24662" y="24662"/>
                  </a:lnTo>
                  <a:lnTo>
                    <a:pt x="51426" y="6616"/>
                  </a:lnTo>
                  <a:lnTo>
                    <a:pt x="84201" y="0"/>
                  </a:lnTo>
                  <a:lnTo>
                    <a:pt x="1457198" y="0"/>
                  </a:lnTo>
                  <a:lnTo>
                    <a:pt x="1489973" y="6616"/>
                  </a:lnTo>
                  <a:lnTo>
                    <a:pt x="1516737" y="24662"/>
                  </a:lnTo>
                  <a:lnTo>
                    <a:pt x="1534783" y="51426"/>
                  </a:lnTo>
                  <a:lnTo>
                    <a:pt x="1541400" y="84201"/>
                  </a:lnTo>
                  <a:lnTo>
                    <a:pt x="1541400" y="420998"/>
                  </a:lnTo>
                  <a:lnTo>
                    <a:pt x="1527253" y="467713"/>
                  </a:lnTo>
                  <a:lnTo>
                    <a:pt x="1489420" y="498790"/>
                  </a:lnTo>
                  <a:lnTo>
                    <a:pt x="1457198" y="505199"/>
                  </a:lnTo>
                  <a:close/>
                </a:path>
              </a:pathLst>
            </a:custGeom>
            <a:solidFill>
              <a:srgbClr val="461400"/>
            </a:solidFill>
          </p:spPr>
          <p:txBody>
            <a:bodyPr wrap="square" lIns="0" tIns="0" rIns="0" bIns="0" rtlCol="0"/>
            <a:lstStyle/>
            <a:p>
              <a:endParaRPr/>
            </a:p>
          </p:txBody>
        </p:sp>
        <p:sp>
          <p:nvSpPr>
            <p:cNvPr id="24" name="object 24"/>
            <p:cNvSpPr/>
            <p:nvPr/>
          </p:nvSpPr>
          <p:spPr>
            <a:xfrm>
              <a:off x="314772" y="5012128"/>
              <a:ext cx="1541780" cy="505459"/>
            </a:xfrm>
            <a:custGeom>
              <a:avLst/>
              <a:gdLst/>
              <a:ahLst/>
              <a:cxnLst/>
              <a:rect l="l" t="t" r="r" b="b"/>
              <a:pathLst>
                <a:path w="1541780" h="505460">
                  <a:moveTo>
                    <a:pt x="1457198" y="0"/>
                  </a:moveTo>
                  <a:lnTo>
                    <a:pt x="1489973" y="6616"/>
                  </a:lnTo>
                  <a:lnTo>
                    <a:pt x="1516737" y="24662"/>
                  </a:lnTo>
                  <a:lnTo>
                    <a:pt x="1534783" y="51426"/>
                  </a:lnTo>
                  <a:lnTo>
                    <a:pt x="1541400" y="84201"/>
                  </a:lnTo>
                  <a:lnTo>
                    <a:pt x="1541400" y="420998"/>
                  </a:lnTo>
                  <a:lnTo>
                    <a:pt x="1527253" y="467713"/>
                  </a:lnTo>
                  <a:lnTo>
                    <a:pt x="1489420" y="498790"/>
                  </a:lnTo>
                  <a:lnTo>
                    <a:pt x="1457198" y="505199"/>
                  </a:lnTo>
                  <a:lnTo>
                    <a:pt x="84201" y="505199"/>
                  </a:lnTo>
                  <a:lnTo>
                    <a:pt x="51426" y="498582"/>
                  </a:lnTo>
                  <a:lnTo>
                    <a:pt x="24662" y="480537"/>
                  </a:lnTo>
                  <a:lnTo>
                    <a:pt x="6616" y="453773"/>
                  </a:lnTo>
                  <a:lnTo>
                    <a:pt x="0" y="420998"/>
                  </a:lnTo>
                  <a:lnTo>
                    <a:pt x="0" y="84201"/>
                  </a:lnTo>
                  <a:lnTo>
                    <a:pt x="6616" y="51426"/>
                  </a:lnTo>
                  <a:lnTo>
                    <a:pt x="24662" y="24662"/>
                  </a:lnTo>
                  <a:lnTo>
                    <a:pt x="51426" y="6616"/>
                  </a:lnTo>
                  <a:lnTo>
                    <a:pt x="84201" y="0"/>
                  </a:lnTo>
                  <a:lnTo>
                    <a:pt x="1457198" y="0"/>
                  </a:lnTo>
                  <a:close/>
                </a:path>
              </a:pathLst>
            </a:custGeom>
            <a:ln w="28574">
              <a:solidFill>
                <a:srgbClr val="000000"/>
              </a:solidFill>
            </a:ln>
          </p:spPr>
          <p:txBody>
            <a:bodyPr wrap="square" lIns="0" tIns="0" rIns="0" bIns="0" rtlCol="0"/>
            <a:lstStyle/>
            <a:p>
              <a:endParaRPr/>
            </a:p>
          </p:txBody>
        </p:sp>
        <p:sp>
          <p:nvSpPr>
            <p:cNvPr id="25" name="object 25"/>
            <p:cNvSpPr/>
            <p:nvPr/>
          </p:nvSpPr>
          <p:spPr>
            <a:xfrm>
              <a:off x="1922621" y="5598722"/>
              <a:ext cx="3037205" cy="505459"/>
            </a:xfrm>
            <a:custGeom>
              <a:avLst/>
              <a:gdLst/>
              <a:ahLst/>
              <a:cxnLst/>
              <a:rect l="l" t="t" r="r" b="b"/>
              <a:pathLst>
                <a:path w="3037204" h="505460">
                  <a:moveTo>
                    <a:pt x="1399298" y="0"/>
                  </a:moveTo>
                  <a:lnTo>
                    <a:pt x="1432073" y="6617"/>
                  </a:lnTo>
                  <a:lnTo>
                    <a:pt x="1458837" y="24662"/>
                  </a:lnTo>
                  <a:lnTo>
                    <a:pt x="1476882" y="51426"/>
                  </a:lnTo>
                  <a:lnTo>
                    <a:pt x="1483499" y="84201"/>
                  </a:lnTo>
                  <a:lnTo>
                    <a:pt x="1483499" y="420998"/>
                  </a:lnTo>
                  <a:lnTo>
                    <a:pt x="1469353" y="467713"/>
                  </a:lnTo>
                  <a:lnTo>
                    <a:pt x="1431520" y="498790"/>
                  </a:lnTo>
                  <a:lnTo>
                    <a:pt x="1399298" y="505199"/>
                  </a:lnTo>
                  <a:lnTo>
                    <a:pt x="84201" y="505199"/>
                  </a:lnTo>
                  <a:lnTo>
                    <a:pt x="51426" y="498583"/>
                  </a:lnTo>
                  <a:lnTo>
                    <a:pt x="24662" y="480538"/>
                  </a:lnTo>
                  <a:lnTo>
                    <a:pt x="6616" y="453773"/>
                  </a:lnTo>
                  <a:lnTo>
                    <a:pt x="0" y="420998"/>
                  </a:lnTo>
                  <a:lnTo>
                    <a:pt x="0" y="84201"/>
                  </a:lnTo>
                  <a:lnTo>
                    <a:pt x="6616" y="51426"/>
                  </a:lnTo>
                  <a:lnTo>
                    <a:pt x="24662" y="24662"/>
                  </a:lnTo>
                  <a:lnTo>
                    <a:pt x="51426" y="6617"/>
                  </a:lnTo>
                  <a:lnTo>
                    <a:pt x="84201" y="0"/>
                  </a:lnTo>
                  <a:lnTo>
                    <a:pt x="1399298" y="0"/>
                  </a:lnTo>
                  <a:close/>
                </a:path>
                <a:path w="3037204" h="505460">
                  <a:moveTo>
                    <a:pt x="2952703" y="0"/>
                  </a:moveTo>
                  <a:lnTo>
                    <a:pt x="2985478" y="6617"/>
                  </a:lnTo>
                  <a:lnTo>
                    <a:pt x="3012243" y="24662"/>
                  </a:lnTo>
                  <a:lnTo>
                    <a:pt x="3030288" y="51426"/>
                  </a:lnTo>
                  <a:lnTo>
                    <a:pt x="3036905" y="84201"/>
                  </a:lnTo>
                  <a:lnTo>
                    <a:pt x="3036905" y="420998"/>
                  </a:lnTo>
                  <a:lnTo>
                    <a:pt x="3022758" y="467713"/>
                  </a:lnTo>
                  <a:lnTo>
                    <a:pt x="2984926" y="498790"/>
                  </a:lnTo>
                  <a:lnTo>
                    <a:pt x="2952703" y="505199"/>
                  </a:lnTo>
                  <a:lnTo>
                    <a:pt x="1637606" y="505199"/>
                  </a:lnTo>
                  <a:lnTo>
                    <a:pt x="1604831" y="498583"/>
                  </a:lnTo>
                  <a:lnTo>
                    <a:pt x="1578067" y="480538"/>
                  </a:lnTo>
                  <a:lnTo>
                    <a:pt x="1560022" y="453773"/>
                  </a:lnTo>
                  <a:lnTo>
                    <a:pt x="1553405" y="420998"/>
                  </a:lnTo>
                  <a:lnTo>
                    <a:pt x="1553405" y="84201"/>
                  </a:lnTo>
                  <a:lnTo>
                    <a:pt x="1560022" y="51426"/>
                  </a:lnTo>
                  <a:lnTo>
                    <a:pt x="1578067" y="24662"/>
                  </a:lnTo>
                  <a:lnTo>
                    <a:pt x="1604831" y="6617"/>
                  </a:lnTo>
                  <a:lnTo>
                    <a:pt x="1637606" y="0"/>
                  </a:lnTo>
                  <a:lnTo>
                    <a:pt x="2952703" y="0"/>
                  </a:lnTo>
                  <a:close/>
                </a:path>
              </a:pathLst>
            </a:custGeom>
            <a:ln w="28574">
              <a:solidFill>
                <a:srgbClr val="0D0D0D"/>
              </a:solidFill>
            </a:ln>
          </p:spPr>
          <p:txBody>
            <a:bodyPr wrap="square" lIns="0" tIns="0" rIns="0" bIns="0" rtlCol="0"/>
            <a:lstStyle/>
            <a:p>
              <a:endParaRPr/>
            </a:p>
          </p:txBody>
        </p:sp>
        <p:sp>
          <p:nvSpPr>
            <p:cNvPr id="26" name="object 26"/>
            <p:cNvSpPr/>
            <p:nvPr/>
          </p:nvSpPr>
          <p:spPr>
            <a:xfrm>
              <a:off x="311792" y="5594021"/>
              <a:ext cx="1541780" cy="505459"/>
            </a:xfrm>
            <a:custGeom>
              <a:avLst/>
              <a:gdLst/>
              <a:ahLst/>
              <a:cxnLst/>
              <a:rect l="l" t="t" r="r" b="b"/>
              <a:pathLst>
                <a:path w="1541780" h="505460">
                  <a:moveTo>
                    <a:pt x="1457198" y="505199"/>
                  </a:moveTo>
                  <a:lnTo>
                    <a:pt x="84201" y="505199"/>
                  </a:lnTo>
                  <a:lnTo>
                    <a:pt x="51426" y="498582"/>
                  </a:lnTo>
                  <a:lnTo>
                    <a:pt x="24662" y="480537"/>
                  </a:lnTo>
                  <a:lnTo>
                    <a:pt x="6616" y="453773"/>
                  </a:lnTo>
                  <a:lnTo>
                    <a:pt x="0" y="420997"/>
                  </a:lnTo>
                  <a:lnTo>
                    <a:pt x="0" y="84201"/>
                  </a:lnTo>
                  <a:lnTo>
                    <a:pt x="6616" y="51426"/>
                  </a:lnTo>
                  <a:lnTo>
                    <a:pt x="24662" y="24662"/>
                  </a:lnTo>
                  <a:lnTo>
                    <a:pt x="51426" y="6616"/>
                  </a:lnTo>
                  <a:lnTo>
                    <a:pt x="84201" y="0"/>
                  </a:lnTo>
                  <a:lnTo>
                    <a:pt x="1457198" y="0"/>
                  </a:lnTo>
                  <a:lnTo>
                    <a:pt x="1489973" y="6616"/>
                  </a:lnTo>
                  <a:lnTo>
                    <a:pt x="1516737" y="24662"/>
                  </a:lnTo>
                  <a:lnTo>
                    <a:pt x="1534782" y="51426"/>
                  </a:lnTo>
                  <a:lnTo>
                    <a:pt x="1541399" y="84201"/>
                  </a:lnTo>
                  <a:lnTo>
                    <a:pt x="1541399" y="420997"/>
                  </a:lnTo>
                  <a:lnTo>
                    <a:pt x="1527253" y="467713"/>
                  </a:lnTo>
                  <a:lnTo>
                    <a:pt x="1489420" y="498790"/>
                  </a:lnTo>
                  <a:lnTo>
                    <a:pt x="1457198" y="505199"/>
                  </a:lnTo>
                  <a:close/>
                </a:path>
              </a:pathLst>
            </a:custGeom>
            <a:solidFill>
              <a:srgbClr val="461400"/>
            </a:solidFill>
          </p:spPr>
          <p:txBody>
            <a:bodyPr wrap="square" lIns="0" tIns="0" rIns="0" bIns="0" rtlCol="0"/>
            <a:lstStyle/>
            <a:p>
              <a:endParaRPr/>
            </a:p>
          </p:txBody>
        </p:sp>
        <p:sp>
          <p:nvSpPr>
            <p:cNvPr id="27" name="object 27"/>
            <p:cNvSpPr/>
            <p:nvPr/>
          </p:nvSpPr>
          <p:spPr>
            <a:xfrm>
              <a:off x="311792" y="5594021"/>
              <a:ext cx="1541780" cy="505459"/>
            </a:xfrm>
            <a:custGeom>
              <a:avLst/>
              <a:gdLst/>
              <a:ahLst/>
              <a:cxnLst/>
              <a:rect l="l" t="t" r="r" b="b"/>
              <a:pathLst>
                <a:path w="1541780" h="505460">
                  <a:moveTo>
                    <a:pt x="1457198" y="0"/>
                  </a:moveTo>
                  <a:lnTo>
                    <a:pt x="1489973" y="6616"/>
                  </a:lnTo>
                  <a:lnTo>
                    <a:pt x="1516737" y="24662"/>
                  </a:lnTo>
                  <a:lnTo>
                    <a:pt x="1534782" y="51426"/>
                  </a:lnTo>
                  <a:lnTo>
                    <a:pt x="1541399" y="84201"/>
                  </a:lnTo>
                  <a:lnTo>
                    <a:pt x="1541399" y="420997"/>
                  </a:lnTo>
                  <a:lnTo>
                    <a:pt x="1527253" y="467713"/>
                  </a:lnTo>
                  <a:lnTo>
                    <a:pt x="1489420" y="498790"/>
                  </a:lnTo>
                  <a:lnTo>
                    <a:pt x="1457198" y="505199"/>
                  </a:lnTo>
                  <a:lnTo>
                    <a:pt x="84201" y="505199"/>
                  </a:lnTo>
                  <a:lnTo>
                    <a:pt x="51426" y="498582"/>
                  </a:lnTo>
                  <a:lnTo>
                    <a:pt x="24662" y="480537"/>
                  </a:lnTo>
                  <a:lnTo>
                    <a:pt x="6616" y="453773"/>
                  </a:lnTo>
                  <a:lnTo>
                    <a:pt x="0" y="420997"/>
                  </a:lnTo>
                  <a:lnTo>
                    <a:pt x="0" y="84201"/>
                  </a:lnTo>
                  <a:lnTo>
                    <a:pt x="6616" y="51426"/>
                  </a:lnTo>
                  <a:lnTo>
                    <a:pt x="24662" y="24662"/>
                  </a:lnTo>
                  <a:lnTo>
                    <a:pt x="51426" y="6616"/>
                  </a:lnTo>
                  <a:lnTo>
                    <a:pt x="84201" y="0"/>
                  </a:lnTo>
                  <a:lnTo>
                    <a:pt x="1457198" y="0"/>
                  </a:lnTo>
                  <a:close/>
                </a:path>
              </a:pathLst>
            </a:custGeom>
            <a:ln w="28574">
              <a:solidFill>
                <a:srgbClr val="000000"/>
              </a:solidFill>
            </a:ln>
          </p:spPr>
          <p:txBody>
            <a:bodyPr wrap="square" lIns="0" tIns="0" rIns="0" bIns="0" rtlCol="0"/>
            <a:lstStyle/>
            <a:p>
              <a:endParaRPr/>
            </a:p>
          </p:txBody>
        </p:sp>
        <p:pic>
          <p:nvPicPr>
            <p:cNvPr id="28" name="object 28"/>
            <p:cNvPicPr/>
            <p:nvPr/>
          </p:nvPicPr>
          <p:blipFill>
            <a:blip r:embed="rId2" cstate="print"/>
            <a:stretch>
              <a:fillRect/>
            </a:stretch>
          </p:blipFill>
          <p:spPr>
            <a:xfrm>
              <a:off x="3578549" y="1670571"/>
              <a:ext cx="1285861" cy="190261"/>
            </a:xfrm>
            <a:prstGeom prst="rect">
              <a:avLst/>
            </a:prstGeom>
          </p:spPr>
        </p:pic>
      </p:grpSp>
      <p:sp>
        <p:nvSpPr>
          <p:cNvPr id="29" name="object 29"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323850">
              <a:lnSpc>
                <a:spcPct val="100000"/>
              </a:lnSpc>
              <a:spcBef>
                <a:spcPts val="100"/>
              </a:spcBef>
            </a:pPr>
            <a:r>
              <a:rPr sz="1400">
                <a:solidFill>
                  <a:srgbClr val="482010"/>
                </a:solidFill>
              </a:rPr>
              <a:t>Restaurant Chains: Complementary Capabilities</a:t>
            </a:r>
          </a:p>
        </p:txBody>
      </p:sp>
      <p:grpSp>
        <p:nvGrpSpPr>
          <p:cNvPr id="30" name="object 30"/>
          <p:cNvGrpSpPr/>
          <p:nvPr/>
        </p:nvGrpSpPr>
        <p:grpSpPr>
          <a:xfrm>
            <a:off x="300485" y="2665736"/>
            <a:ext cx="1570355" cy="534035"/>
            <a:chOff x="300485" y="2665736"/>
            <a:chExt cx="1570355" cy="534035"/>
          </a:xfrm>
        </p:grpSpPr>
        <p:sp>
          <p:nvSpPr>
            <p:cNvPr id="31" name="object 31"/>
            <p:cNvSpPr/>
            <p:nvPr/>
          </p:nvSpPr>
          <p:spPr>
            <a:xfrm>
              <a:off x="314772" y="2680024"/>
              <a:ext cx="1541780" cy="505459"/>
            </a:xfrm>
            <a:custGeom>
              <a:avLst/>
              <a:gdLst/>
              <a:ahLst/>
              <a:cxnLst/>
              <a:rect l="l" t="t" r="r" b="b"/>
              <a:pathLst>
                <a:path w="1541780" h="505460">
                  <a:moveTo>
                    <a:pt x="1457198" y="505199"/>
                  </a:moveTo>
                  <a:lnTo>
                    <a:pt x="84201" y="505199"/>
                  </a:lnTo>
                  <a:lnTo>
                    <a:pt x="51426" y="498582"/>
                  </a:lnTo>
                  <a:lnTo>
                    <a:pt x="24662" y="480537"/>
                  </a:lnTo>
                  <a:lnTo>
                    <a:pt x="6616" y="453773"/>
                  </a:lnTo>
                  <a:lnTo>
                    <a:pt x="0" y="420998"/>
                  </a:lnTo>
                  <a:lnTo>
                    <a:pt x="0" y="84201"/>
                  </a:lnTo>
                  <a:lnTo>
                    <a:pt x="6616" y="51426"/>
                  </a:lnTo>
                  <a:lnTo>
                    <a:pt x="24662" y="24662"/>
                  </a:lnTo>
                  <a:lnTo>
                    <a:pt x="51426" y="6616"/>
                  </a:lnTo>
                  <a:lnTo>
                    <a:pt x="84201" y="0"/>
                  </a:lnTo>
                  <a:lnTo>
                    <a:pt x="1457198" y="0"/>
                  </a:lnTo>
                  <a:lnTo>
                    <a:pt x="1489973" y="6616"/>
                  </a:lnTo>
                  <a:lnTo>
                    <a:pt x="1516737" y="24662"/>
                  </a:lnTo>
                  <a:lnTo>
                    <a:pt x="1534783" y="51426"/>
                  </a:lnTo>
                  <a:lnTo>
                    <a:pt x="1541400" y="84201"/>
                  </a:lnTo>
                  <a:lnTo>
                    <a:pt x="1541400" y="420998"/>
                  </a:lnTo>
                  <a:lnTo>
                    <a:pt x="1527253" y="467713"/>
                  </a:lnTo>
                  <a:lnTo>
                    <a:pt x="1489420" y="498790"/>
                  </a:lnTo>
                  <a:lnTo>
                    <a:pt x="1457198" y="505199"/>
                  </a:lnTo>
                  <a:close/>
                </a:path>
              </a:pathLst>
            </a:custGeom>
            <a:solidFill>
              <a:srgbClr val="461400"/>
            </a:solidFill>
          </p:spPr>
          <p:txBody>
            <a:bodyPr wrap="square" lIns="0" tIns="0" rIns="0" bIns="0" rtlCol="0"/>
            <a:lstStyle/>
            <a:p>
              <a:endParaRPr/>
            </a:p>
          </p:txBody>
        </p:sp>
        <p:sp>
          <p:nvSpPr>
            <p:cNvPr id="32" name="object 32"/>
            <p:cNvSpPr/>
            <p:nvPr/>
          </p:nvSpPr>
          <p:spPr>
            <a:xfrm>
              <a:off x="314772" y="2680024"/>
              <a:ext cx="1541780" cy="505459"/>
            </a:xfrm>
            <a:custGeom>
              <a:avLst/>
              <a:gdLst/>
              <a:ahLst/>
              <a:cxnLst/>
              <a:rect l="l" t="t" r="r" b="b"/>
              <a:pathLst>
                <a:path w="1541780" h="505460">
                  <a:moveTo>
                    <a:pt x="1457198" y="0"/>
                  </a:moveTo>
                  <a:lnTo>
                    <a:pt x="1489973" y="6616"/>
                  </a:lnTo>
                  <a:lnTo>
                    <a:pt x="1516737" y="24662"/>
                  </a:lnTo>
                  <a:lnTo>
                    <a:pt x="1534783" y="51426"/>
                  </a:lnTo>
                  <a:lnTo>
                    <a:pt x="1541400" y="84201"/>
                  </a:lnTo>
                  <a:lnTo>
                    <a:pt x="1541400" y="420998"/>
                  </a:lnTo>
                  <a:lnTo>
                    <a:pt x="1527253" y="467713"/>
                  </a:lnTo>
                  <a:lnTo>
                    <a:pt x="1489420" y="498790"/>
                  </a:lnTo>
                  <a:lnTo>
                    <a:pt x="1457198" y="505199"/>
                  </a:lnTo>
                  <a:lnTo>
                    <a:pt x="84201" y="505199"/>
                  </a:lnTo>
                  <a:lnTo>
                    <a:pt x="51426" y="498582"/>
                  </a:lnTo>
                  <a:lnTo>
                    <a:pt x="24662" y="480537"/>
                  </a:lnTo>
                  <a:lnTo>
                    <a:pt x="6616" y="453773"/>
                  </a:lnTo>
                  <a:lnTo>
                    <a:pt x="0" y="420998"/>
                  </a:lnTo>
                  <a:lnTo>
                    <a:pt x="0" y="84201"/>
                  </a:lnTo>
                  <a:lnTo>
                    <a:pt x="6616" y="51426"/>
                  </a:lnTo>
                  <a:lnTo>
                    <a:pt x="24662" y="24662"/>
                  </a:lnTo>
                  <a:lnTo>
                    <a:pt x="51426" y="6616"/>
                  </a:lnTo>
                  <a:lnTo>
                    <a:pt x="84201" y="0"/>
                  </a:lnTo>
                  <a:lnTo>
                    <a:pt x="1457198" y="0"/>
                  </a:lnTo>
                  <a:close/>
                </a:path>
              </a:pathLst>
            </a:custGeom>
            <a:ln w="28574">
              <a:solidFill>
                <a:srgbClr val="000000"/>
              </a:solidFill>
            </a:ln>
          </p:spPr>
          <p:txBody>
            <a:bodyPr wrap="square" lIns="0" tIns="0" rIns="0" bIns="0" rtlCol="0"/>
            <a:lstStyle/>
            <a:p>
              <a:endParaRPr/>
            </a:p>
          </p:txBody>
        </p:sp>
      </p:grpSp>
      <p:sp>
        <p:nvSpPr>
          <p:cNvPr id="33" name="object 33"/>
          <p:cNvSpPr/>
          <p:nvPr/>
        </p:nvSpPr>
        <p:spPr>
          <a:xfrm>
            <a:off x="293625" y="1081712"/>
            <a:ext cx="4741545" cy="313055"/>
          </a:xfrm>
          <a:custGeom>
            <a:avLst/>
            <a:gdLst/>
            <a:ahLst/>
            <a:cxnLst/>
            <a:rect l="l" t="t" r="r" b="b"/>
            <a:pathLst>
              <a:path w="4741545" h="313055">
                <a:moveTo>
                  <a:pt x="4689348" y="312899"/>
                </a:moveTo>
                <a:lnTo>
                  <a:pt x="52151" y="312899"/>
                </a:lnTo>
                <a:lnTo>
                  <a:pt x="31851" y="308801"/>
                </a:lnTo>
                <a:lnTo>
                  <a:pt x="15274" y="297625"/>
                </a:lnTo>
                <a:lnTo>
                  <a:pt x="4098" y="281048"/>
                </a:lnTo>
                <a:lnTo>
                  <a:pt x="0" y="260748"/>
                </a:lnTo>
                <a:lnTo>
                  <a:pt x="0" y="52151"/>
                </a:lnTo>
                <a:lnTo>
                  <a:pt x="4098" y="31851"/>
                </a:lnTo>
                <a:lnTo>
                  <a:pt x="15274" y="15274"/>
                </a:lnTo>
                <a:lnTo>
                  <a:pt x="31851" y="4098"/>
                </a:lnTo>
                <a:lnTo>
                  <a:pt x="52151" y="0"/>
                </a:lnTo>
                <a:lnTo>
                  <a:pt x="4689348" y="0"/>
                </a:lnTo>
                <a:lnTo>
                  <a:pt x="4709648" y="4098"/>
                </a:lnTo>
                <a:lnTo>
                  <a:pt x="4726225" y="15274"/>
                </a:lnTo>
                <a:lnTo>
                  <a:pt x="4737401" y="31851"/>
                </a:lnTo>
                <a:lnTo>
                  <a:pt x="4741499" y="52151"/>
                </a:lnTo>
                <a:lnTo>
                  <a:pt x="4741499" y="260748"/>
                </a:lnTo>
                <a:lnTo>
                  <a:pt x="4726225" y="297625"/>
                </a:lnTo>
                <a:lnTo>
                  <a:pt x="4689348" y="312899"/>
                </a:lnTo>
                <a:close/>
              </a:path>
            </a:pathLst>
          </a:custGeom>
          <a:solidFill>
            <a:srgbClr val="4C1414"/>
          </a:solidFill>
        </p:spPr>
        <p:txBody>
          <a:bodyPr wrap="square" lIns="0" tIns="0" rIns="0" bIns="0" rtlCol="0"/>
          <a:lstStyle/>
          <a:p>
            <a:endParaRPr/>
          </a:p>
        </p:txBody>
      </p:sp>
      <p:pic>
        <p:nvPicPr>
          <p:cNvPr id="34" name="object 34"/>
          <p:cNvPicPr/>
          <p:nvPr/>
        </p:nvPicPr>
        <p:blipFill>
          <a:blip r:embed="rId3" cstate="print"/>
          <a:stretch>
            <a:fillRect/>
          </a:stretch>
        </p:blipFill>
        <p:spPr>
          <a:xfrm>
            <a:off x="2044937" y="1625375"/>
            <a:ext cx="1238886" cy="256475"/>
          </a:xfrm>
          <a:prstGeom prst="rect">
            <a:avLst/>
          </a:prstGeom>
        </p:spPr>
      </p:pic>
      <p:sp>
        <p:nvSpPr>
          <p:cNvPr id="35" name="object 35"/>
          <p:cNvSpPr/>
          <p:nvPr/>
        </p:nvSpPr>
        <p:spPr>
          <a:xfrm>
            <a:off x="5179900" y="3265134"/>
            <a:ext cx="3824604" cy="313055"/>
          </a:xfrm>
          <a:custGeom>
            <a:avLst/>
            <a:gdLst/>
            <a:ahLst/>
            <a:cxnLst/>
            <a:rect l="l" t="t" r="r" b="b"/>
            <a:pathLst>
              <a:path w="3824604" h="313054">
                <a:moveTo>
                  <a:pt x="3772249" y="312900"/>
                </a:moveTo>
                <a:lnTo>
                  <a:pt x="52151" y="312900"/>
                </a:lnTo>
                <a:lnTo>
                  <a:pt x="31851" y="308801"/>
                </a:lnTo>
                <a:lnTo>
                  <a:pt x="15274" y="297625"/>
                </a:lnTo>
                <a:lnTo>
                  <a:pt x="4098" y="281048"/>
                </a:lnTo>
                <a:lnTo>
                  <a:pt x="0" y="260748"/>
                </a:lnTo>
                <a:lnTo>
                  <a:pt x="0" y="52150"/>
                </a:lnTo>
                <a:lnTo>
                  <a:pt x="4098" y="31851"/>
                </a:lnTo>
                <a:lnTo>
                  <a:pt x="15274" y="15274"/>
                </a:lnTo>
                <a:lnTo>
                  <a:pt x="31851" y="4098"/>
                </a:lnTo>
                <a:lnTo>
                  <a:pt x="52151" y="0"/>
                </a:lnTo>
                <a:lnTo>
                  <a:pt x="3772249" y="0"/>
                </a:lnTo>
                <a:lnTo>
                  <a:pt x="3792548" y="4098"/>
                </a:lnTo>
                <a:lnTo>
                  <a:pt x="3809125" y="15274"/>
                </a:lnTo>
                <a:lnTo>
                  <a:pt x="3820301" y="31851"/>
                </a:lnTo>
                <a:lnTo>
                  <a:pt x="3824399" y="52150"/>
                </a:lnTo>
                <a:lnTo>
                  <a:pt x="3824399" y="260748"/>
                </a:lnTo>
                <a:lnTo>
                  <a:pt x="3809124" y="297625"/>
                </a:lnTo>
                <a:lnTo>
                  <a:pt x="3772249" y="312900"/>
                </a:lnTo>
                <a:close/>
              </a:path>
            </a:pathLst>
          </a:custGeom>
          <a:solidFill>
            <a:srgbClr val="4C1414"/>
          </a:solidFill>
        </p:spPr>
        <p:txBody>
          <a:bodyPr wrap="square" lIns="0" tIns="0" rIns="0" bIns="0" rtlCol="0"/>
          <a:lstStyle/>
          <a:p>
            <a:endParaRPr/>
          </a:p>
        </p:txBody>
      </p:sp>
      <p:sp>
        <p:nvSpPr>
          <p:cNvPr id="36" name="object 36"/>
          <p:cNvSpPr txBox="1"/>
          <p:nvPr/>
        </p:nvSpPr>
        <p:spPr>
          <a:xfrm>
            <a:off x="6469339" y="3285651"/>
            <a:ext cx="1249680" cy="238760"/>
          </a:xfrm>
          <a:prstGeom prst="rect">
            <a:avLst/>
          </a:prstGeom>
        </p:spPr>
        <p:txBody>
          <a:bodyPr vert="horz" wrap="square" lIns="0" tIns="12700" rIns="0" bIns="0" rtlCol="0">
            <a:normAutofit/>
          </a:bodyPr>
          <a:lstStyle/>
          <a:p>
            <a:pPr marL="12700">
              <a:lnSpc>
                <a:spcPct val="100000"/>
              </a:lnSpc>
              <a:spcBef>
                <a:spcPts val="100"/>
              </a:spcBef>
            </a:pPr>
            <a:r>
              <a:rPr sz="1400" b="1">
                <a:solidFill>
                  <a:srgbClr val="FFFFFF"/>
                </a:solidFill>
                <a:latin typeface="Calibri"/>
                <a:cs typeface="Calibri"/>
              </a:rPr>
              <a:t>Geographic</a:t>
            </a:r>
            <a:r>
              <a:rPr sz="1400" b="1" spc="110">
                <a:solidFill>
                  <a:srgbClr val="FFFFFF"/>
                </a:solidFill>
                <a:latin typeface="Calibri"/>
                <a:cs typeface="Calibri"/>
              </a:rPr>
              <a:t> </a:t>
            </a:r>
            <a:r>
              <a:rPr sz="1400" b="1" spc="-25">
                <a:solidFill>
                  <a:srgbClr val="FFFFFF"/>
                </a:solidFill>
                <a:latin typeface="Calibri"/>
                <a:cs typeface="Calibri"/>
              </a:rPr>
              <a:t>Map</a:t>
            </a:r>
            <a:endParaRPr sz="1400">
              <a:latin typeface="Calibri"/>
              <a:cs typeface="Calibri"/>
            </a:endParaRPr>
          </a:p>
        </p:txBody>
      </p:sp>
      <p:grpSp>
        <p:nvGrpSpPr>
          <p:cNvPr id="37" name="object 37"/>
          <p:cNvGrpSpPr/>
          <p:nvPr/>
        </p:nvGrpSpPr>
        <p:grpSpPr>
          <a:xfrm>
            <a:off x="5582428" y="2087487"/>
            <a:ext cx="2986405" cy="848360"/>
            <a:chOff x="5582428" y="2087487"/>
            <a:chExt cx="2986405" cy="848360"/>
          </a:xfrm>
        </p:grpSpPr>
        <p:sp>
          <p:nvSpPr>
            <p:cNvPr id="38" name="object 38"/>
            <p:cNvSpPr/>
            <p:nvPr/>
          </p:nvSpPr>
          <p:spPr>
            <a:xfrm>
              <a:off x="6063687" y="2087487"/>
              <a:ext cx="1915160" cy="557530"/>
            </a:xfrm>
            <a:custGeom>
              <a:avLst/>
              <a:gdLst/>
              <a:ahLst/>
              <a:cxnLst/>
              <a:rect l="l" t="t" r="r" b="b"/>
              <a:pathLst>
                <a:path w="1915159" h="557530">
                  <a:moveTo>
                    <a:pt x="0" y="113874"/>
                  </a:moveTo>
                  <a:lnTo>
                    <a:pt x="1914599" y="108474"/>
                  </a:lnTo>
                </a:path>
                <a:path w="1915159" h="557530">
                  <a:moveTo>
                    <a:pt x="12349" y="556924"/>
                  </a:moveTo>
                  <a:lnTo>
                    <a:pt x="13549" y="97024"/>
                  </a:lnTo>
                </a:path>
                <a:path w="1915159" h="557530">
                  <a:moveTo>
                    <a:pt x="956699" y="254099"/>
                  </a:moveTo>
                  <a:lnTo>
                    <a:pt x="956699" y="0"/>
                  </a:lnTo>
                </a:path>
              </a:pathLst>
            </a:custGeom>
            <a:ln w="38099">
              <a:solidFill>
                <a:srgbClr val="461400"/>
              </a:solidFill>
            </a:ln>
          </p:spPr>
          <p:txBody>
            <a:bodyPr wrap="square" lIns="0" tIns="0" rIns="0" bIns="0" rtlCol="0"/>
            <a:lstStyle/>
            <a:p>
              <a:endParaRPr/>
            </a:p>
          </p:txBody>
        </p:sp>
        <p:pic>
          <p:nvPicPr>
            <p:cNvPr id="39" name="object 39"/>
            <p:cNvPicPr/>
            <p:nvPr/>
          </p:nvPicPr>
          <p:blipFill>
            <a:blip r:embed="rId4" cstate="print"/>
            <a:stretch>
              <a:fillRect/>
            </a:stretch>
          </p:blipFill>
          <p:spPr>
            <a:xfrm>
              <a:off x="5582428" y="2700306"/>
              <a:ext cx="1233995" cy="235238"/>
            </a:xfrm>
            <a:prstGeom prst="rect">
              <a:avLst/>
            </a:prstGeom>
          </p:spPr>
        </p:pic>
        <p:pic>
          <p:nvPicPr>
            <p:cNvPr id="40" name="object 40"/>
            <p:cNvPicPr/>
            <p:nvPr/>
          </p:nvPicPr>
          <p:blipFill>
            <a:blip r:embed="rId2" cstate="print"/>
            <a:stretch>
              <a:fillRect/>
            </a:stretch>
          </p:blipFill>
          <p:spPr>
            <a:xfrm>
              <a:off x="7282411" y="2720348"/>
              <a:ext cx="1285862" cy="190261"/>
            </a:xfrm>
            <a:prstGeom prst="rect">
              <a:avLst/>
            </a:prstGeom>
          </p:spPr>
        </p:pic>
        <p:sp>
          <p:nvSpPr>
            <p:cNvPr id="41" name="object 41"/>
            <p:cNvSpPr/>
            <p:nvPr/>
          </p:nvSpPr>
          <p:spPr>
            <a:xfrm>
              <a:off x="7959694" y="2184512"/>
              <a:ext cx="1270" cy="460375"/>
            </a:xfrm>
            <a:custGeom>
              <a:avLst/>
              <a:gdLst/>
              <a:ahLst/>
              <a:cxnLst/>
              <a:rect l="l" t="t" r="r" b="b"/>
              <a:pathLst>
                <a:path w="1270" h="460375">
                  <a:moveTo>
                    <a:pt x="0" y="459899"/>
                  </a:moveTo>
                  <a:lnTo>
                    <a:pt x="1199" y="0"/>
                  </a:lnTo>
                </a:path>
              </a:pathLst>
            </a:custGeom>
            <a:ln w="38099">
              <a:solidFill>
                <a:srgbClr val="461400"/>
              </a:solidFill>
            </a:ln>
          </p:spPr>
          <p:txBody>
            <a:bodyPr wrap="square" lIns="0" tIns="0" rIns="0" bIns="0" rtlCol="0"/>
            <a:lstStyle/>
            <a:p>
              <a:endParaRPr/>
            </a:p>
          </p:txBody>
        </p:sp>
      </p:grpSp>
      <p:sp>
        <p:nvSpPr>
          <p:cNvPr id="42" name="object 42"/>
          <p:cNvSpPr/>
          <p:nvPr/>
        </p:nvSpPr>
        <p:spPr>
          <a:xfrm>
            <a:off x="5159125" y="1081724"/>
            <a:ext cx="3824604" cy="313055"/>
          </a:xfrm>
          <a:custGeom>
            <a:avLst/>
            <a:gdLst/>
            <a:ahLst/>
            <a:cxnLst/>
            <a:rect l="l" t="t" r="r" b="b"/>
            <a:pathLst>
              <a:path w="3824604" h="313055">
                <a:moveTo>
                  <a:pt x="3772249" y="312899"/>
                </a:moveTo>
                <a:lnTo>
                  <a:pt x="52151" y="312899"/>
                </a:lnTo>
                <a:lnTo>
                  <a:pt x="31851" y="308801"/>
                </a:lnTo>
                <a:lnTo>
                  <a:pt x="15274" y="297625"/>
                </a:lnTo>
                <a:lnTo>
                  <a:pt x="4098" y="281048"/>
                </a:lnTo>
                <a:lnTo>
                  <a:pt x="0" y="260748"/>
                </a:lnTo>
                <a:lnTo>
                  <a:pt x="0" y="52151"/>
                </a:lnTo>
                <a:lnTo>
                  <a:pt x="4098" y="31851"/>
                </a:lnTo>
                <a:lnTo>
                  <a:pt x="15274" y="15274"/>
                </a:lnTo>
                <a:lnTo>
                  <a:pt x="31851" y="4098"/>
                </a:lnTo>
                <a:lnTo>
                  <a:pt x="52151" y="0"/>
                </a:lnTo>
                <a:lnTo>
                  <a:pt x="3772249" y="0"/>
                </a:lnTo>
                <a:lnTo>
                  <a:pt x="3792548" y="4098"/>
                </a:lnTo>
                <a:lnTo>
                  <a:pt x="3809125" y="15274"/>
                </a:lnTo>
                <a:lnTo>
                  <a:pt x="3820301" y="31851"/>
                </a:lnTo>
                <a:lnTo>
                  <a:pt x="3824399" y="52151"/>
                </a:lnTo>
                <a:lnTo>
                  <a:pt x="3824399" y="260748"/>
                </a:lnTo>
                <a:lnTo>
                  <a:pt x="3809124" y="297625"/>
                </a:lnTo>
                <a:lnTo>
                  <a:pt x="3772249" y="312899"/>
                </a:lnTo>
                <a:close/>
              </a:path>
            </a:pathLst>
          </a:custGeom>
          <a:solidFill>
            <a:srgbClr val="4C1414"/>
          </a:solidFill>
        </p:spPr>
        <p:txBody>
          <a:bodyPr wrap="square" lIns="0" tIns="0" rIns="0" bIns="0" rtlCol="0"/>
          <a:lstStyle/>
          <a:p>
            <a:endParaRPr/>
          </a:p>
        </p:txBody>
      </p:sp>
      <p:sp>
        <p:nvSpPr>
          <p:cNvPr id="43" name="object 43"/>
          <p:cNvSpPr txBox="1"/>
          <p:nvPr/>
        </p:nvSpPr>
        <p:spPr>
          <a:xfrm>
            <a:off x="889275" y="611022"/>
            <a:ext cx="7666355" cy="1378585"/>
          </a:xfrm>
          <a:prstGeom prst="rect">
            <a:avLst/>
          </a:prstGeom>
        </p:spPr>
        <p:txBody>
          <a:bodyPr vert="horz" wrap="square" lIns="0" tIns="12700" rIns="0" bIns="0" rtlCol="0">
            <a:normAutofit/>
          </a:bodyPr>
          <a:lstStyle/>
          <a:p>
            <a:pPr marL="12700">
              <a:lnSpc>
                <a:spcPct val="100000"/>
              </a:lnSpc>
              <a:spcBef>
                <a:spcPts val="100"/>
              </a:spcBef>
            </a:pPr>
            <a:r>
              <a:rPr sz="1600" i="1" dirty="0">
                <a:solidFill>
                  <a:srgbClr val="461400"/>
                </a:solidFill>
                <a:latin typeface="Calibri"/>
                <a:cs typeface="Calibri"/>
              </a:rPr>
              <a:t>Restaurant Chain Holding Company presents an opportunity for Salad chain and Restaurant Chain to thrive</a:t>
            </a:r>
            <a:endParaRPr sz="1600" dirty="0">
              <a:latin typeface="Calibri"/>
              <a:cs typeface="Calibri"/>
            </a:endParaRPr>
          </a:p>
          <a:p>
            <a:pPr marL="181610" algn="ctr">
              <a:lnSpc>
                <a:spcPct val="100000"/>
              </a:lnSpc>
              <a:spcBef>
                <a:spcPts val="1945"/>
              </a:spcBef>
              <a:tabLst>
                <a:tab pos="4702175" algn="l"/>
              </a:tabLst>
            </a:pPr>
            <a:r>
              <a:rPr sz="1400" b="1" dirty="0">
                <a:solidFill>
                  <a:srgbClr val="FFFFFF"/>
                </a:solidFill>
                <a:latin typeface="Calibri"/>
                <a:cs typeface="Calibri"/>
              </a:rPr>
              <a:t>Core</a:t>
            </a:r>
            <a:r>
              <a:rPr sz="1400" b="1" spc="40" dirty="0">
                <a:solidFill>
                  <a:srgbClr val="FFFFFF"/>
                </a:solidFill>
                <a:latin typeface="Calibri"/>
                <a:cs typeface="Calibri"/>
              </a:rPr>
              <a:t> </a:t>
            </a:r>
            <a:r>
              <a:rPr sz="1400" b="1" dirty="0">
                <a:solidFill>
                  <a:srgbClr val="FFFFFF"/>
                </a:solidFill>
                <a:latin typeface="Calibri"/>
                <a:cs typeface="Calibri"/>
              </a:rPr>
              <a:t>Companies</a:t>
            </a:r>
            <a:r>
              <a:rPr sz="1400" b="1" spc="45" dirty="0">
                <a:solidFill>
                  <a:srgbClr val="FFFFFF"/>
                </a:solidFill>
                <a:latin typeface="Calibri"/>
                <a:cs typeface="Calibri"/>
              </a:rPr>
              <a:t> </a:t>
            </a:r>
            <a:r>
              <a:rPr sz="1400" b="1" spc="-20" dirty="0">
                <a:solidFill>
                  <a:srgbClr val="FFFFFF"/>
                </a:solidFill>
                <a:latin typeface="Calibri"/>
                <a:cs typeface="Calibri"/>
              </a:rPr>
              <a:t>Chart</a:t>
            </a:r>
            <a:r>
              <a:rPr sz="1400" b="1" dirty="0">
                <a:solidFill>
                  <a:srgbClr val="FFFFFF"/>
                </a:solidFill>
                <a:latin typeface="Calibri"/>
                <a:cs typeface="Calibri"/>
              </a:rPr>
              <a:t>	Company</a:t>
            </a:r>
            <a:r>
              <a:rPr sz="1400" b="1" spc="-25" dirty="0">
                <a:solidFill>
                  <a:srgbClr val="FFFFFF"/>
                </a:solidFill>
                <a:latin typeface="Calibri"/>
                <a:cs typeface="Calibri"/>
              </a:rPr>
              <a:t> </a:t>
            </a:r>
            <a:r>
              <a:rPr sz="1400" b="1" spc="-10" dirty="0">
                <a:solidFill>
                  <a:srgbClr val="FFFFFF"/>
                </a:solidFill>
                <a:latin typeface="Calibri"/>
                <a:cs typeface="Calibri"/>
              </a:rPr>
              <a:t>Structure</a:t>
            </a:r>
            <a:endParaRPr sz="1400" dirty="0">
              <a:latin typeface="Calibri"/>
              <a:cs typeface="Calibri"/>
            </a:endParaRPr>
          </a:p>
          <a:p>
            <a:pPr>
              <a:lnSpc>
                <a:spcPct val="100000"/>
              </a:lnSpc>
              <a:spcBef>
                <a:spcPts val="875"/>
              </a:spcBef>
            </a:pPr>
            <a:endParaRPr sz="1400">
              <a:latin typeface="Calibri"/>
              <a:cs typeface="Calibri"/>
            </a:endParaRPr>
          </a:p>
          <a:p>
            <a:pPr marL="4614545">
              <a:lnSpc>
                <a:spcPct val="100000"/>
              </a:lnSpc>
            </a:pPr>
            <a:r>
              <a:rPr sz="2100" b="1" dirty="0">
                <a:solidFill>
                  <a:srgbClr val="461400"/>
                </a:solidFill>
                <a:latin typeface="Calibri"/>
                <a:cs typeface="Calibri"/>
              </a:rPr>
              <a:t>Restaurant Chain Holding Company</a:t>
            </a:r>
            <a:endParaRPr sz="2100" dirty="0">
              <a:latin typeface="Calibri"/>
              <a:cs typeface="Calibri"/>
            </a:endParaRPr>
          </a:p>
        </p:txBody>
      </p:sp>
      <p:pic>
        <p:nvPicPr>
          <p:cNvPr id="44" name="object 44"/>
          <p:cNvPicPr/>
          <p:nvPr/>
        </p:nvPicPr>
        <p:blipFill>
          <a:blip r:embed="rId5" cstate="print"/>
          <a:stretch>
            <a:fillRect/>
          </a:stretch>
        </p:blipFill>
        <p:spPr>
          <a:xfrm>
            <a:off x="5209187" y="3793945"/>
            <a:ext cx="3768977" cy="2037224"/>
          </a:xfrm>
          <a:prstGeom prst="rect">
            <a:avLst/>
          </a:prstGeom>
        </p:spPr>
      </p:pic>
      <p:grpSp>
        <p:nvGrpSpPr>
          <p:cNvPr id="45" name="object 45"/>
          <p:cNvGrpSpPr/>
          <p:nvPr/>
        </p:nvGrpSpPr>
        <p:grpSpPr>
          <a:xfrm>
            <a:off x="2397972" y="2068012"/>
            <a:ext cx="584835" cy="1101725"/>
            <a:chOff x="2397972" y="2068012"/>
            <a:chExt cx="584835" cy="1101725"/>
          </a:xfrm>
        </p:grpSpPr>
        <p:pic>
          <p:nvPicPr>
            <p:cNvPr id="46" name="object 46"/>
            <p:cNvPicPr/>
            <p:nvPr/>
          </p:nvPicPr>
          <p:blipFill>
            <a:blip r:embed="rId6" cstate="print"/>
            <a:stretch>
              <a:fillRect/>
            </a:stretch>
          </p:blipFill>
          <p:spPr>
            <a:xfrm>
              <a:off x="2397972" y="2584787"/>
              <a:ext cx="584399" cy="584399"/>
            </a:xfrm>
            <a:prstGeom prst="rect">
              <a:avLst/>
            </a:prstGeom>
          </p:spPr>
        </p:pic>
        <p:pic>
          <p:nvPicPr>
            <p:cNvPr id="47" name="object 47"/>
            <p:cNvPicPr/>
            <p:nvPr/>
          </p:nvPicPr>
          <p:blipFill>
            <a:blip r:embed="rId6" cstate="print"/>
            <a:stretch>
              <a:fillRect/>
            </a:stretch>
          </p:blipFill>
          <p:spPr>
            <a:xfrm>
              <a:off x="2397972" y="2068012"/>
              <a:ext cx="584399" cy="584399"/>
            </a:xfrm>
            <a:prstGeom prst="rect">
              <a:avLst/>
            </a:prstGeom>
          </p:spPr>
        </p:pic>
      </p:grpSp>
      <p:grpSp>
        <p:nvGrpSpPr>
          <p:cNvPr id="48" name="object 48"/>
          <p:cNvGrpSpPr/>
          <p:nvPr/>
        </p:nvGrpSpPr>
        <p:grpSpPr>
          <a:xfrm>
            <a:off x="2397972" y="2068025"/>
            <a:ext cx="2103755" cy="4062095"/>
            <a:chOff x="2397972" y="2068025"/>
            <a:chExt cx="2103755" cy="4062095"/>
          </a:xfrm>
        </p:grpSpPr>
        <p:pic>
          <p:nvPicPr>
            <p:cNvPr id="49" name="object 49"/>
            <p:cNvPicPr/>
            <p:nvPr/>
          </p:nvPicPr>
          <p:blipFill>
            <a:blip r:embed="rId6" cstate="print"/>
            <a:stretch>
              <a:fillRect/>
            </a:stretch>
          </p:blipFill>
          <p:spPr>
            <a:xfrm>
              <a:off x="2397972" y="3800812"/>
              <a:ext cx="584399" cy="584399"/>
            </a:xfrm>
            <a:prstGeom prst="rect">
              <a:avLst/>
            </a:prstGeom>
          </p:spPr>
        </p:pic>
        <p:pic>
          <p:nvPicPr>
            <p:cNvPr id="50" name="object 50"/>
            <p:cNvPicPr/>
            <p:nvPr/>
          </p:nvPicPr>
          <p:blipFill>
            <a:blip r:embed="rId6" cstate="print"/>
            <a:stretch>
              <a:fillRect/>
            </a:stretch>
          </p:blipFill>
          <p:spPr>
            <a:xfrm>
              <a:off x="2397972" y="4408825"/>
              <a:ext cx="584399" cy="584399"/>
            </a:xfrm>
            <a:prstGeom prst="rect">
              <a:avLst/>
            </a:prstGeom>
          </p:spPr>
        </p:pic>
        <p:pic>
          <p:nvPicPr>
            <p:cNvPr id="51" name="object 51"/>
            <p:cNvPicPr/>
            <p:nvPr/>
          </p:nvPicPr>
          <p:blipFill>
            <a:blip r:embed="rId6" cstate="print"/>
            <a:stretch>
              <a:fillRect/>
            </a:stretch>
          </p:blipFill>
          <p:spPr>
            <a:xfrm>
              <a:off x="2397972" y="4924537"/>
              <a:ext cx="584399" cy="584399"/>
            </a:xfrm>
            <a:prstGeom prst="rect">
              <a:avLst/>
            </a:prstGeom>
          </p:spPr>
        </p:pic>
        <p:pic>
          <p:nvPicPr>
            <p:cNvPr id="52" name="object 52"/>
            <p:cNvPicPr/>
            <p:nvPr/>
          </p:nvPicPr>
          <p:blipFill>
            <a:blip r:embed="rId6" cstate="print"/>
            <a:stretch>
              <a:fillRect/>
            </a:stretch>
          </p:blipFill>
          <p:spPr>
            <a:xfrm>
              <a:off x="2397972" y="5545637"/>
              <a:ext cx="584399" cy="584399"/>
            </a:xfrm>
            <a:prstGeom prst="rect">
              <a:avLst/>
            </a:prstGeom>
          </p:spPr>
        </p:pic>
        <p:pic>
          <p:nvPicPr>
            <p:cNvPr id="53" name="object 53"/>
            <p:cNvPicPr/>
            <p:nvPr/>
          </p:nvPicPr>
          <p:blipFill>
            <a:blip r:embed="rId7" cstate="print"/>
            <a:stretch>
              <a:fillRect/>
            </a:stretch>
          </p:blipFill>
          <p:spPr>
            <a:xfrm>
              <a:off x="3917077" y="2068025"/>
              <a:ext cx="584399" cy="2921262"/>
            </a:xfrm>
            <a:prstGeom prst="rect">
              <a:avLst/>
            </a:prstGeom>
          </p:spPr>
        </p:pic>
      </p:grpSp>
      <p:sp>
        <p:nvSpPr>
          <p:cNvPr id="54" name="object 54"/>
          <p:cNvSpPr txBox="1"/>
          <p:nvPr/>
        </p:nvSpPr>
        <p:spPr>
          <a:xfrm>
            <a:off x="658092" y="2253623"/>
            <a:ext cx="848360" cy="894715"/>
          </a:xfrm>
          <a:prstGeom prst="rect">
            <a:avLst/>
          </a:prstGeom>
        </p:spPr>
        <p:txBody>
          <a:bodyPr vert="horz" wrap="square" lIns="0" tIns="12700" rIns="0" bIns="0" rtlCol="0">
            <a:normAutofit/>
          </a:bodyPr>
          <a:lstStyle/>
          <a:p>
            <a:pPr marL="26670">
              <a:lnSpc>
                <a:spcPct val="100000"/>
              </a:lnSpc>
              <a:spcBef>
                <a:spcPts val="100"/>
              </a:spcBef>
            </a:pPr>
            <a:r>
              <a:rPr sz="1300" b="1">
                <a:solidFill>
                  <a:srgbClr val="FFFFFF"/>
                </a:solidFill>
                <a:latin typeface="Calibri"/>
                <a:cs typeface="Calibri"/>
              </a:rPr>
              <a:t>Fast</a:t>
            </a:r>
            <a:r>
              <a:rPr sz="1300" b="1" spc="100">
                <a:solidFill>
                  <a:srgbClr val="FFFFFF"/>
                </a:solidFill>
                <a:latin typeface="Calibri"/>
                <a:cs typeface="Calibri"/>
              </a:rPr>
              <a:t> </a:t>
            </a:r>
            <a:r>
              <a:rPr sz="1300" b="1" spc="-10">
                <a:solidFill>
                  <a:srgbClr val="FFFFFF"/>
                </a:solidFill>
                <a:latin typeface="Calibri"/>
                <a:cs typeface="Calibri"/>
              </a:rPr>
              <a:t>Casual</a:t>
            </a:r>
            <a:endParaRPr sz="1300">
              <a:latin typeface="Calibri"/>
              <a:cs typeface="Calibri"/>
            </a:endParaRPr>
          </a:p>
          <a:p>
            <a:pPr>
              <a:lnSpc>
                <a:spcPct val="100000"/>
              </a:lnSpc>
              <a:spcBef>
                <a:spcPts val="575"/>
              </a:spcBef>
            </a:pPr>
            <a:endParaRPr sz="1300">
              <a:latin typeface="Calibri"/>
              <a:cs typeface="Calibri"/>
            </a:endParaRPr>
          </a:p>
          <a:p>
            <a:pPr marL="114935" marR="5080" indent="-102870">
              <a:lnSpc>
                <a:spcPct val="100000"/>
              </a:lnSpc>
            </a:pPr>
            <a:r>
              <a:rPr sz="1300" b="1" spc="-10">
                <a:solidFill>
                  <a:srgbClr val="FFFFFF"/>
                </a:solidFill>
                <a:latin typeface="Calibri"/>
                <a:cs typeface="Calibri"/>
              </a:rPr>
              <a:t>Sustainable Sourcing</a:t>
            </a:r>
            <a:endParaRPr sz="1300">
              <a:latin typeface="Calibri"/>
              <a:cs typeface="Calibri"/>
            </a:endParaRPr>
          </a:p>
        </p:txBody>
      </p:sp>
      <p:sp>
        <p:nvSpPr>
          <p:cNvPr id="56" name="object 56"/>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15</a:t>
            </a:fld>
            <a:endParaRPr spc="-25"/>
          </a:p>
        </p:txBody>
      </p:sp>
      <p:sp>
        <p:nvSpPr>
          <p:cNvPr id="55" name="object 55"/>
          <p:cNvSpPr txBox="1"/>
          <p:nvPr/>
        </p:nvSpPr>
        <p:spPr>
          <a:xfrm>
            <a:off x="412275" y="3341956"/>
            <a:ext cx="1340485" cy="2720975"/>
          </a:xfrm>
          <a:prstGeom prst="rect">
            <a:avLst/>
          </a:prstGeom>
        </p:spPr>
        <p:txBody>
          <a:bodyPr vert="horz" wrap="square" lIns="0" tIns="12700" rIns="0" bIns="0" rtlCol="0">
            <a:normAutofit/>
          </a:bodyPr>
          <a:lstStyle/>
          <a:p>
            <a:pPr marL="12700" marR="5080" algn="ctr">
              <a:lnSpc>
                <a:spcPct val="100000"/>
              </a:lnSpc>
              <a:spcBef>
                <a:spcPts val="100"/>
              </a:spcBef>
            </a:pPr>
            <a:r>
              <a:rPr sz="1300" b="1">
                <a:solidFill>
                  <a:srgbClr val="FFFFFF"/>
                </a:solidFill>
                <a:latin typeface="Calibri"/>
                <a:cs typeface="Calibri"/>
              </a:rPr>
              <a:t>Proven</a:t>
            </a:r>
            <a:r>
              <a:rPr sz="1300" b="1" spc="85">
                <a:solidFill>
                  <a:srgbClr val="FFFFFF"/>
                </a:solidFill>
                <a:latin typeface="Calibri"/>
                <a:cs typeface="Calibri"/>
              </a:rPr>
              <a:t> </a:t>
            </a:r>
            <a:r>
              <a:rPr sz="1300" b="1">
                <a:solidFill>
                  <a:srgbClr val="FFFFFF"/>
                </a:solidFill>
                <a:latin typeface="Calibri"/>
                <a:cs typeface="Calibri"/>
              </a:rPr>
              <a:t>Success</a:t>
            </a:r>
            <a:r>
              <a:rPr sz="1300" b="1" spc="85">
                <a:solidFill>
                  <a:srgbClr val="FFFFFF"/>
                </a:solidFill>
                <a:latin typeface="Calibri"/>
                <a:cs typeface="Calibri"/>
              </a:rPr>
              <a:t> </a:t>
            </a:r>
            <a:r>
              <a:rPr sz="1300" b="1" spc="-25">
                <a:solidFill>
                  <a:srgbClr val="FFFFFF"/>
                </a:solidFill>
                <a:latin typeface="Calibri"/>
                <a:cs typeface="Calibri"/>
              </a:rPr>
              <a:t>in </a:t>
            </a:r>
            <a:r>
              <a:rPr sz="1300" b="1">
                <a:solidFill>
                  <a:srgbClr val="FFFFFF"/>
                </a:solidFill>
                <a:latin typeface="Calibri"/>
                <a:cs typeface="Calibri"/>
              </a:rPr>
              <a:t>AI</a:t>
            </a:r>
            <a:r>
              <a:rPr sz="1300" b="1" spc="45">
                <a:solidFill>
                  <a:srgbClr val="FFFFFF"/>
                </a:solidFill>
                <a:latin typeface="Calibri"/>
                <a:cs typeface="Calibri"/>
              </a:rPr>
              <a:t> </a:t>
            </a:r>
            <a:r>
              <a:rPr sz="1300" b="1" spc="-10">
                <a:solidFill>
                  <a:srgbClr val="FFFFFF"/>
                </a:solidFill>
                <a:latin typeface="Calibri"/>
                <a:cs typeface="Calibri"/>
              </a:rPr>
              <a:t>implementation</a:t>
            </a:r>
            <a:endParaRPr sz="1300">
              <a:latin typeface="Calibri"/>
              <a:cs typeface="Calibri"/>
            </a:endParaRPr>
          </a:p>
          <a:p>
            <a:pPr marL="125095" marR="117475" algn="ctr">
              <a:lnSpc>
                <a:spcPct val="100000"/>
              </a:lnSpc>
              <a:spcBef>
                <a:spcPts val="1385"/>
              </a:spcBef>
            </a:pPr>
            <a:r>
              <a:rPr sz="1300" b="1">
                <a:solidFill>
                  <a:srgbClr val="FFFFFF"/>
                </a:solidFill>
                <a:latin typeface="Calibri"/>
                <a:cs typeface="Calibri"/>
              </a:rPr>
              <a:t>Assembly</a:t>
            </a:r>
            <a:r>
              <a:rPr sz="1300" b="1" spc="85">
                <a:solidFill>
                  <a:srgbClr val="FFFFFF"/>
                </a:solidFill>
                <a:latin typeface="Calibri"/>
                <a:cs typeface="Calibri"/>
              </a:rPr>
              <a:t> </a:t>
            </a:r>
            <a:r>
              <a:rPr sz="1300" b="1" spc="-20">
                <a:solidFill>
                  <a:srgbClr val="FFFFFF"/>
                </a:solidFill>
                <a:latin typeface="Calibri"/>
                <a:cs typeface="Calibri"/>
              </a:rPr>
              <a:t>line </a:t>
            </a:r>
            <a:r>
              <a:rPr sz="1300" b="1">
                <a:solidFill>
                  <a:srgbClr val="FFFFFF"/>
                </a:solidFill>
                <a:latin typeface="Calibri"/>
                <a:cs typeface="Calibri"/>
              </a:rPr>
              <a:t>business</a:t>
            </a:r>
            <a:r>
              <a:rPr sz="1300" b="1" spc="170">
                <a:solidFill>
                  <a:srgbClr val="FFFFFF"/>
                </a:solidFill>
                <a:latin typeface="Calibri"/>
                <a:cs typeface="Calibri"/>
              </a:rPr>
              <a:t> </a:t>
            </a:r>
            <a:r>
              <a:rPr sz="1300" b="1" spc="-10">
                <a:solidFill>
                  <a:srgbClr val="FFFFFF"/>
                </a:solidFill>
                <a:latin typeface="Calibri"/>
                <a:cs typeface="Calibri"/>
              </a:rPr>
              <a:t>model</a:t>
            </a:r>
            <a:endParaRPr sz="1300">
              <a:latin typeface="Calibri"/>
              <a:cs typeface="Calibri"/>
            </a:endParaRPr>
          </a:p>
          <a:p>
            <a:pPr marL="116205" marR="108585" algn="ctr">
              <a:lnSpc>
                <a:spcPct val="100000"/>
              </a:lnSpc>
              <a:spcBef>
                <a:spcPts val="1385"/>
              </a:spcBef>
            </a:pPr>
            <a:r>
              <a:rPr sz="1300" b="1">
                <a:solidFill>
                  <a:srgbClr val="FFFFFF"/>
                </a:solidFill>
                <a:latin typeface="Calibri"/>
                <a:cs typeface="Calibri"/>
              </a:rPr>
              <a:t>Health-</a:t>
            </a:r>
            <a:r>
              <a:rPr sz="1300" b="1" spc="-10">
                <a:solidFill>
                  <a:srgbClr val="FFFFFF"/>
                </a:solidFill>
                <a:latin typeface="Calibri"/>
                <a:cs typeface="Calibri"/>
              </a:rPr>
              <a:t>Forward focus</a:t>
            </a:r>
            <a:endParaRPr sz="1300">
              <a:latin typeface="Calibri"/>
              <a:cs typeface="Calibri"/>
            </a:endParaRPr>
          </a:p>
          <a:p>
            <a:pPr marL="102235" marR="94615" algn="ctr">
              <a:lnSpc>
                <a:spcPct val="100000"/>
              </a:lnSpc>
              <a:spcBef>
                <a:spcPts val="1385"/>
              </a:spcBef>
            </a:pPr>
            <a:r>
              <a:rPr sz="1300" b="1">
                <a:solidFill>
                  <a:srgbClr val="FFFFFF"/>
                </a:solidFill>
                <a:latin typeface="Calibri"/>
                <a:cs typeface="Calibri"/>
              </a:rPr>
              <a:t>Vast</a:t>
            </a:r>
            <a:r>
              <a:rPr sz="1300" b="1" spc="-15">
                <a:solidFill>
                  <a:srgbClr val="FFFFFF"/>
                </a:solidFill>
                <a:latin typeface="Calibri"/>
                <a:cs typeface="Calibri"/>
              </a:rPr>
              <a:t> </a:t>
            </a:r>
            <a:r>
              <a:rPr sz="1300" b="1" spc="-10">
                <a:solidFill>
                  <a:srgbClr val="FFFFFF"/>
                </a:solidFill>
                <a:latin typeface="Calibri"/>
                <a:cs typeface="Calibri"/>
              </a:rPr>
              <a:t>Geographic Footprint</a:t>
            </a:r>
            <a:endParaRPr sz="1300">
              <a:latin typeface="Calibri"/>
              <a:cs typeface="Calibri"/>
            </a:endParaRPr>
          </a:p>
          <a:p>
            <a:pPr marL="184785" marR="183515" indent="-635" algn="ctr">
              <a:lnSpc>
                <a:spcPct val="100000"/>
              </a:lnSpc>
              <a:spcBef>
                <a:spcPts val="1465"/>
              </a:spcBef>
            </a:pPr>
            <a:r>
              <a:rPr sz="1300" b="1" spc="-10">
                <a:solidFill>
                  <a:srgbClr val="FFFFFF"/>
                </a:solidFill>
                <a:latin typeface="Calibri"/>
                <a:cs typeface="Calibri"/>
              </a:rPr>
              <a:t>Operation competencies</a:t>
            </a:r>
            <a:endParaRPr sz="130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custGeom>
            <a:avLst/>
            <a:gdLst/>
            <a:ahLst/>
            <a:cxnLst/>
            <a:rect l="l" t="t" r="r" b="b"/>
            <a:pathLst>
              <a:path w="9144000" h="6858000">
                <a:moveTo>
                  <a:pt x="9143999" y="6857999"/>
                </a:moveTo>
                <a:lnTo>
                  <a:pt x="0" y="6857999"/>
                </a:lnTo>
                <a:lnTo>
                  <a:pt x="0" y="0"/>
                </a:lnTo>
                <a:lnTo>
                  <a:pt x="9143999" y="0"/>
                </a:lnTo>
                <a:lnTo>
                  <a:pt x="9143999" y="6857999"/>
                </a:lnTo>
                <a:close/>
              </a:path>
            </a:pathLst>
          </a:custGeom>
          <a:solidFill>
            <a:srgbClr val="751111"/>
          </a:solidFill>
        </p:spPr>
        <p:txBody>
          <a:bodyPr wrap="square" lIns="0" tIns="0" rIns="0" bIns="0" rtlCol="0"/>
          <a:lstStyle/>
          <a:p>
            <a:endParaRPr/>
          </a:p>
        </p:txBody>
      </p:sp>
      <p:sp>
        <p:nvSpPr>
          <p:cNvPr id="3" name="object 3"/>
          <p:cNvSpPr txBox="1"/>
          <p:nvPr/>
        </p:nvSpPr>
        <p:spPr>
          <a:xfrm>
            <a:off x="4494758" y="6531804"/>
            <a:ext cx="154305" cy="152400"/>
          </a:xfrm>
          <a:prstGeom prst="rect">
            <a:avLst/>
          </a:prstGeom>
        </p:spPr>
        <p:txBody>
          <a:bodyPr vert="horz" wrap="square" lIns="0" tIns="0" rIns="0" bIns="0" rtlCol="0">
            <a:normAutofit/>
          </a:bodyPr>
          <a:lstStyle/>
          <a:p>
            <a:pPr>
              <a:lnSpc>
                <a:spcPts val="1140"/>
              </a:lnSpc>
            </a:pPr>
            <a:r>
              <a:rPr sz="1200" b="1" spc="-30">
                <a:solidFill>
                  <a:srgbClr val="4C144C"/>
                </a:solidFill>
                <a:latin typeface="Calibri"/>
                <a:cs typeface="Calibri"/>
              </a:rPr>
              <a:t>16</a:t>
            </a:r>
            <a:endParaRPr sz="1200">
              <a:latin typeface="Calibri"/>
              <a:cs typeface="Calibri"/>
            </a:endParaRPr>
          </a:p>
        </p:txBody>
      </p:sp>
      <p:pic>
        <p:nvPicPr>
          <p:cNvPr id="4" name="object 4"/>
          <p:cNvPicPr/>
          <p:nvPr/>
        </p:nvPicPr>
        <p:blipFill>
          <a:blip r:embed="rId2" cstate="print"/>
          <a:stretch>
            <a:fillRect/>
          </a:stretch>
        </p:blipFill>
        <p:spPr>
          <a:xfrm>
            <a:off x="7097449" y="6406874"/>
            <a:ext cx="1848725" cy="365750"/>
          </a:xfrm>
          <a:prstGeom prst="rect">
            <a:avLst/>
          </a:prstGeom>
        </p:spPr>
      </p:pic>
      <p:grpSp>
        <p:nvGrpSpPr>
          <p:cNvPr id="5" name="object 5"/>
          <p:cNvGrpSpPr/>
          <p:nvPr/>
        </p:nvGrpSpPr>
        <p:grpSpPr>
          <a:xfrm>
            <a:off x="0" y="0"/>
            <a:ext cx="9144000" cy="795020"/>
            <a:chOff x="0" y="0"/>
            <a:chExt cx="9144000" cy="795020"/>
          </a:xfrm>
        </p:grpSpPr>
        <p:pic>
          <p:nvPicPr>
            <p:cNvPr id="6" name="object 6"/>
            <p:cNvPicPr/>
            <p:nvPr/>
          </p:nvPicPr>
          <p:blipFill>
            <a:blip r:embed="rId3" cstate="print"/>
            <a:stretch>
              <a:fillRect/>
            </a:stretch>
          </p:blipFill>
          <p:spPr>
            <a:xfrm>
              <a:off x="7142491" y="126124"/>
              <a:ext cx="1853337" cy="274199"/>
            </a:xfrm>
            <a:prstGeom prst="rect">
              <a:avLst/>
            </a:prstGeom>
          </p:spPr>
        </p:pic>
        <p:sp>
          <p:nvSpPr>
            <p:cNvPr id="7" name="object 7"/>
            <p:cNvSpPr/>
            <p:nvPr/>
          </p:nvSpPr>
          <p:spPr>
            <a:xfrm>
              <a:off x="0" y="0"/>
              <a:ext cx="9144000" cy="789940"/>
            </a:xfrm>
            <a:custGeom>
              <a:avLst/>
              <a:gdLst/>
              <a:ahLst/>
              <a:cxnLst/>
              <a:rect l="l" t="t" r="r" b="b"/>
              <a:pathLst>
                <a:path w="9144000" h="789940">
                  <a:moveTo>
                    <a:pt x="9143999" y="789849"/>
                  </a:moveTo>
                  <a:lnTo>
                    <a:pt x="0" y="789849"/>
                  </a:lnTo>
                  <a:lnTo>
                    <a:pt x="0" y="0"/>
                  </a:lnTo>
                  <a:lnTo>
                    <a:pt x="9143999" y="0"/>
                  </a:lnTo>
                  <a:lnTo>
                    <a:pt x="9143999" y="789849"/>
                  </a:lnTo>
                  <a:close/>
                </a:path>
              </a:pathLst>
            </a:custGeom>
            <a:solidFill>
              <a:srgbClr val="751111"/>
            </a:solidFill>
          </p:spPr>
          <p:txBody>
            <a:bodyPr wrap="square" lIns="0" tIns="0" rIns="0" bIns="0" rtlCol="0"/>
            <a:lstStyle/>
            <a:p>
              <a:endParaRPr/>
            </a:p>
          </p:txBody>
        </p:sp>
        <p:sp>
          <p:nvSpPr>
            <p:cNvPr id="8" name="object 8"/>
            <p:cNvSpPr/>
            <p:nvPr/>
          </p:nvSpPr>
          <p:spPr>
            <a:xfrm>
              <a:off x="0" y="789849"/>
              <a:ext cx="9144000" cy="0"/>
            </a:xfrm>
            <a:custGeom>
              <a:avLst/>
              <a:gdLst/>
              <a:ahLst/>
              <a:cxnLst/>
              <a:rect l="l" t="t" r="r" b="b"/>
              <a:pathLst>
                <a:path w="9144000">
                  <a:moveTo>
                    <a:pt x="9143999" y="0"/>
                  </a:moveTo>
                  <a:lnTo>
                    <a:pt x="0" y="0"/>
                  </a:lnTo>
                </a:path>
              </a:pathLst>
            </a:custGeom>
            <a:ln w="9524">
              <a:solidFill>
                <a:srgbClr val="FFFFFF"/>
              </a:solidFill>
            </a:ln>
          </p:spPr>
          <p:txBody>
            <a:bodyPr wrap="square" lIns="0" tIns="0" rIns="0" bIns="0" rtlCol="0"/>
            <a:lstStyle/>
            <a:p>
              <a:endParaRPr/>
            </a:p>
          </p:txBody>
        </p:sp>
      </p:grpSp>
      <p:sp>
        <p:nvSpPr>
          <p:cNvPr id="9" name="object 9" descr="$PPTXTitle"/>
          <p:cNvSpPr txBox="1">
            <a:spLocks noGrp="1"/>
          </p:cNvSpPr>
          <p:nvPr>
            <p:ph type="title"/>
          </p:nvPr>
        </p:nvSpPr>
        <p:spPr>
          <a:xfrm>
            <a:off x="594360" y="1371600"/>
            <a:ext cx="7680960" cy="4389120"/>
          </a:xfrm>
          <a:prstGeom prst="rect">
            <a:avLst/>
          </a:prstGeom>
        </p:spPr>
        <p:txBody>
          <a:bodyPr vert="horz" wrap="square" lIns="0" tIns="0" rIns="0" bIns="0" rtlCol="0">
            <a:normAutofit/>
          </a:bodyPr>
          <a:lstStyle/>
          <a:p>
            <a:pPr>
              <a:buNone/>
              <a:spcAft>
                <a:spcPts val="900"/>
              </a:spcAft>
            </a:pPr>
            <a:r>
              <a:rPr sz="1600" b="0">
                <a:solidFill>
                  <a:srgbClr val="ECDDD8"/>
                </a:solidFill>
                <a:latin typeface="Arial"/>
              </a:rPr>
              <a:t>I.  Transaction Highlights</a:t>
            </a:r>
          </a:p>
          <a:p>
            <a:pPr>
              <a:buNone/>
              <a:spcAft>
                <a:spcPts val="900"/>
              </a:spcAft>
            </a:pPr>
            <a:r>
              <a:rPr sz="1600" b="0">
                <a:solidFill>
                  <a:srgbClr val="ECDDD8"/>
                </a:solidFill>
                <a:latin typeface="Arial"/>
              </a:rPr>
              <a:t>II.  Company Backgrounds</a:t>
            </a:r>
          </a:p>
          <a:p>
            <a:pPr>
              <a:buNone/>
              <a:spcAft>
                <a:spcPts val="900"/>
              </a:spcAft>
            </a:pPr>
            <a:r>
              <a:rPr sz="1600" b="0">
                <a:solidFill>
                  <a:srgbClr val="ECDDD8"/>
                </a:solidFill>
                <a:latin typeface="Arial"/>
              </a:rPr>
              <a:t>III.  Strategic Rationale</a:t>
            </a:r>
          </a:p>
          <a:p>
            <a:pPr>
              <a:buNone/>
              <a:spcAft>
                <a:spcPts val="900"/>
              </a:spcAft>
            </a:pPr>
            <a:r>
              <a:rPr sz="2000" b="1">
                <a:solidFill>
                  <a:srgbClr val="FFFFFF"/>
                </a:solidFill>
                <a:latin typeface="Arial"/>
              </a:rPr>
              <a:t>IV.  Value Creation</a:t>
            </a:r>
          </a:p>
          <a:p>
            <a:pPr>
              <a:buNone/>
              <a:spcAft>
                <a:spcPts val="900"/>
              </a:spcAft>
            </a:pPr>
            <a:r>
              <a:rPr sz="1600" b="0">
                <a:solidFill>
                  <a:srgbClr val="ECDDD8"/>
                </a:solidFill>
                <a:latin typeface="Arial"/>
              </a:rPr>
              <a:t>V.  Financial Impact</a:t>
            </a:r>
          </a:p>
          <a:p>
            <a:pPr>
              <a:buNone/>
              <a:spcAft>
                <a:spcPts val="900"/>
              </a:spcAft>
            </a:pPr>
            <a:r>
              <a:rPr sz="1600" b="0">
                <a:solidFill>
                  <a:srgbClr val="ECDDD8"/>
                </a:solidFill>
                <a:latin typeface="Arial"/>
              </a:rPr>
              <a:t>VI.  Risks</a:t>
            </a:r>
          </a:p>
          <a:p>
            <a:pPr>
              <a:buNone/>
              <a:spcAft>
                <a:spcPts val="900"/>
              </a:spcAft>
            </a:pPr>
            <a:r>
              <a:rPr sz="1600" b="0">
                <a:solidFill>
                  <a:srgbClr val="ECDDD8"/>
                </a:solidFill>
                <a:latin typeface="Arial"/>
              </a:rPr>
              <a:t>VII.  Antitrust</a:t>
            </a:r>
          </a:p>
          <a:p>
            <a:pPr>
              <a:buNone/>
              <a:spcAft>
                <a:spcPts val="900"/>
              </a:spcAft>
            </a:pPr>
            <a:r>
              <a:rPr sz="1600" b="0">
                <a:solidFill>
                  <a:srgbClr val="ECDDD8"/>
                </a:solidFill>
                <a:latin typeface="Arial"/>
              </a:rPr>
              <a:t>VIII.  Approach Strategy</a:t>
            </a:r>
          </a:p>
        </p:txBody>
      </p:sp>
      <p:sp>
        <p:nvSpPr>
          <p:cNvPr id="10" name="object 10"/>
          <p:cNvSpPr txBox="1"/>
          <p:nvPr/>
        </p:nvSpPr>
        <p:spPr>
          <a:xfrm>
            <a:off x="516279" y="1711405"/>
            <a:ext cx="2987675" cy="2752035"/>
          </a:xfrm>
          <a:prstGeom prst="rect">
            <a:avLst/>
          </a:prstGeom>
        </p:spPr>
        <p:txBody>
          <a:bodyPr vert="horz" wrap="square" lIns="0" tIns="50800" rIns="0" bIns="0" rtlCol="0" anchor="t">
            <a:normAutofit/>
          </a:bodyPr>
          <a:lstStyle/>
          <a:p>
            <a:pPr marL="626110" indent="-409575">
              <a:lnSpc>
                <a:spcPct val="100000"/>
              </a:lnSpc>
              <a:spcBef>
                <a:spcPts val="400"/>
              </a:spcBef>
              <a:buAutoNum type="romanUcPeriod" startAt="2"/>
              <a:tabLst>
                <a:tab pos="626110" algn="l"/>
              </a:tabLst>
            </a:pPr>
            <a:r>
              <a:rPr sz="1800" dirty="0">
                <a:solidFill>
                  <a:srgbClr val="FFFFFF"/>
                </a:solidFill>
                <a:latin typeface="Calibri"/>
                <a:cs typeface="Calibri"/>
              </a:rPr>
              <a:t/>
            </a:r>
            <a:r>
              <a:rPr sz="1800" spc="120" dirty="0">
                <a:solidFill>
                  <a:srgbClr val="FFFFFF"/>
                </a:solidFill>
                <a:latin typeface="Calibri"/>
                <a:cs typeface="Calibri"/>
              </a:rPr>
              <a:t/>
            </a:r>
            <a:r>
              <a:rPr sz="1800" spc="-10" dirty="0">
                <a:solidFill>
                  <a:srgbClr val="FFFFFF"/>
                </a:solidFill>
                <a:latin typeface="Calibri"/>
                <a:cs typeface="Calibri"/>
              </a:rPr>
              <a:t/>
            </a:r>
            <a:endParaRPr sz="1800" dirty="0">
              <a:latin typeface="Calibri"/>
              <a:cs typeface="Calibri"/>
            </a:endParaRPr>
          </a:p>
          <a:p>
            <a:pPr marL="626110" indent="-476250">
              <a:lnSpc>
                <a:spcPct val="100000"/>
              </a:lnSpc>
              <a:spcBef>
                <a:spcPts val="305"/>
              </a:spcBef>
              <a:buAutoNum type="romanUcPeriod" startAt="2"/>
              <a:tabLst>
                <a:tab pos="626110" algn="l"/>
              </a:tabLst>
            </a:pPr>
            <a:r>
              <a:rPr sz="1800" dirty="0">
                <a:solidFill>
                  <a:srgbClr val="FFFFFF"/>
                </a:solidFill>
                <a:latin typeface="Calibri"/>
                <a:cs typeface="Calibri"/>
              </a:rPr>
              <a:t/>
            </a:r>
            <a:r>
              <a:rPr sz="1800" spc="360" dirty="0">
                <a:solidFill>
                  <a:srgbClr val="FFFFFF"/>
                </a:solidFill>
                <a:latin typeface="Calibri"/>
                <a:cs typeface="Calibri"/>
              </a:rPr>
              <a:t/>
            </a:r>
            <a:r>
              <a:rPr sz="1800" spc="-10" dirty="0">
                <a:solidFill>
                  <a:srgbClr val="FFFFFF"/>
                </a:solidFill>
                <a:latin typeface="Calibri"/>
                <a:cs typeface="Calibri"/>
              </a:rPr>
              <a:t/>
            </a:r>
            <a:endParaRPr sz="1800" dirty="0">
              <a:latin typeface="Calibri"/>
              <a:cs typeface="Calibri"/>
            </a:endParaRPr>
          </a:p>
          <a:p>
            <a:pPr marL="626110" indent="-476250">
              <a:spcBef>
                <a:spcPts val="305"/>
              </a:spcBef>
              <a:buAutoNum type="romanUcPeriod" startAt="2"/>
              <a:tabLst>
                <a:tab pos="626110" algn="l"/>
              </a:tabLst>
            </a:pPr>
            <a:endParaRPr lang="en-US" spc="-10" dirty="0">
              <a:solidFill>
                <a:srgbClr val="FFFFFF"/>
              </a:solidFill>
              <a:latin typeface="Calibri"/>
              <a:cs typeface="Calibri"/>
            </a:endParaRPr>
          </a:p>
          <a:p>
            <a:pPr marL="626110" indent="-613410">
              <a:lnSpc>
                <a:spcPct val="100000"/>
              </a:lnSpc>
              <a:spcBef>
                <a:spcPts val="275"/>
              </a:spcBef>
              <a:buAutoNum type="romanUcPeriod" startAt="2"/>
              <a:tabLst>
                <a:tab pos="626110" algn="l"/>
              </a:tabLst>
            </a:pPr>
            <a:r>
              <a:rPr sz="2950" b="1" dirty="0">
                <a:solidFill>
                  <a:srgbClr val="FFFFFF"/>
                </a:solidFill>
                <a:latin typeface="Calibri"/>
                <a:cs typeface="Calibri"/>
              </a:rPr>
              <a:t/>
            </a:r>
            <a:r>
              <a:rPr sz="2950" b="1" spc="60" dirty="0">
                <a:solidFill>
                  <a:srgbClr val="FFFFFF"/>
                </a:solidFill>
                <a:latin typeface="Calibri"/>
                <a:cs typeface="Calibri"/>
              </a:rPr>
              <a:t/>
            </a:r>
            <a:r>
              <a:rPr sz="2950" b="1" spc="-10" dirty="0">
                <a:solidFill>
                  <a:srgbClr val="FFFFFF"/>
                </a:solidFill>
                <a:latin typeface="Calibri"/>
                <a:cs typeface="Calibri"/>
              </a:rPr>
              <a:t/>
            </a:r>
            <a:endParaRPr sz="2950" dirty="0">
              <a:latin typeface="Calibri"/>
              <a:cs typeface="Calibri"/>
            </a:endParaRPr>
          </a:p>
          <a:p>
            <a:pPr marL="626110" indent="-387985">
              <a:lnSpc>
                <a:spcPct val="100000"/>
              </a:lnSpc>
              <a:spcBef>
                <a:spcPts val="575"/>
              </a:spcBef>
              <a:buAutoNum type="romanUcPeriod" startAt="2"/>
              <a:tabLst>
                <a:tab pos="626110" algn="l"/>
              </a:tabLst>
            </a:pPr>
            <a:r>
              <a:rPr sz="1800" spc="70" dirty="0">
                <a:solidFill>
                  <a:srgbClr val="FFFFFF"/>
                </a:solidFill>
                <a:latin typeface="Calibri"/>
                <a:cs typeface="Calibri"/>
              </a:rPr>
              <a:t/>
            </a:r>
            <a:r>
              <a:rPr sz="1800" spc="85" dirty="0">
                <a:solidFill>
                  <a:srgbClr val="FFFFFF"/>
                </a:solidFill>
                <a:latin typeface="Calibri"/>
                <a:cs typeface="Calibri"/>
              </a:rPr>
              <a:t/>
            </a:r>
            <a:r>
              <a:rPr sz="1800" spc="-10" dirty="0">
                <a:solidFill>
                  <a:srgbClr val="FFFFFF"/>
                </a:solidFill>
                <a:latin typeface="Calibri"/>
                <a:cs typeface="Calibri"/>
              </a:rPr>
              <a:t/>
            </a:r>
            <a:endParaRPr sz="1800" dirty="0">
              <a:latin typeface="Calibri"/>
              <a:cs typeface="Calibri"/>
            </a:endParaRPr>
          </a:p>
          <a:p>
            <a:pPr marL="626110" indent="-477520">
              <a:lnSpc>
                <a:spcPct val="100000"/>
              </a:lnSpc>
              <a:spcBef>
                <a:spcPts val="345"/>
              </a:spcBef>
              <a:buAutoNum type="romanUcPeriod" startAt="2"/>
              <a:tabLst>
                <a:tab pos="626110" algn="l"/>
              </a:tabLst>
            </a:pPr>
            <a:r>
              <a:rPr sz="1800" spc="65" dirty="0">
                <a:solidFill>
                  <a:srgbClr val="FFFFFF"/>
                </a:solidFill>
                <a:latin typeface="Calibri"/>
                <a:cs typeface="Calibri"/>
              </a:rPr>
              <a:t/>
            </a:r>
            <a:endParaRPr sz="1800" dirty="0">
              <a:latin typeface="Calibri"/>
              <a:cs typeface="Calibri"/>
            </a:endParaRPr>
          </a:p>
          <a:p>
            <a:pPr marL="626110" indent="-545465">
              <a:lnSpc>
                <a:spcPct val="100000"/>
              </a:lnSpc>
              <a:spcBef>
                <a:spcPts val="345"/>
              </a:spcBef>
              <a:buAutoNum type="romanUcPeriod" startAt="2"/>
              <a:tabLst>
                <a:tab pos="626110" algn="l"/>
              </a:tabLst>
            </a:pPr>
            <a:r>
              <a:rPr sz="1800" spc="-10" dirty="0">
                <a:solidFill>
                  <a:srgbClr val="FFFFFF"/>
                </a:solidFill>
                <a:latin typeface="Calibri"/>
                <a:cs typeface="Calibri"/>
              </a:rPr>
              <a:t/>
            </a:r>
            <a:endParaRPr sz="1800" dirty="0">
              <a:latin typeface="Calibri"/>
              <a:cs typeface="Calibri"/>
            </a:endParaRPr>
          </a:p>
          <a:p>
            <a:pPr marL="626110" indent="-612775">
              <a:lnSpc>
                <a:spcPct val="100000"/>
              </a:lnSpc>
              <a:spcBef>
                <a:spcPts val="345"/>
              </a:spcBef>
              <a:buAutoNum type="romanUcPeriod" startAt="2"/>
              <a:tabLst>
                <a:tab pos="626110" algn="l"/>
              </a:tabLst>
            </a:pPr>
            <a:r>
              <a:rPr sz="1800" dirty="0">
                <a:solidFill>
                  <a:srgbClr val="FFFFFF"/>
                </a:solidFill>
                <a:latin typeface="Calibri"/>
                <a:cs typeface="Calibri"/>
              </a:rPr>
              <a:t/>
            </a:r>
            <a:r>
              <a:rPr sz="1800" spc="360" dirty="0">
                <a:solidFill>
                  <a:srgbClr val="FFFFFF"/>
                </a:solidFill>
                <a:latin typeface="Calibri"/>
                <a:cs typeface="Calibri"/>
              </a:rPr>
              <a:t/>
            </a:r>
            <a:r>
              <a:rPr sz="1800" spc="-10" dirty="0">
                <a:solidFill>
                  <a:srgbClr val="FFFFFF"/>
                </a:solidFill>
                <a:latin typeface="Calibri"/>
                <a:cs typeface="Calibri"/>
              </a:rPr>
              <a:t/>
            </a:r>
            <a:endParaRPr sz="1800" dirty="0">
              <a:latin typeface="Calibri"/>
              <a:cs typeface="Calibri"/>
            </a:endParaRPr>
          </a:p>
        </p:txBody>
      </p:sp>
      <p:grpSp>
        <p:nvGrpSpPr>
          <p:cNvPr id="11" name="object 11"/>
          <p:cNvGrpSpPr/>
          <p:nvPr/>
        </p:nvGrpSpPr>
        <p:grpSpPr>
          <a:xfrm>
            <a:off x="0" y="6013837"/>
            <a:ext cx="9144000" cy="844550"/>
            <a:chOff x="0" y="6013837"/>
            <a:chExt cx="9144000" cy="844550"/>
          </a:xfrm>
        </p:grpSpPr>
        <p:sp>
          <p:nvSpPr>
            <p:cNvPr id="12" name="object 12"/>
            <p:cNvSpPr/>
            <p:nvPr/>
          </p:nvSpPr>
          <p:spPr>
            <a:xfrm>
              <a:off x="0" y="6018600"/>
              <a:ext cx="9144000" cy="839469"/>
            </a:xfrm>
            <a:custGeom>
              <a:avLst/>
              <a:gdLst/>
              <a:ahLst/>
              <a:cxnLst/>
              <a:rect l="l" t="t" r="r" b="b"/>
              <a:pathLst>
                <a:path w="9144000" h="839470">
                  <a:moveTo>
                    <a:pt x="0" y="0"/>
                  </a:moveTo>
                  <a:lnTo>
                    <a:pt x="9143999" y="0"/>
                  </a:lnTo>
                  <a:lnTo>
                    <a:pt x="9143999" y="839400"/>
                  </a:lnTo>
                  <a:lnTo>
                    <a:pt x="0" y="839400"/>
                  </a:lnTo>
                  <a:lnTo>
                    <a:pt x="0" y="0"/>
                  </a:lnTo>
                  <a:close/>
                </a:path>
              </a:pathLst>
            </a:custGeom>
            <a:solidFill>
              <a:srgbClr val="751111"/>
            </a:solidFill>
          </p:spPr>
          <p:txBody>
            <a:bodyPr wrap="square" lIns="0" tIns="0" rIns="0" bIns="0" rtlCol="0"/>
            <a:lstStyle/>
            <a:p>
              <a:endParaRPr/>
            </a:p>
          </p:txBody>
        </p:sp>
        <p:sp>
          <p:nvSpPr>
            <p:cNvPr id="13" name="object 13"/>
            <p:cNvSpPr/>
            <p:nvPr/>
          </p:nvSpPr>
          <p:spPr>
            <a:xfrm>
              <a:off x="0" y="6018600"/>
              <a:ext cx="9144000" cy="0"/>
            </a:xfrm>
            <a:custGeom>
              <a:avLst/>
              <a:gdLst/>
              <a:ahLst/>
              <a:cxnLst/>
              <a:rect l="l" t="t" r="r" b="b"/>
              <a:pathLst>
                <a:path w="9144000">
                  <a:moveTo>
                    <a:pt x="0" y="0"/>
                  </a:moveTo>
                  <a:lnTo>
                    <a:pt x="9143999" y="0"/>
                  </a:lnTo>
                </a:path>
              </a:pathLst>
            </a:custGeom>
            <a:ln w="9524">
              <a:solidFill>
                <a:srgbClr val="FFFFFF"/>
              </a:solidFill>
            </a:ln>
          </p:spPr>
          <p:txBody>
            <a:bodyPr wrap="square" lIns="0" tIns="0" rIns="0" bIns="0" rtlCol="0"/>
            <a:lstStyle/>
            <a:p>
              <a:endParaRPr/>
            </a:p>
          </p:txBody>
        </p:sp>
      </p:grpSp>
      <p:sp>
        <p:nvSpPr>
          <p:cNvPr id="14" name="object 14"/>
          <p:cNvSpPr txBox="1"/>
          <p:nvPr/>
        </p:nvSpPr>
        <p:spPr>
          <a:xfrm>
            <a:off x="610700" y="410487"/>
            <a:ext cx="759460" cy="299720"/>
          </a:xfrm>
          <a:prstGeom prst="rect">
            <a:avLst/>
          </a:prstGeom>
        </p:spPr>
        <p:txBody>
          <a:bodyPr vert="horz" wrap="square" lIns="0" tIns="12700" rIns="0" bIns="0" rtlCol="0">
            <a:normAutofit/>
          </a:bodyPr>
          <a:lstStyle/>
          <a:p>
            <a:pPr marL="12700">
              <a:lnSpc>
                <a:spcPct val="100000"/>
              </a:lnSpc>
              <a:spcBef>
                <a:spcPts val="100"/>
              </a:spcBef>
            </a:pPr>
            <a:r>
              <a:rPr sz="1600" b="1">
                <a:solidFill>
                  <a:srgbClr val="FFFFFF"/>
                </a:solidFill>
                <a:latin typeface="Calibri"/>
                <a:cs typeface="Calibri"/>
              </a:rPr>
              <a:t>Agenda</a:t>
            </a:r>
            <a:endParaRPr sz="180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533400"/>
            <a:ext cx="9144000" cy="0"/>
          </a:xfrm>
          <a:custGeom>
            <a:avLst/>
            <a:gdLst/>
            <a:ahLst/>
            <a:cxnLst/>
            <a:rect l="l" t="t" r="r" b="b"/>
            <a:pathLst>
              <a:path w="9144000">
                <a:moveTo>
                  <a:pt x="0" y="0"/>
                </a:moveTo>
                <a:lnTo>
                  <a:pt x="9143999" y="0"/>
                </a:lnTo>
              </a:path>
            </a:pathLst>
          </a:custGeom>
          <a:ln w="19049">
            <a:solidFill>
              <a:srgbClr val="461400"/>
            </a:solidFill>
          </a:ln>
        </p:spPr>
        <p:txBody>
          <a:bodyPr wrap="square" lIns="0" tIns="0" rIns="0" bIns="0" rtlCol="0"/>
          <a:lstStyle/>
          <a:p>
            <a:endParaRPr/>
          </a:p>
        </p:txBody>
      </p:sp>
      <p:sp>
        <p:nvSpPr>
          <p:cNvPr id="3" name="object 3"/>
          <p:cNvSpPr/>
          <p:nvPr/>
        </p:nvSpPr>
        <p:spPr>
          <a:xfrm>
            <a:off x="0" y="6324600"/>
            <a:ext cx="9144000" cy="0"/>
          </a:xfrm>
          <a:custGeom>
            <a:avLst/>
            <a:gdLst/>
            <a:ahLst/>
            <a:cxnLst/>
            <a:rect l="l" t="t" r="r" b="b"/>
            <a:pathLst>
              <a:path w="9144000">
                <a:moveTo>
                  <a:pt x="0" y="0"/>
                </a:moveTo>
                <a:lnTo>
                  <a:pt x="9143999" y="0"/>
                </a:lnTo>
              </a:path>
            </a:pathLst>
          </a:custGeom>
          <a:ln w="19049">
            <a:solidFill>
              <a:srgbClr val="461400"/>
            </a:solidFill>
          </a:ln>
        </p:spPr>
        <p:txBody>
          <a:bodyPr wrap="square" lIns="0" tIns="0" rIns="0" bIns="0" rtlCol="0"/>
          <a:lstStyle/>
          <a:p>
            <a:endParaRPr/>
          </a:p>
        </p:txBody>
      </p:sp>
      <p:sp>
        <p:nvSpPr>
          <p:cNvPr id="4" name="object 4"/>
          <p:cNvSpPr txBox="1"/>
          <p:nvPr/>
        </p:nvSpPr>
        <p:spPr>
          <a:xfrm>
            <a:off x="4482058" y="6481004"/>
            <a:ext cx="179705" cy="208279"/>
          </a:xfrm>
          <a:prstGeom prst="rect">
            <a:avLst/>
          </a:prstGeom>
        </p:spPr>
        <p:txBody>
          <a:bodyPr vert="horz" wrap="square" lIns="0" tIns="12700" rIns="0" bIns="0" rtlCol="0">
            <a:normAutofit/>
          </a:bodyPr>
          <a:lstStyle/>
          <a:p>
            <a:pPr marL="12700">
              <a:lnSpc>
                <a:spcPct val="100000"/>
              </a:lnSpc>
              <a:spcBef>
                <a:spcPts val="100"/>
              </a:spcBef>
            </a:pPr>
            <a:r>
              <a:rPr sz="1200" b="1" spc="-25">
                <a:solidFill>
                  <a:srgbClr val="4C144C"/>
                </a:solidFill>
                <a:latin typeface="Calibri"/>
                <a:cs typeface="Calibri"/>
              </a:rPr>
              <a:t>17</a:t>
            </a:r>
            <a:endParaRPr sz="1200">
              <a:latin typeface="Calibri"/>
              <a:cs typeface="Calibri"/>
            </a:endParaRPr>
          </a:p>
        </p:txBody>
      </p:sp>
      <p:pic>
        <p:nvPicPr>
          <p:cNvPr id="5" name="object 5"/>
          <p:cNvPicPr/>
          <p:nvPr/>
        </p:nvPicPr>
        <p:blipFill>
          <a:blip r:embed="rId2" cstate="print"/>
          <a:stretch>
            <a:fillRect/>
          </a:stretch>
        </p:blipFill>
        <p:spPr>
          <a:xfrm>
            <a:off x="7097449" y="6421504"/>
            <a:ext cx="1848725" cy="351120"/>
          </a:xfrm>
          <a:prstGeom prst="rect">
            <a:avLst/>
          </a:prstGeom>
        </p:spPr>
      </p:pic>
      <p:pic>
        <p:nvPicPr>
          <p:cNvPr id="6" name="object 6"/>
          <p:cNvPicPr/>
          <p:nvPr/>
        </p:nvPicPr>
        <p:blipFill>
          <a:blip r:embed="rId3" cstate="print"/>
          <a:stretch>
            <a:fillRect/>
          </a:stretch>
        </p:blipFill>
        <p:spPr>
          <a:xfrm>
            <a:off x="7142491" y="126124"/>
            <a:ext cx="1853337" cy="274199"/>
          </a:xfrm>
          <a:prstGeom prst="rect">
            <a:avLst/>
          </a:prstGeom>
        </p:spPr>
      </p:pic>
      <p:sp>
        <p:nvSpPr>
          <p:cNvPr id="7" name="object 7"/>
          <p:cNvSpPr/>
          <p:nvPr/>
        </p:nvSpPr>
        <p:spPr>
          <a:xfrm>
            <a:off x="499499" y="2697827"/>
            <a:ext cx="3870325" cy="3373754"/>
          </a:xfrm>
          <a:custGeom>
            <a:avLst/>
            <a:gdLst/>
            <a:ahLst/>
            <a:cxnLst/>
            <a:rect l="l" t="t" r="r" b="b"/>
            <a:pathLst>
              <a:path w="3870325" h="3373754">
                <a:moveTo>
                  <a:pt x="3308088" y="0"/>
                </a:moveTo>
                <a:lnTo>
                  <a:pt x="3356598" y="2063"/>
                </a:lnTo>
                <a:lnTo>
                  <a:pt x="3403962" y="8142"/>
                </a:lnTo>
                <a:lnTo>
                  <a:pt x="3450011" y="18066"/>
                </a:lnTo>
                <a:lnTo>
                  <a:pt x="3494577" y="31668"/>
                </a:lnTo>
                <a:lnTo>
                  <a:pt x="3537491" y="48778"/>
                </a:lnTo>
                <a:lnTo>
                  <a:pt x="3578583" y="69228"/>
                </a:lnTo>
                <a:lnTo>
                  <a:pt x="3617686" y="92849"/>
                </a:lnTo>
                <a:lnTo>
                  <a:pt x="3654631" y="119472"/>
                </a:lnTo>
                <a:lnTo>
                  <a:pt x="3689248" y="148929"/>
                </a:lnTo>
                <a:lnTo>
                  <a:pt x="3721370" y="181051"/>
                </a:lnTo>
                <a:lnTo>
                  <a:pt x="3750827" y="215668"/>
                </a:lnTo>
                <a:lnTo>
                  <a:pt x="3777450" y="252613"/>
                </a:lnTo>
                <a:lnTo>
                  <a:pt x="3801071" y="291716"/>
                </a:lnTo>
                <a:lnTo>
                  <a:pt x="3821521" y="332809"/>
                </a:lnTo>
                <a:lnTo>
                  <a:pt x="3838631" y="375722"/>
                </a:lnTo>
                <a:lnTo>
                  <a:pt x="3852233" y="420288"/>
                </a:lnTo>
                <a:lnTo>
                  <a:pt x="3862157" y="466337"/>
                </a:lnTo>
                <a:lnTo>
                  <a:pt x="3868236" y="513701"/>
                </a:lnTo>
                <a:lnTo>
                  <a:pt x="3870299" y="562211"/>
                </a:lnTo>
                <a:lnTo>
                  <a:pt x="3870299" y="2810988"/>
                </a:lnTo>
                <a:lnTo>
                  <a:pt x="3868124" y="2860421"/>
                </a:lnTo>
                <a:lnTo>
                  <a:pt x="3861667" y="2909143"/>
                </a:lnTo>
                <a:lnTo>
                  <a:pt x="3851038" y="2956895"/>
                </a:lnTo>
                <a:lnTo>
                  <a:pt x="3836343" y="3003418"/>
                </a:lnTo>
                <a:lnTo>
                  <a:pt x="3817689" y="3048452"/>
                </a:lnTo>
                <a:lnTo>
                  <a:pt x="3795183" y="3091740"/>
                </a:lnTo>
                <a:lnTo>
                  <a:pt x="3768934" y="3133022"/>
                </a:lnTo>
                <a:lnTo>
                  <a:pt x="3739047" y="3172039"/>
                </a:lnTo>
                <a:lnTo>
                  <a:pt x="3705631" y="3208532"/>
                </a:lnTo>
                <a:lnTo>
                  <a:pt x="3669138" y="3241948"/>
                </a:lnTo>
                <a:lnTo>
                  <a:pt x="3630122" y="3271834"/>
                </a:lnTo>
                <a:lnTo>
                  <a:pt x="3588840" y="3298083"/>
                </a:lnTo>
                <a:lnTo>
                  <a:pt x="3545552" y="3320589"/>
                </a:lnTo>
                <a:lnTo>
                  <a:pt x="3500518" y="3339243"/>
                </a:lnTo>
                <a:lnTo>
                  <a:pt x="3453995" y="3353938"/>
                </a:lnTo>
                <a:lnTo>
                  <a:pt x="3406243" y="3364567"/>
                </a:lnTo>
                <a:lnTo>
                  <a:pt x="3357521" y="3371024"/>
                </a:lnTo>
                <a:lnTo>
                  <a:pt x="3308088" y="3373200"/>
                </a:lnTo>
                <a:lnTo>
                  <a:pt x="562211" y="3373200"/>
                </a:lnTo>
                <a:lnTo>
                  <a:pt x="513701" y="3371136"/>
                </a:lnTo>
                <a:lnTo>
                  <a:pt x="466337" y="3365058"/>
                </a:lnTo>
                <a:lnTo>
                  <a:pt x="420288" y="3355133"/>
                </a:lnTo>
                <a:lnTo>
                  <a:pt x="375722" y="3341531"/>
                </a:lnTo>
                <a:lnTo>
                  <a:pt x="332808" y="3324421"/>
                </a:lnTo>
                <a:lnTo>
                  <a:pt x="291716" y="3303971"/>
                </a:lnTo>
                <a:lnTo>
                  <a:pt x="252613" y="3280350"/>
                </a:lnTo>
                <a:lnTo>
                  <a:pt x="215668" y="3253727"/>
                </a:lnTo>
                <a:lnTo>
                  <a:pt x="181051" y="3224270"/>
                </a:lnTo>
                <a:lnTo>
                  <a:pt x="148929" y="3192148"/>
                </a:lnTo>
                <a:lnTo>
                  <a:pt x="119472" y="3157531"/>
                </a:lnTo>
                <a:lnTo>
                  <a:pt x="92849" y="3120586"/>
                </a:lnTo>
                <a:lnTo>
                  <a:pt x="69228" y="3081483"/>
                </a:lnTo>
                <a:lnTo>
                  <a:pt x="48778" y="3040391"/>
                </a:lnTo>
                <a:lnTo>
                  <a:pt x="31668" y="2997477"/>
                </a:lnTo>
                <a:lnTo>
                  <a:pt x="18066" y="2952911"/>
                </a:lnTo>
                <a:lnTo>
                  <a:pt x="8142" y="2906862"/>
                </a:lnTo>
                <a:lnTo>
                  <a:pt x="2063" y="2859498"/>
                </a:lnTo>
                <a:lnTo>
                  <a:pt x="0" y="2810988"/>
                </a:lnTo>
                <a:lnTo>
                  <a:pt x="0" y="562211"/>
                </a:lnTo>
                <a:lnTo>
                  <a:pt x="2063" y="513701"/>
                </a:lnTo>
                <a:lnTo>
                  <a:pt x="8142" y="466337"/>
                </a:lnTo>
                <a:lnTo>
                  <a:pt x="18066" y="420288"/>
                </a:lnTo>
                <a:lnTo>
                  <a:pt x="31668" y="375722"/>
                </a:lnTo>
                <a:lnTo>
                  <a:pt x="48778" y="332809"/>
                </a:lnTo>
                <a:lnTo>
                  <a:pt x="69228" y="291716"/>
                </a:lnTo>
                <a:lnTo>
                  <a:pt x="92849" y="252613"/>
                </a:lnTo>
                <a:lnTo>
                  <a:pt x="119472" y="215668"/>
                </a:lnTo>
                <a:lnTo>
                  <a:pt x="148929" y="181051"/>
                </a:lnTo>
                <a:lnTo>
                  <a:pt x="181051" y="148929"/>
                </a:lnTo>
                <a:lnTo>
                  <a:pt x="215668" y="119472"/>
                </a:lnTo>
                <a:lnTo>
                  <a:pt x="252613" y="92849"/>
                </a:lnTo>
                <a:lnTo>
                  <a:pt x="291716" y="69228"/>
                </a:lnTo>
                <a:lnTo>
                  <a:pt x="332808" y="48778"/>
                </a:lnTo>
                <a:lnTo>
                  <a:pt x="375722" y="31668"/>
                </a:lnTo>
                <a:lnTo>
                  <a:pt x="420288" y="18066"/>
                </a:lnTo>
                <a:lnTo>
                  <a:pt x="466337" y="8142"/>
                </a:lnTo>
                <a:lnTo>
                  <a:pt x="513701" y="2063"/>
                </a:lnTo>
                <a:lnTo>
                  <a:pt x="562211" y="0"/>
                </a:lnTo>
                <a:lnTo>
                  <a:pt x="3308088" y="0"/>
                </a:lnTo>
                <a:close/>
              </a:path>
            </a:pathLst>
          </a:custGeom>
          <a:ln w="28574">
            <a:solidFill>
              <a:srgbClr val="0D0D0D"/>
            </a:solidFill>
          </a:ln>
        </p:spPr>
        <p:txBody>
          <a:bodyPr wrap="square" lIns="0" tIns="0" rIns="0" bIns="0" rtlCol="0"/>
          <a:lstStyle/>
          <a:p>
            <a:endParaRPr/>
          </a:p>
        </p:txBody>
      </p:sp>
      <p:grpSp>
        <p:nvGrpSpPr>
          <p:cNvPr id="8" name="object 8"/>
          <p:cNvGrpSpPr/>
          <p:nvPr/>
        </p:nvGrpSpPr>
        <p:grpSpPr>
          <a:xfrm>
            <a:off x="485212" y="1617191"/>
            <a:ext cx="3898900" cy="976630"/>
            <a:chOff x="485212" y="1617191"/>
            <a:chExt cx="3898900" cy="976630"/>
          </a:xfrm>
        </p:grpSpPr>
        <p:sp>
          <p:nvSpPr>
            <p:cNvPr id="9" name="object 9"/>
            <p:cNvSpPr/>
            <p:nvPr/>
          </p:nvSpPr>
          <p:spPr>
            <a:xfrm>
              <a:off x="499499" y="1631478"/>
              <a:ext cx="3870325" cy="948055"/>
            </a:xfrm>
            <a:custGeom>
              <a:avLst/>
              <a:gdLst/>
              <a:ahLst/>
              <a:cxnLst/>
              <a:rect l="l" t="t" r="r" b="b"/>
              <a:pathLst>
                <a:path w="3870325" h="948055">
                  <a:moveTo>
                    <a:pt x="3712296" y="948000"/>
                  </a:moveTo>
                  <a:lnTo>
                    <a:pt x="158003" y="948000"/>
                  </a:lnTo>
                  <a:lnTo>
                    <a:pt x="108061" y="939945"/>
                  </a:lnTo>
                  <a:lnTo>
                    <a:pt x="64688" y="917514"/>
                  </a:lnTo>
                  <a:lnTo>
                    <a:pt x="30485" y="883311"/>
                  </a:lnTo>
                  <a:lnTo>
                    <a:pt x="8055" y="839938"/>
                  </a:lnTo>
                  <a:lnTo>
                    <a:pt x="0" y="789996"/>
                  </a:lnTo>
                  <a:lnTo>
                    <a:pt x="0" y="158003"/>
                  </a:lnTo>
                  <a:lnTo>
                    <a:pt x="8055" y="108061"/>
                  </a:lnTo>
                  <a:lnTo>
                    <a:pt x="30485" y="64688"/>
                  </a:lnTo>
                  <a:lnTo>
                    <a:pt x="64688" y="30485"/>
                  </a:lnTo>
                  <a:lnTo>
                    <a:pt x="108061" y="8055"/>
                  </a:lnTo>
                  <a:lnTo>
                    <a:pt x="158003" y="0"/>
                  </a:lnTo>
                  <a:lnTo>
                    <a:pt x="3712296" y="0"/>
                  </a:lnTo>
                  <a:lnTo>
                    <a:pt x="3762238" y="8055"/>
                  </a:lnTo>
                  <a:lnTo>
                    <a:pt x="3805611" y="30485"/>
                  </a:lnTo>
                  <a:lnTo>
                    <a:pt x="3839814" y="64688"/>
                  </a:lnTo>
                  <a:lnTo>
                    <a:pt x="3862244" y="108061"/>
                  </a:lnTo>
                  <a:lnTo>
                    <a:pt x="3870299" y="158003"/>
                  </a:lnTo>
                  <a:lnTo>
                    <a:pt x="3870299" y="789996"/>
                  </a:lnTo>
                  <a:lnTo>
                    <a:pt x="3858272" y="850462"/>
                  </a:lnTo>
                  <a:lnTo>
                    <a:pt x="3824021" y="901721"/>
                  </a:lnTo>
                  <a:lnTo>
                    <a:pt x="3772762" y="935972"/>
                  </a:lnTo>
                  <a:lnTo>
                    <a:pt x="3712296" y="948000"/>
                  </a:lnTo>
                  <a:close/>
                </a:path>
              </a:pathLst>
            </a:custGeom>
            <a:solidFill>
              <a:srgbClr val="AB2323"/>
            </a:solidFill>
          </p:spPr>
          <p:txBody>
            <a:bodyPr wrap="square" lIns="0" tIns="0" rIns="0" bIns="0" rtlCol="0"/>
            <a:lstStyle/>
            <a:p>
              <a:endParaRPr/>
            </a:p>
          </p:txBody>
        </p:sp>
        <p:sp>
          <p:nvSpPr>
            <p:cNvPr id="10" name="object 10"/>
            <p:cNvSpPr/>
            <p:nvPr/>
          </p:nvSpPr>
          <p:spPr>
            <a:xfrm>
              <a:off x="499499" y="1631478"/>
              <a:ext cx="3870325" cy="948055"/>
            </a:xfrm>
            <a:custGeom>
              <a:avLst/>
              <a:gdLst/>
              <a:ahLst/>
              <a:cxnLst/>
              <a:rect l="l" t="t" r="r" b="b"/>
              <a:pathLst>
                <a:path w="3870325" h="948055">
                  <a:moveTo>
                    <a:pt x="3712296" y="0"/>
                  </a:moveTo>
                  <a:lnTo>
                    <a:pt x="3762238" y="8055"/>
                  </a:lnTo>
                  <a:lnTo>
                    <a:pt x="3805611" y="30485"/>
                  </a:lnTo>
                  <a:lnTo>
                    <a:pt x="3839814" y="64688"/>
                  </a:lnTo>
                  <a:lnTo>
                    <a:pt x="3862244" y="108061"/>
                  </a:lnTo>
                  <a:lnTo>
                    <a:pt x="3870299" y="158003"/>
                  </a:lnTo>
                  <a:lnTo>
                    <a:pt x="3870299" y="789996"/>
                  </a:lnTo>
                  <a:lnTo>
                    <a:pt x="3858272" y="850462"/>
                  </a:lnTo>
                  <a:lnTo>
                    <a:pt x="3824021" y="901721"/>
                  </a:lnTo>
                  <a:lnTo>
                    <a:pt x="3772762" y="935972"/>
                  </a:lnTo>
                  <a:lnTo>
                    <a:pt x="3712296" y="948000"/>
                  </a:lnTo>
                  <a:lnTo>
                    <a:pt x="158003" y="948000"/>
                  </a:lnTo>
                  <a:lnTo>
                    <a:pt x="108061" y="939945"/>
                  </a:lnTo>
                  <a:lnTo>
                    <a:pt x="64688" y="917514"/>
                  </a:lnTo>
                  <a:lnTo>
                    <a:pt x="30485" y="883311"/>
                  </a:lnTo>
                  <a:lnTo>
                    <a:pt x="8055" y="839938"/>
                  </a:lnTo>
                  <a:lnTo>
                    <a:pt x="0" y="789996"/>
                  </a:lnTo>
                  <a:lnTo>
                    <a:pt x="0" y="158003"/>
                  </a:lnTo>
                  <a:lnTo>
                    <a:pt x="8055" y="108061"/>
                  </a:lnTo>
                  <a:lnTo>
                    <a:pt x="30485" y="64688"/>
                  </a:lnTo>
                  <a:lnTo>
                    <a:pt x="64688" y="30485"/>
                  </a:lnTo>
                  <a:lnTo>
                    <a:pt x="108061" y="8055"/>
                  </a:lnTo>
                  <a:lnTo>
                    <a:pt x="158003" y="0"/>
                  </a:lnTo>
                  <a:lnTo>
                    <a:pt x="3712296" y="0"/>
                  </a:lnTo>
                  <a:close/>
                </a:path>
              </a:pathLst>
            </a:custGeom>
            <a:ln w="28574">
              <a:solidFill>
                <a:srgbClr val="000000"/>
              </a:solidFill>
            </a:ln>
          </p:spPr>
          <p:txBody>
            <a:bodyPr wrap="square" lIns="0" tIns="0" rIns="0" bIns="0" rtlCol="0"/>
            <a:lstStyle/>
            <a:p>
              <a:endParaRPr/>
            </a:p>
          </p:txBody>
        </p:sp>
      </p:grpSp>
      <p:sp>
        <p:nvSpPr>
          <p:cNvPr id="11" name="object 11"/>
          <p:cNvSpPr txBox="1"/>
          <p:nvPr/>
        </p:nvSpPr>
        <p:spPr>
          <a:xfrm>
            <a:off x="656499" y="4367546"/>
            <a:ext cx="2922905" cy="223520"/>
          </a:xfrm>
          <a:prstGeom prst="rect">
            <a:avLst/>
          </a:prstGeom>
        </p:spPr>
        <p:txBody>
          <a:bodyPr vert="horz" wrap="square" lIns="0" tIns="12700" rIns="0" bIns="0" rtlCol="0">
            <a:normAutofit/>
          </a:bodyPr>
          <a:lstStyle/>
          <a:p>
            <a:pPr marL="12700">
              <a:lnSpc>
                <a:spcPct val="100000"/>
              </a:lnSpc>
              <a:spcBef>
                <a:spcPts val="100"/>
              </a:spcBef>
            </a:pPr>
            <a:r>
              <a:rPr sz="1300" spc="-20">
                <a:solidFill>
                  <a:srgbClr val="461400"/>
                </a:solidFill>
                <a:latin typeface="Calibri"/>
                <a:cs typeface="Calibri"/>
              </a:rPr>
              <a:t>We estimate an integration with Restaurant Chain</a:t>
            </a:r>
            <a:endParaRPr sz="1300">
              <a:latin typeface="Calibri"/>
              <a:cs typeface="Calibri"/>
            </a:endParaRPr>
          </a:p>
        </p:txBody>
      </p:sp>
      <p:sp>
        <p:nvSpPr>
          <p:cNvPr id="12" name="object 12"/>
          <p:cNvSpPr txBox="1"/>
          <p:nvPr/>
        </p:nvSpPr>
        <p:spPr>
          <a:xfrm>
            <a:off x="656499" y="4565665"/>
            <a:ext cx="3383279" cy="1214120"/>
          </a:xfrm>
          <a:prstGeom prst="rect">
            <a:avLst/>
          </a:prstGeom>
        </p:spPr>
        <p:txBody>
          <a:bodyPr vert="horz" wrap="square" lIns="0" tIns="12700" rIns="0" bIns="0" rtlCol="0">
            <a:normAutofit/>
          </a:bodyPr>
          <a:lstStyle/>
          <a:p>
            <a:pPr marL="12700" marR="5080">
              <a:lnSpc>
                <a:spcPct val="100000"/>
              </a:lnSpc>
              <a:spcBef>
                <a:spcPts val="100"/>
              </a:spcBef>
            </a:pPr>
            <a:r>
              <a:rPr sz="1300">
                <a:solidFill>
                  <a:srgbClr val="461400"/>
                </a:solidFill>
                <a:latin typeface="Calibri"/>
                <a:cs typeface="Calibri"/>
              </a:rPr>
              <a:t>Corporate could help realize a 10% reduction in their current SG&amp;A over 3 years; Salad chain’s SG&amp;A stands sustainably high at 27.9% of revenue while Restaurant Chain's stands at 6.5%. A combined corporate structure will increase efﬁciencies in Salad chains business model.</a:t>
            </a:r>
            <a:endParaRPr sz="1300">
              <a:latin typeface="Calibri"/>
              <a:cs typeface="Calibri"/>
            </a:endParaRPr>
          </a:p>
        </p:txBody>
      </p:sp>
      <p:grpSp>
        <p:nvGrpSpPr>
          <p:cNvPr id="13" name="object 13"/>
          <p:cNvGrpSpPr/>
          <p:nvPr/>
        </p:nvGrpSpPr>
        <p:grpSpPr>
          <a:xfrm>
            <a:off x="476562" y="1046709"/>
            <a:ext cx="8075295" cy="455295"/>
            <a:chOff x="476562" y="1046709"/>
            <a:chExt cx="8075295" cy="455295"/>
          </a:xfrm>
        </p:grpSpPr>
        <p:sp>
          <p:nvSpPr>
            <p:cNvPr id="14" name="object 14"/>
            <p:cNvSpPr/>
            <p:nvPr/>
          </p:nvSpPr>
          <p:spPr>
            <a:xfrm>
              <a:off x="490849" y="1060996"/>
              <a:ext cx="8046720" cy="426720"/>
            </a:xfrm>
            <a:custGeom>
              <a:avLst/>
              <a:gdLst/>
              <a:ahLst/>
              <a:cxnLst/>
              <a:rect l="l" t="t" r="r" b="b"/>
              <a:pathLst>
                <a:path w="8046720" h="426719">
                  <a:moveTo>
                    <a:pt x="7975498" y="426599"/>
                  </a:moveTo>
                  <a:lnTo>
                    <a:pt x="71101" y="426599"/>
                  </a:lnTo>
                  <a:lnTo>
                    <a:pt x="43425" y="421012"/>
                  </a:lnTo>
                  <a:lnTo>
                    <a:pt x="20825" y="405774"/>
                  </a:lnTo>
                  <a:lnTo>
                    <a:pt x="5587" y="383174"/>
                  </a:lnTo>
                  <a:lnTo>
                    <a:pt x="0" y="355498"/>
                  </a:lnTo>
                  <a:lnTo>
                    <a:pt x="0" y="71101"/>
                  </a:lnTo>
                  <a:lnTo>
                    <a:pt x="5587" y="43425"/>
                  </a:lnTo>
                  <a:lnTo>
                    <a:pt x="20825" y="20825"/>
                  </a:lnTo>
                  <a:lnTo>
                    <a:pt x="43425" y="5587"/>
                  </a:lnTo>
                  <a:lnTo>
                    <a:pt x="71101" y="0"/>
                  </a:lnTo>
                  <a:lnTo>
                    <a:pt x="7975498" y="0"/>
                  </a:lnTo>
                  <a:lnTo>
                    <a:pt x="8003174" y="5587"/>
                  </a:lnTo>
                  <a:lnTo>
                    <a:pt x="8025775" y="20825"/>
                  </a:lnTo>
                  <a:lnTo>
                    <a:pt x="8041012" y="43425"/>
                  </a:lnTo>
                  <a:lnTo>
                    <a:pt x="8046599" y="71101"/>
                  </a:lnTo>
                  <a:lnTo>
                    <a:pt x="8046599" y="355498"/>
                  </a:lnTo>
                  <a:lnTo>
                    <a:pt x="8034653" y="394945"/>
                  </a:lnTo>
                  <a:lnTo>
                    <a:pt x="8002707" y="421187"/>
                  </a:lnTo>
                  <a:lnTo>
                    <a:pt x="7975498" y="426599"/>
                  </a:lnTo>
                  <a:close/>
                </a:path>
              </a:pathLst>
            </a:custGeom>
            <a:solidFill>
              <a:srgbClr val="AB2323"/>
            </a:solidFill>
          </p:spPr>
          <p:txBody>
            <a:bodyPr wrap="square" lIns="0" tIns="0" rIns="0" bIns="0" rtlCol="0"/>
            <a:lstStyle/>
            <a:p>
              <a:endParaRPr/>
            </a:p>
          </p:txBody>
        </p:sp>
        <p:sp>
          <p:nvSpPr>
            <p:cNvPr id="15" name="object 15"/>
            <p:cNvSpPr/>
            <p:nvPr/>
          </p:nvSpPr>
          <p:spPr>
            <a:xfrm>
              <a:off x="490849" y="1060996"/>
              <a:ext cx="8046720" cy="426720"/>
            </a:xfrm>
            <a:custGeom>
              <a:avLst/>
              <a:gdLst/>
              <a:ahLst/>
              <a:cxnLst/>
              <a:rect l="l" t="t" r="r" b="b"/>
              <a:pathLst>
                <a:path w="8046720" h="426719">
                  <a:moveTo>
                    <a:pt x="7975498" y="0"/>
                  </a:moveTo>
                  <a:lnTo>
                    <a:pt x="8003174" y="5587"/>
                  </a:lnTo>
                  <a:lnTo>
                    <a:pt x="8025775" y="20825"/>
                  </a:lnTo>
                  <a:lnTo>
                    <a:pt x="8041012" y="43425"/>
                  </a:lnTo>
                  <a:lnTo>
                    <a:pt x="8046599" y="71101"/>
                  </a:lnTo>
                  <a:lnTo>
                    <a:pt x="8046599" y="355498"/>
                  </a:lnTo>
                  <a:lnTo>
                    <a:pt x="8034653" y="394945"/>
                  </a:lnTo>
                  <a:lnTo>
                    <a:pt x="8002707" y="421187"/>
                  </a:lnTo>
                  <a:lnTo>
                    <a:pt x="7975498" y="426599"/>
                  </a:lnTo>
                  <a:lnTo>
                    <a:pt x="71101" y="426599"/>
                  </a:lnTo>
                  <a:lnTo>
                    <a:pt x="43425" y="421012"/>
                  </a:lnTo>
                  <a:lnTo>
                    <a:pt x="20825" y="405774"/>
                  </a:lnTo>
                  <a:lnTo>
                    <a:pt x="5587" y="383174"/>
                  </a:lnTo>
                  <a:lnTo>
                    <a:pt x="0" y="355498"/>
                  </a:lnTo>
                  <a:lnTo>
                    <a:pt x="0" y="71101"/>
                  </a:lnTo>
                  <a:lnTo>
                    <a:pt x="5587" y="43425"/>
                  </a:lnTo>
                  <a:lnTo>
                    <a:pt x="20825" y="20825"/>
                  </a:lnTo>
                  <a:lnTo>
                    <a:pt x="43425" y="5587"/>
                  </a:lnTo>
                  <a:lnTo>
                    <a:pt x="71101" y="0"/>
                  </a:lnTo>
                  <a:lnTo>
                    <a:pt x="7975498" y="0"/>
                  </a:lnTo>
                  <a:close/>
                </a:path>
              </a:pathLst>
            </a:custGeom>
            <a:ln w="28574">
              <a:solidFill>
                <a:srgbClr val="000000"/>
              </a:solidFill>
            </a:ln>
          </p:spPr>
          <p:txBody>
            <a:bodyPr wrap="square" lIns="0" tIns="0" rIns="0" bIns="0" rtlCol="0"/>
            <a:lstStyle/>
            <a:p>
              <a:endParaRPr/>
            </a:p>
          </p:txBody>
        </p:sp>
      </p:grpSp>
      <p:sp>
        <p:nvSpPr>
          <p:cNvPr id="16" name="object 16"/>
          <p:cNvSpPr/>
          <p:nvPr/>
        </p:nvSpPr>
        <p:spPr>
          <a:xfrm>
            <a:off x="4649249" y="2707251"/>
            <a:ext cx="3870325" cy="3363595"/>
          </a:xfrm>
          <a:custGeom>
            <a:avLst/>
            <a:gdLst/>
            <a:ahLst/>
            <a:cxnLst/>
            <a:rect l="l" t="t" r="r" b="b"/>
            <a:pathLst>
              <a:path w="3870325" h="3363595">
                <a:moveTo>
                  <a:pt x="3309688" y="0"/>
                </a:moveTo>
                <a:lnTo>
                  <a:pt x="3358060" y="2057"/>
                </a:lnTo>
                <a:lnTo>
                  <a:pt x="3405289" y="8118"/>
                </a:lnTo>
                <a:lnTo>
                  <a:pt x="3451207" y="18015"/>
                </a:lnTo>
                <a:lnTo>
                  <a:pt x="3495646" y="31578"/>
                </a:lnTo>
                <a:lnTo>
                  <a:pt x="3538438" y="48639"/>
                </a:lnTo>
                <a:lnTo>
                  <a:pt x="3579413" y="69031"/>
                </a:lnTo>
                <a:lnTo>
                  <a:pt x="3618405" y="92585"/>
                </a:lnTo>
                <a:lnTo>
                  <a:pt x="3655245" y="119132"/>
                </a:lnTo>
                <a:lnTo>
                  <a:pt x="3689764" y="148505"/>
                </a:lnTo>
                <a:lnTo>
                  <a:pt x="3721794" y="180535"/>
                </a:lnTo>
                <a:lnTo>
                  <a:pt x="3751166" y="215054"/>
                </a:lnTo>
                <a:lnTo>
                  <a:pt x="3777714" y="251894"/>
                </a:lnTo>
                <a:lnTo>
                  <a:pt x="3801268" y="290886"/>
                </a:lnTo>
                <a:lnTo>
                  <a:pt x="3821660" y="331861"/>
                </a:lnTo>
                <a:lnTo>
                  <a:pt x="3838721" y="374653"/>
                </a:lnTo>
                <a:lnTo>
                  <a:pt x="3852284" y="419092"/>
                </a:lnTo>
                <a:lnTo>
                  <a:pt x="3862181" y="465010"/>
                </a:lnTo>
                <a:lnTo>
                  <a:pt x="3868242" y="512239"/>
                </a:lnTo>
                <a:lnTo>
                  <a:pt x="3870299" y="560611"/>
                </a:lnTo>
                <a:lnTo>
                  <a:pt x="3870299" y="2802988"/>
                </a:lnTo>
                <a:lnTo>
                  <a:pt x="3868130" y="2852281"/>
                </a:lnTo>
                <a:lnTo>
                  <a:pt x="3861692" y="2900864"/>
                </a:lnTo>
                <a:lnTo>
                  <a:pt x="3851093" y="2948480"/>
                </a:lnTo>
                <a:lnTo>
                  <a:pt x="3836439" y="2994870"/>
                </a:lnTo>
                <a:lnTo>
                  <a:pt x="3817838" y="3039777"/>
                </a:lnTo>
                <a:lnTo>
                  <a:pt x="3795397" y="3082941"/>
                </a:lnTo>
                <a:lnTo>
                  <a:pt x="3769222" y="3124105"/>
                </a:lnTo>
                <a:lnTo>
                  <a:pt x="3739421" y="3163011"/>
                </a:lnTo>
                <a:lnTo>
                  <a:pt x="3706100" y="3199400"/>
                </a:lnTo>
                <a:lnTo>
                  <a:pt x="3669711" y="3232721"/>
                </a:lnTo>
                <a:lnTo>
                  <a:pt x="3630805" y="3262523"/>
                </a:lnTo>
                <a:lnTo>
                  <a:pt x="3589641" y="3288697"/>
                </a:lnTo>
                <a:lnTo>
                  <a:pt x="3546476" y="3311138"/>
                </a:lnTo>
                <a:lnTo>
                  <a:pt x="3501570" y="3329739"/>
                </a:lnTo>
                <a:lnTo>
                  <a:pt x="3455180" y="3344393"/>
                </a:lnTo>
                <a:lnTo>
                  <a:pt x="3407564" y="3354992"/>
                </a:lnTo>
                <a:lnTo>
                  <a:pt x="3358981" y="3361430"/>
                </a:lnTo>
                <a:lnTo>
                  <a:pt x="3309688" y="3363599"/>
                </a:lnTo>
                <a:lnTo>
                  <a:pt x="560611" y="3363599"/>
                </a:lnTo>
                <a:lnTo>
                  <a:pt x="512239" y="3361542"/>
                </a:lnTo>
                <a:lnTo>
                  <a:pt x="465010" y="3355481"/>
                </a:lnTo>
                <a:lnTo>
                  <a:pt x="419092" y="3345584"/>
                </a:lnTo>
                <a:lnTo>
                  <a:pt x="374653" y="3332021"/>
                </a:lnTo>
                <a:lnTo>
                  <a:pt x="331861" y="3314960"/>
                </a:lnTo>
                <a:lnTo>
                  <a:pt x="290886" y="3294568"/>
                </a:lnTo>
                <a:lnTo>
                  <a:pt x="251894" y="3271014"/>
                </a:lnTo>
                <a:lnTo>
                  <a:pt x="215054" y="3244467"/>
                </a:lnTo>
                <a:lnTo>
                  <a:pt x="180535" y="3215094"/>
                </a:lnTo>
                <a:lnTo>
                  <a:pt x="148505" y="3183064"/>
                </a:lnTo>
                <a:lnTo>
                  <a:pt x="119132" y="3148545"/>
                </a:lnTo>
                <a:lnTo>
                  <a:pt x="92585" y="3111705"/>
                </a:lnTo>
                <a:lnTo>
                  <a:pt x="69031" y="3072714"/>
                </a:lnTo>
                <a:lnTo>
                  <a:pt x="48639" y="3031738"/>
                </a:lnTo>
                <a:lnTo>
                  <a:pt x="31578" y="2988946"/>
                </a:lnTo>
                <a:lnTo>
                  <a:pt x="18015" y="2944507"/>
                </a:lnTo>
                <a:lnTo>
                  <a:pt x="8118" y="2898589"/>
                </a:lnTo>
                <a:lnTo>
                  <a:pt x="2057" y="2851360"/>
                </a:lnTo>
                <a:lnTo>
                  <a:pt x="0" y="2802988"/>
                </a:lnTo>
                <a:lnTo>
                  <a:pt x="0" y="560611"/>
                </a:lnTo>
                <a:lnTo>
                  <a:pt x="2057" y="512239"/>
                </a:lnTo>
                <a:lnTo>
                  <a:pt x="8118" y="465010"/>
                </a:lnTo>
                <a:lnTo>
                  <a:pt x="18015" y="419092"/>
                </a:lnTo>
                <a:lnTo>
                  <a:pt x="31578" y="374653"/>
                </a:lnTo>
                <a:lnTo>
                  <a:pt x="48639" y="331861"/>
                </a:lnTo>
                <a:lnTo>
                  <a:pt x="69031" y="290886"/>
                </a:lnTo>
                <a:lnTo>
                  <a:pt x="92585" y="251894"/>
                </a:lnTo>
                <a:lnTo>
                  <a:pt x="119132" y="215054"/>
                </a:lnTo>
                <a:lnTo>
                  <a:pt x="148505" y="180535"/>
                </a:lnTo>
                <a:lnTo>
                  <a:pt x="180535" y="148505"/>
                </a:lnTo>
                <a:lnTo>
                  <a:pt x="215054" y="119132"/>
                </a:lnTo>
                <a:lnTo>
                  <a:pt x="251894" y="92585"/>
                </a:lnTo>
                <a:lnTo>
                  <a:pt x="290886" y="69031"/>
                </a:lnTo>
                <a:lnTo>
                  <a:pt x="331861" y="48639"/>
                </a:lnTo>
                <a:lnTo>
                  <a:pt x="374653" y="31578"/>
                </a:lnTo>
                <a:lnTo>
                  <a:pt x="419092" y="18015"/>
                </a:lnTo>
                <a:lnTo>
                  <a:pt x="465010" y="8118"/>
                </a:lnTo>
                <a:lnTo>
                  <a:pt x="512239" y="2057"/>
                </a:lnTo>
                <a:lnTo>
                  <a:pt x="560611" y="0"/>
                </a:lnTo>
                <a:lnTo>
                  <a:pt x="3309688" y="0"/>
                </a:lnTo>
                <a:close/>
              </a:path>
            </a:pathLst>
          </a:custGeom>
          <a:ln w="28574">
            <a:solidFill>
              <a:srgbClr val="0D0D0D"/>
            </a:solidFill>
          </a:ln>
        </p:spPr>
        <p:txBody>
          <a:bodyPr wrap="square" lIns="0" tIns="0" rIns="0" bIns="0" rtlCol="0"/>
          <a:lstStyle/>
          <a:p>
            <a:endParaRPr/>
          </a:p>
        </p:txBody>
      </p:sp>
      <p:grpSp>
        <p:nvGrpSpPr>
          <p:cNvPr id="17" name="object 17"/>
          <p:cNvGrpSpPr/>
          <p:nvPr/>
        </p:nvGrpSpPr>
        <p:grpSpPr>
          <a:xfrm>
            <a:off x="4634962" y="1620050"/>
            <a:ext cx="3898900" cy="976630"/>
            <a:chOff x="4634962" y="1620050"/>
            <a:chExt cx="3898900" cy="976630"/>
          </a:xfrm>
        </p:grpSpPr>
        <p:sp>
          <p:nvSpPr>
            <p:cNvPr id="18" name="object 18"/>
            <p:cNvSpPr/>
            <p:nvPr/>
          </p:nvSpPr>
          <p:spPr>
            <a:xfrm>
              <a:off x="4649249" y="1634338"/>
              <a:ext cx="3870325" cy="948055"/>
            </a:xfrm>
            <a:custGeom>
              <a:avLst/>
              <a:gdLst/>
              <a:ahLst/>
              <a:cxnLst/>
              <a:rect l="l" t="t" r="r" b="b"/>
              <a:pathLst>
                <a:path w="3870325" h="948055">
                  <a:moveTo>
                    <a:pt x="3712296" y="947999"/>
                  </a:moveTo>
                  <a:lnTo>
                    <a:pt x="158002" y="947999"/>
                  </a:lnTo>
                  <a:lnTo>
                    <a:pt x="108061" y="939944"/>
                  </a:lnTo>
                  <a:lnTo>
                    <a:pt x="64688" y="917514"/>
                  </a:lnTo>
                  <a:lnTo>
                    <a:pt x="30485" y="883311"/>
                  </a:lnTo>
                  <a:lnTo>
                    <a:pt x="8055" y="839938"/>
                  </a:lnTo>
                  <a:lnTo>
                    <a:pt x="0" y="789996"/>
                  </a:lnTo>
                  <a:lnTo>
                    <a:pt x="0" y="158003"/>
                  </a:lnTo>
                  <a:lnTo>
                    <a:pt x="8055" y="108061"/>
                  </a:lnTo>
                  <a:lnTo>
                    <a:pt x="30485" y="64688"/>
                  </a:lnTo>
                  <a:lnTo>
                    <a:pt x="64688" y="30485"/>
                  </a:lnTo>
                  <a:lnTo>
                    <a:pt x="108061" y="8055"/>
                  </a:lnTo>
                  <a:lnTo>
                    <a:pt x="158002" y="0"/>
                  </a:lnTo>
                  <a:lnTo>
                    <a:pt x="3712296" y="0"/>
                  </a:lnTo>
                  <a:lnTo>
                    <a:pt x="3762238" y="8055"/>
                  </a:lnTo>
                  <a:lnTo>
                    <a:pt x="3805611" y="30485"/>
                  </a:lnTo>
                  <a:lnTo>
                    <a:pt x="3839814" y="64688"/>
                  </a:lnTo>
                  <a:lnTo>
                    <a:pt x="3862244" y="108061"/>
                  </a:lnTo>
                  <a:lnTo>
                    <a:pt x="3870299" y="158003"/>
                  </a:lnTo>
                  <a:lnTo>
                    <a:pt x="3870299" y="789996"/>
                  </a:lnTo>
                  <a:lnTo>
                    <a:pt x="3858272" y="850461"/>
                  </a:lnTo>
                  <a:lnTo>
                    <a:pt x="3824021" y="901721"/>
                  </a:lnTo>
                  <a:lnTo>
                    <a:pt x="3772761" y="935972"/>
                  </a:lnTo>
                  <a:lnTo>
                    <a:pt x="3712296" y="947999"/>
                  </a:lnTo>
                  <a:close/>
                </a:path>
              </a:pathLst>
            </a:custGeom>
            <a:solidFill>
              <a:srgbClr val="AB2323"/>
            </a:solidFill>
          </p:spPr>
          <p:txBody>
            <a:bodyPr wrap="square" lIns="0" tIns="0" rIns="0" bIns="0" rtlCol="0"/>
            <a:lstStyle/>
            <a:p>
              <a:endParaRPr/>
            </a:p>
          </p:txBody>
        </p:sp>
        <p:sp>
          <p:nvSpPr>
            <p:cNvPr id="19" name="object 19"/>
            <p:cNvSpPr/>
            <p:nvPr/>
          </p:nvSpPr>
          <p:spPr>
            <a:xfrm>
              <a:off x="4649249" y="1634338"/>
              <a:ext cx="3870325" cy="948055"/>
            </a:xfrm>
            <a:custGeom>
              <a:avLst/>
              <a:gdLst/>
              <a:ahLst/>
              <a:cxnLst/>
              <a:rect l="l" t="t" r="r" b="b"/>
              <a:pathLst>
                <a:path w="3870325" h="948055">
                  <a:moveTo>
                    <a:pt x="3712296" y="0"/>
                  </a:moveTo>
                  <a:lnTo>
                    <a:pt x="3762238" y="8055"/>
                  </a:lnTo>
                  <a:lnTo>
                    <a:pt x="3805611" y="30485"/>
                  </a:lnTo>
                  <a:lnTo>
                    <a:pt x="3839814" y="64688"/>
                  </a:lnTo>
                  <a:lnTo>
                    <a:pt x="3862244" y="108061"/>
                  </a:lnTo>
                  <a:lnTo>
                    <a:pt x="3870299" y="158003"/>
                  </a:lnTo>
                  <a:lnTo>
                    <a:pt x="3870299" y="789996"/>
                  </a:lnTo>
                  <a:lnTo>
                    <a:pt x="3858272" y="850461"/>
                  </a:lnTo>
                  <a:lnTo>
                    <a:pt x="3824021" y="901721"/>
                  </a:lnTo>
                  <a:lnTo>
                    <a:pt x="3772761" y="935972"/>
                  </a:lnTo>
                  <a:lnTo>
                    <a:pt x="3712296" y="947999"/>
                  </a:lnTo>
                  <a:lnTo>
                    <a:pt x="158002" y="947999"/>
                  </a:lnTo>
                  <a:lnTo>
                    <a:pt x="108061" y="939944"/>
                  </a:lnTo>
                  <a:lnTo>
                    <a:pt x="64688" y="917514"/>
                  </a:lnTo>
                  <a:lnTo>
                    <a:pt x="30485" y="883311"/>
                  </a:lnTo>
                  <a:lnTo>
                    <a:pt x="8055" y="839938"/>
                  </a:lnTo>
                  <a:lnTo>
                    <a:pt x="0" y="789996"/>
                  </a:lnTo>
                  <a:lnTo>
                    <a:pt x="0" y="158003"/>
                  </a:lnTo>
                  <a:lnTo>
                    <a:pt x="8055" y="108061"/>
                  </a:lnTo>
                  <a:lnTo>
                    <a:pt x="30485" y="64688"/>
                  </a:lnTo>
                  <a:lnTo>
                    <a:pt x="64688" y="30485"/>
                  </a:lnTo>
                  <a:lnTo>
                    <a:pt x="108061" y="8055"/>
                  </a:lnTo>
                  <a:lnTo>
                    <a:pt x="158002" y="0"/>
                  </a:lnTo>
                  <a:lnTo>
                    <a:pt x="3712296" y="0"/>
                  </a:lnTo>
                  <a:close/>
                </a:path>
              </a:pathLst>
            </a:custGeom>
            <a:ln w="28574">
              <a:solidFill>
                <a:srgbClr val="000000"/>
              </a:solidFill>
            </a:ln>
          </p:spPr>
          <p:txBody>
            <a:bodyPr wrap="square" lIns="0" tIns="0" rIns="0" bIns="0" rtlCol="0"/>
            <a:lstStyle/>
            <a:p>
              <a:endParaRPr/>
            </a:p>
          </p:txBody>
        </p:sp>
      </p:grpSp>
      <p:sp>
        <p:nvSpPr>
          <p:cNvPr id="20" name="object 20"/>
          <p:cNvSpPr txBox="1"/>
          <p:nvPr/>
        </p:nvSpPr>
        <p:spPr>
          <a:xfrm>
            <a:off x="5081875" y="4367544"/>
            <a:ext cx="2945765" cy="1412240"/>
          </a:xfrm>
          <a:prstGeom prst="rect">
            <a:avLst/>
          </a:prstGeom>
        </p:spPr>
        <p:txBody>
          <a:bodyPr vert="horz" wrap="square" lIns="0" tIns="12700" rIns="0" bIns="0" rtlCol="0">
            <a:normAutofit/>
          </a:bodyPr>
          <a:lstStyle/>
          <a:p>
            <a:pPr marL="12700" marR="5080">
              <a:lnSpc>
                <a:spcPct val="100000"/>
              </a:lnSpc>
              <a:spcBef>
                <a:spcPts val="100"/>
              </a:spcBef>
            </a:pPr>
            <a:r>
              <a:rPr sz="1300" b="1">
                <a:solidFill>
                  <a:srgbClr val="461400"/>
                </a:solidFill>
                <a:latin typeface="Calibri"/>
                <a:cs typeface="Calibri"/>
              </a:rPr>
              <a:t>Based on an analysis of individual store sourcing and local produce available, our research estimates a possible 7% reduction in Salad chain’s COGS over 3 years; supply chain integrations, increased accuracy through assembly line automation, reduction in store stafﬁng</a:t>
            </a:r>
            <a:endParaRPr sz="1300">
              <a:latin typeface="Calibri"/>
              <a:cs typeface="Calibri"/>
            </a:endParaRPr>
          </a:p>
        </p:txBody>
      </p:sp>
      <p:sp>
        <p:nvSpPr>
          <p:cNvPr id="21" name="object 21"/>
          <p:cNvSpPr txBox="1"/>
          <p:nvPr/>
        </p:nvSpPr>
        <p:spPr>
          <a:xfrm>
            <a:off x="299000" y="151502"/>
            <a:ext cx="8130540" cy="4235450"/>
          </a:xfrm>
          <a:prstGeom prst="rect">
            <a:avLst/>
          </a:prstGeom>
        </p:spPr>
        <p:txBody>
          <a:bodyPr vert="horz" wrap="square" lIns="0" tIns="12700" rIns="0" bIns="0" rtlCol="0">
            <a:normAutofit/>
          </a:bodyPr>
          <a:lstStyle/>
          <a:p>
            <a:pPr marL="12700">
              <a:lnSpc>
                <a:spcPct val="100000"/>
              </a:lnSpc>
              <a:spcBef>
                <a:spcPts val="100"/>
              </a:spcBef>
            </a:pPr>
            <a:r>
              <a:rPr sz="1200" b="1">
                <a:solidFill>
                  <a:srgbClr val="FFFFFF"/>
                </a:solidFill>
                <a:cs typeface="Calibri"/>
              </a:rPr>
              <a:t>Beneﬁts of M&amp;A: Synergies in Action</a:t>
            </a:r>
            <a:endParaRPr sz="1800">
              <a:latin typeface="Calibri"/>
              <a:cs typeface="Calibri"/>
            </a:endParaRPr>
          </a:p>
          <a:p>
            <a:pPr marL="430530">
              <a:lnSpc>
                <a:spcPct val="100000"/>
              </a:lnSpc>
              <a:spcBef>
                <a:spcPts val="1455"/>
              </a:spcBef>
            </a:pPr>
            <a:r>
              <a:rPr sz="1200" b="1" i="1">
                <a:solidFill>
                  <a:srgbClr val="FFFFFF"/>
                </a:solidFill>
                <a:cs typeface="Calibri"/>
              </a:rPr>
              <a:t>An acquisition of Salad chain would beneﬁt both parties as their competencies are synergistic</a:t>
            </a:r>
            <a:endParaRPr sz="1600">
              <a:latin typeface="Calibri"/>
              <a:cs typeface="Calibri"/>
            </a:endParaRPr>
          </a:p>
          <a:p>
            <a:pPr marL="300355" algn="ctr">
              <a:lnSpc>
                <a:spcPct val="100000"/>
              </a:lnSpc>
              <a:spcBef>
                <a:spcPts val="1835"/>
              </a:spcBef>
            </a:pPr>
            <a:r>
              <a:rPr sz="1200" b="1">
                <a:solidFill>
                  <a:srgbClr val="FFFFFF"/>
                </a:solidFill>
                <a:cs typeface="Calibri"/>
              </a:rPr>
              <a:t>Cost Synergies</a:t>
            </a:r>
            <a:endParaRPr sz="2100">
              <a:latin typeface="Calibri"/>
              <a:cs typeface="Calibri"/>
            </a:endParaRPr>
          </a:p>
          <a:p>
            <a:pPr>
              <a:lnSpc>
                <a:spcPct val="100000"/>
              </a:lnSpc>
              <a:spcBef>
                <a:spcPts val="819"/>
              </a:spcBef>
            </a:pPr>
            <a:endParaRPr sz="2100">
              <a:latin typeface="Calibri"/>
              <a:cs typeface="Calibri"/>
            </a:endParaRPr>
          </a:p>
          <a:p>
            <a:pPr marL="255270" algn="ctr">
              <a:lnSpc>
                <a:spcPct val="100000"/>
              </a:lnSpc>
              <a:tabLst>
                <a:tab pos="4440555" algn="l"/>
              </a:tabLst>
            </a:pPr>
            <a:r>
              <a:rPr sz="1200" b="1" baseline="1111">
                <a:solidFill>
                  <a:srgbClr val="FFFFFF"/>
                </a:solidFill>
                <a:cs typeface="Calibri"/>
              </a:rPr>
              <a:t>SG&amp;A	</a:t>
            </a:r>
            <a:r>
              <a:rPr sz="1200" b="1">
                <a:solidFill>
                  <a:srgbClr val="FFFFFF"/>
                </a:solidFill>
                <a:cs typeface="Calibri"/>
              </a:rPr>
              <a:t>COGS</a:t>
            </a:r>
            <a:endParaRPr sz="2500">
              <a:latin typeface="Calibri"/>
              <a:cs typeface="Calibri"/>
            </a:endParaRPr>
          </a:p>
          <a:p>
            <a:pPr>
              <a:lnSpc>
                <a:spcPct val="100000"/>
              </a:lnSpc>
              <a:spcBef>
                <a:spcPts val="20"/>
              </a:spcBef>
            </a:pPr>
            <a:endParaRPr sz="2500">
              <a:latin typeface="Calibri"/>
              <a:cs typeface="Calibri"/>
            </a:endParaRPr>
          </a:p>
          <a:p>
            <a:pPr marL="667385">
              <a:lnSpc>
                <a:spcPct val="100000"/>
              </a:lnSpc>
              <a:tabLst>
                <a:tab pos="5248910" algn="l"/>
              </a:tabLst>
            </a:pPr>
            <a:r>
              <a:rPr sz="1200" b="1">
                <a:solidFill>
                  <a:srgbClr val="FFFFFF"/>
                </a:solidFill>
                <a:cs typeface="Calibri"/>
              </a:rPr>
              <a:t>10%	7%</a:t>
            </a:r>
            <a:endParaRPr sz="11500">
              <a:latin typeface="Calibri"/>
              <a:cs typeface="Calibri"/>
            </a:endParaRPr>
          </a:p>
        </p:txBody>
      </p:sp>
      <p:sp>
        <p:nvSpPr>
          <p:cNvPr id="22" name="object 22"/>
          <p:cNvSpPr txBox="1"/>
          <p:nvPr/>
        </p:nvSpPr>
        <p:spPr>
          <a:xfrm>
            <a:off x="384725" y="6396454"/>
            <a:ext cx="2212975" cy="208279"/>
          </a:xfrm>
          <a:prstGeom prst="rect">
            <a:avLst/>
          </a:prstGeom>
        </p:spPr>
        <p:txBody>
          <a:bodyPr vert="horz" wrap="square" lIns="0" tIns="12700" rIns="0" bIns="0" rtlCol="0">
            <a:normAutofit/>
          </a:bodyPr>
          <a:lstStyle/>
          <a:p>
            <a:pPr marL="12700">
              <a:lnSpc>
                <a:spcPct val="100000"/>
              </a:lnSpc>
              <a:spcBef>
                <a:spcPts val="100"/>
              </a:spcBef>
            </a:pPr>
            <a:r>
              <a:rPr sz="1200" b="1" spc="-10">
                <a:solidFill>
                  <a:srgbClr val="461400"/>
                </a:solidFill>
                <a:latin typeface="Calibri"/>
                <a:cs typeface="Calibri"/>
              </a:rPr>
              <a:t>*Assumptions</a:t>
            </a:r>
            <a:r>
              <a:rPr sz="1200" b="1" spc="40">
                <a:solidFill>
                  <a:srgbClr val="461400"/>
                </a:solidFill>
                <a:latin typeface="Calibri"/>
                <a:cs typeface="Calibri"/>
              </a:rPr>
              <a:t> </a:t>
            </a:r>
            <a:r>
              <a:rPr sz="1200" b="1">
                <a:solidFill>
                  <a:srgbClr val="461400"/>
                </a:solidFill>
                <a:latin typeface="Calibri"/>
                <a:cs typeface="Calibri"/>
              </a:rPr>
              <a:t>based</a:t>
            </a:r>
            <a:r>
              <a:rPr sz="1200" b="1" spc="45">
                <a:solidFill>
                  <a:srgbClr val="461400"/>
                </a:solidFill>
                <a:latin typeface="Calibri"/>
                <a:cs typeface="Calibri"/>
              </a:rPr>
              <a:t> </a:t>
            </a:r>
            <a:r>
              <a:rPr sz="1200" b="1">
                <a:solidFill>
                  <a:srgbClr val="461400"/>
                </a:solidFill>
                <a:latin typeface="Calibri"/>
                <a:cs typeface="Calibri"/>
              </a:rPr>
              <a:t>on</a:t>
            </a:r>
            <a:r>
              <a:rPr sz="1200" b="1" spc="40">
                <a:solidFill>
                  <a:srgbClr val="461400"/>
                </a:solidFill>
                <a:latin typeface="Calibri"/>
                <a:cs typeface="Calibri"/>
              </a:rPr>
              <a:t> </a:t>
            </a:r>
            <a:r>
              <a:rPr sz="1200" b="1">
                <a:solidFill>
                  <a:srgbClr val="461400"/>
                </a:solidFill>
                <a:latin typeface="Calibri"/>
                <a:cs typeface="Calibri"/>
              </a:rPr>
              <a:t>Base</a:t>
            </a:r>
            <a:r>
              <a:rPr sz="1200" b="1" spc="30">
                <a:solidFill>
                  <a:srgbClr val="461400"/>
                </a:solidFill>
                <a:latin typeface="Calibri"/>
                <a:cs typeface="Calibri"/>
              </a:rPr>
              <a:t> </a:t>
            </a:r>
            <a:r>
              <a:rPr sz="1200" b="1" spc="-20">
                <a:solidFill>
                  <a:srgbClr val="461400"/>
                </a:solidFill>
                <a:latin typeface="Calibri"/>
                <a:cs typeface="Calibri"/>
              </a:rPr>
              <a:t>Case</a:t>
            </a:r>
            <a:endParaRPr sz="120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11749" y="5345301"/>
            <a:ext cx="8550910" cy="871855"/>
          </a:xfrm>
          <a:custGeom>
            <a:avLst/>
            <a:gdLst/>
            <a:ahLst/>
            <a:cxnLst/>
            <a:rect l="l" t="t" r="r" b="b"/>
            <a:pathLst>
              <a:path w="8550910" h="871854">
                <a:moveTo>
                  <a:pt x="8405346" y="0"/>
                </a:moveTo>
                <a:lnTo>
                  <a:pt x="8451258" y="7405"/>
                </a:lnTo>
                <a:lnTo>
                  <a:pt x="8491131" y="28025"/>
                </a:lnTo>
                <a:lnTo>
                  <a:pt x="8522574" y="59468"/>
                </a:lnTo>
                <a:lnTo>
                  <a:pt x="8543194" y="99341"/>
                </a:lnTo>
                <a:lnTo>
                  <a:pt x="8550599" y="145252"/>
                </a:lnTo>
                <a:lnTo>
                  <a:pt x="8550599" y="726246"/>
                </a:lnTo>
                <a:lnTo>
                  <a:pt x="8539543" y="781832"/>
                </a:lnTo>
                <a:lnTo>
                  <a:pt x="8508056" y="828956"/>
                </a:lnTo>
                <a:lnTo>
                  <a:pt x="8460932" y="860443"/>
                </a:lnTo>
                <a:lnTo>
                  <a:pt x="8405346" y="871499"/>
                </a:lnTo>
                <a:lnTo>
                  <a:pt x="145252" y="871499"/>
                </a:lnTo>
                <a:lnTo>
                  <a:pt x="99341" y="864094"/>
                </a:lnTo>
                <a:lnTo>
                  <a:pt x="59468" y="843474"/>
                </a:lnTo>
                <a:lnTo>
                  <a:pt x="28025" y="812031"/>
                </a:lnTo>
                <a:lnTo>
                  <a:pt x="7405" y="772158"/>
                </a:lnTo>
                <a:lnTo>
                  <a:pt x="0" y="726246"/>
                </a:lnTo>
                <a:lnTo>
                  <a:pt x="0" y="145252"/>
                </a:lnTo>
                <a:lnTo>
                  <a:pt x="7405" y="99341"/>
                </a:lnTo>
                <a:lnTo>
                  <a:pt x="28025" y="59468"/>
                </a:lnTo>
                <a:lnTo>
                  <a:pt x="59468" y="28025"/>
                </a:lnTo>
                <a:lnTo>
                  <a:pt x="99341" y="7405"/>
                </a:lnTo>
                <a:lnTo>
                  <a:pt x="145252" y="0"/>
                </a:lnTo>
                <a:lnTo>
                  <a:pt x="8405346" y="0"/>
                </a:lnTo>
                <a:close/>
              </a:path>
            </a:pathLst>
          </a:custGeom>
          <a:ln w="28574">
            <a:solidFill>
              <a:srgbClr val="0D0D0D"/>
            </a:solidFill>
          </a:ln>
        </p:spPr>
        <p:txBody>
          <a:bodyPr wrap="square" lIns="0" tIns="0" rIns="0" bIns="0" rtlCol="0"/>
          <a:lstStyle/>
          <a:p>
            <a:endParaRPr/>
          </a:p>
        </p:txBody>
      </p:sp>
      <p:sp>
        <p:nvSpPr>
          <p:cNvPr id="3" name="object 3"/>
          <p:cNvSpPr txBox="1"/>
          <p:nvPr/>
        </p:nvSpPr>
        <p:spPr>
          <a:xfrm>
            <a:off x="299000" y="151502"/>
            <a:ext cx="8110855" cy="1042035"/>
          </a:xfrm>
          <a:prstGeom prst="rect">
            <a:avLst/>
          </a:prstGeom>
        </p:spPr>
        <p:txBody>
          <a:bodyPr vert="horz" wrap="square" lIns="0" tIns="12700" rIns="0" bIns="0" rtlCol="0">
            <a:normAutofit/>
          </a:bodyPr>
          <a:lstStyle/>
          <a:p>
            <a:pPr marL="12700">
              <a:lnSpc>
                <a:spcPct val="100000"/>
              </a:lnSpc>
              <a:spcBef>
                <a:spcPts val="100"/>
              </a:spcBef>
            </a:pPr>
            <a:r>
              <a:rPr sz="1200" b="1">
                <a:solidFill>
                  <a:srgbClr val="FFFFFF"/>
                </a:solidFill>
                <a:latin typeface="Calibri"/>
                <a:cs typeface="Calibri"/>
              </a:rPr>
              <a:t>Beneﬁts of M&amp;A: Synergies in Action</a:t>
            </a:r>
            <a:endParaRPr sz="1800">
              <a:latin typeface="Calibri"/>
              <a:cs typeface="Calibri"/>
            </a:endParaRPr>
          </a:p>
          <a:p>
            <a:pPr marL="2022475" marR="5080" indent="-1570355">
              <a:lnSpc>
                <a:spcPct val="114999"/>
              </a:lnSpc>
              <a:spcBef>
                <a:spcPts val="1145"/>
              </a:spcBef>
            </a:pPr>
            <a:r>
              <a:rPr sz="1200" i="1">
                <a:solidFill>
                  <a:srgbClr val="FFFFFF"/>
                </a:solidFill>
                <a:latin typeface="Calibri"/>
                <a:cs typeface="Calibri"/>
              </a:rPr>
              <a:t>Revenue synergies provide a possible avenue for growth while Tax synergies will reduce Restaurant Chain’s tax burden by 32% for the following year.</a:t>
            </a:r>
            <a:endParaRPr sz="1700">
              <a:latin typeface="Calibri"/>
              <a:cs typeface="Calibri"/>
            </a:endParaRPr>
          </a:p>
        </p:txBody>
      </p:sp>
      <p:sp>
        <p:nvSpPr>
          <p:cNvPr id="4" name="object 4"/>
          <p:cNvSpPr/>
          <p:nvPr/>
        </p:nvSpPr>
        <p:spPr>
          <a:xfrm>
            <a:off x="2539370" y="1363737"/>
            <a:ext cx="6313805" cy="1847850"/>
          </a:xfrm>
          <a:custGeom>
            <a:avLst/>
            <a:gdLst/>
            <a:ahLst/>
            <a:cxnLst/>
            <a:rect l="l" t="t" r="r" b="b"/>
            <a:pathLst>
              <a:path w="6313805" h="1847850">
                <a:moveTo>
                  <a:pt x="6005243" y="0"/>
                </a:moveTo>
                <a:lnTo>
                  <a:pt x="6050751" y="3339"/>
                </a:lnTo>
                <a:lnTo>
                  <a:pt x="6094185" y="13038"/>
                </a:lnTo>
                <a:lnTo>
                  <a:pt x="6135070" y="28622"/>
                </a:lnTo>
                <a:lnTo>
                  <a:pt x="6172929" y="49613"/>
                </a:lnTo>
                <a:lnTo>
                  <a:pt x="6207285" y="75536"/>
                </a:lnTo>
                <a:lnTo>
                  <a:pt x="6237663" y="105914"/>
                </a:lnTo>
                <a:lnTo>
                  <a:pt x="6263586" y="140270"/>
                </a:lnTo>
                <a:lnTo>
                  <a:pt x="6284577" y="178129"/>
                </a:lnTo>
                <a:lnTo>
                  <a:pt x="6300161" y="219014"/>
                </a:lnTo>
                <a:lnTo>
                  <a:pt x="6309860" y="262448"/>
                </a:lnTo>
                <a:lnTo>
                  <a:pt x="6313199" y="307956"/>
                </a:lnTo>
                <a:lnTo>
                  <a:pt x="6313199" y="1539743"/>
                </a:lnTo>
                <a:lnTo>
                  <a:pt x="6309363" y="1588209"/>
                </a:lnTo>
                <a:lnTo>
                  <a:pt x="6298083" y="1635045"/>
                </a:lnTo>
                <a:lnTo>
                  <a:pt x="6279700" y="1679424"/>
                </a:lnTo>
                <a:lnTo>
                  <a:pt x="6254559" y="1720518"/>
                </a:lnTo>
                <a:lnTo>
                  <a:pt x="6223001" y="1757501"/>
                </a:lnTo>
                <a:lnTo>
                  <a:pt x="6186018" y="1789059"/>
                </a:lnTo>
                <a:lnTo>
                  <a:pt x="6144924" y="1814200"/>
                </a:lnTo>
                <a:lnTo>
                  <a:pt x="6100545" y="1832583"/>
                </a:lnTo>
                <a:lnTo>
                  <a:pt x="6053709" y="1843863"/>
                </a:lnTo>
                <a:lnTo>
                  <a:pt x="6005243" y="1847699"/>
                </a:lnTo>
                <a:lnTo>
                  <a:pt x="307956" y="1847699"/>
                </a:lnTo>
                <a:lnTo>
                  <a:pt x="262448" y="1844360"/>
                </a:lnTo>
                <a:lnTo>
                  <a:pt x="219014" y="1834661"/>
                </a:lnTo>
                <a:lnTo>
                  <a:pt x="178129" y="1819077"/>
                </a:lnTo>
                <a:lnTo>
                  <a:pt x="140270" y="1798086"/>
                </a:lnTo>
                <a:lnTo>
                  <a:pt x="105914" y="1772163"/>
                </a:lnTo>
                <a:lnTo>
                  <a:pt x="75536" y="1741785"/>
                </a:lnTo>
                <a:lnTo>
                  <a:pt x="49613" y="1707429"/>
                </a:lnTo>
                <a:lnTo>
                  <a:pt x="28622" y="1669570"/>
                </a:lnTo>
                <a:lnTo>
                  <a:pt x="13038" y="1628685"/>
                </a:lnTo>
                <a:lnTo>
                  <a:pt x="3339" y="1585251"/>
                </a:lnTo>
                <a:lnTo>
                  <a:pt x="0" y="1539743"/>
                </a:lnTo>
                <a:lnTo>
                  <a:pt x="0" y="307956"/>
                </a:lnTo>
                <a:lnTo>
                  <a:pt x="3339" y="262448"/>
                </a:lnTo>
                <a:lnTo>
                  <a:pt x="13038" y="219014"/>
                </a:lnTo>
                <a:lnTo>
                  <a:pt x="28622" y="178129"/>
                </a:lnTo>
                <a:lnTo>
                  <a:pt x="49613" y="140270"/>
                </a:lnTo>
                <a:lnTo>
                  <a:pt x="75536" y="105914"/>
                </a:lnTo>
                <a:lnTo>
                  <a:pt x="105914" y="75536"/>
                </a:lnTo>
                <a:lnTo>
                  <a:pt x="140270" y="49613"/>
                </a:lnTo>
                <a:lnTo>
                  <a:pt x="178129" y="28622"/>
                </a:lnTo>
                <a:lnTo>
                  <a:pt x="219014" y="13038"/>
                </a:lnTo>
                <a:lnTo>
                  <a:pt x="262448" y="3339"/>
                </a:lnTo>
                <a:lnTo>
                  <a:pt x="307956" y="0"/>
                </a:lnTo>
                <a:lnTo>
                  <a:pt x="6005243" y="0"/>
                </a:lnTo>
                <a:close/>
              </a:path>
            </a:pathLst>
          </a:custGeom>
          <a:ln w="28574">
            <a:solidFill>
              <a:srgbClr val="0D0D0D"/>
            </a:solidFill>
          </a:ln>
        </p:spPr>
        <p:txBody>
          <a:bodyPr wrap="square" lIns="0" tIns="0" rIns="0" bIns="0" rtlCol="0"/>
          <a:lstStyle/>
          <a:p>
            <a:endParaRPr/>
          </a:p>
        </p:txBody>
      </p:sp>
      <p:grpSp>
        <p:nvGrpSpPr>
          <p:cNvPr id="5" name="object 5"/>
          <p:cNvGrpSpPr/>
          <p:nvPr/>
        </p:nvGrpSpPr>
        <p:grpSpPr>
          <a:xfrm>
            <a:off x="277154" y="1332269"/>
            <a:ext cx="2181860" cy="1876425"/>
            <a:chOff x="277154" y="1332269"/>
            <a:chExt cx="2181860" cy="1876425"/>
          </a:xfrm>
        </p:grpSpPr>
        <p:sp>
          <p:nvSpPr>
            <p:cNvPr id="6" name="object 6"/>
            <p:cNvSpPr/>
            <p:nvPr/>
          </p:nvSpPr>
          <p:spPr>
            <a:xfrm>
              <a:off x="291441" y="1346556"/>
              <a:ext cx="2153285" cy="1847850"/>
            </a:xfrm>
            <a:custGeom>
              <a:avLst/>
              <a:gdLst/>
              <a:ahLst/>
              <a:cxnLst/>
              <a:rect l="l" t="t" r="r" b="b"/>
              <a:pathLst>
                <a:path w="2153285" h="1847850">
                  <a:moveTo>
                    <a:pt x="1845143" y="1847699"/>
                  </a:moveTo>
                  <a:lnTo>
                    <a:pt x="307956" y="1847699"/>
                  </a:lnTo>
                  <a:lnTo>
                    <a:pt x="262448" y="1844360"/>
                  </a:lnTo>
                  <a:lnTo>
                    <a:pt x="219014" y="1834661"/>
                  </a:lnTo>
                  <a:lnTo>
                    <a:pt x="178129" y="1819077"/>
                  </a:lnTo>
                  <a:lnTo>
                    <a:pt x="140270" y="1798086"/>
                  </a:lnTo>
                  <a:lnTo>
                    <a:pt x="105914" y="1772163"/>
                  </a:lnTo>
                  <a:lnTo>
                    <a:pt x="75536" y="1741785"/>
                  </a:lnTo>
                  <a:lnTo>
                    <a:pt x="49613" y="1707429"/>
                  </a:lnTo>
                  <a:lnTo>
                    <a:pt x="28622" y="1669570"/>
                  </a:lnTo>
                  <a:lnTo>
                    <a:pt x="13038" y="1628685"/>
                  </a:lnTo>
                  <a:lnTo>
                    <a:pt x="3339" y="1585251"/>
                  </a:lnTo>
                  <a:lnTo>
                    <a:pt x="0" y="1539743"/>
                  </a:lnTo>
                  <a:lnTo>
                    <a:pt x="0" y="307956"/>
                  </a:lnTo>
                  <a:lnTo>
                    <a:pt x="3339" y="262448"/>
                  </a:lnTo>
                  <a:lnTo>
                    <a:pt x="13038" y="219014"/>
                  </a:lnTo>
                  <a:lnTo>
                    <a:pt x="28622" y="178129"/>
                  </a:lnTo>
                  <a:lnTo>
                    <a:pt x="49613" y="140270"/>
                  </a:lnTo>
                  <a:lnTo>
                    <a:pt x="75536" y="105914"/>
                  </a:lnTo>
                  <a:lnTo>
                    <a:pt x="105914" y="75536"/>
                  </a:lnTo>
                  <a:lnTo>
                    <a:pt x="140270" y="49613"/>
                  </a:lnTo>
                  <a:lnTo>
                    <a:pt x="178129" y="28622"/>
                  </a:lnTo>
                  <a:lnTo>
                    <a:pt x="219014" y="13038"/>
                  </a:lnTo>
                  <a:lnTo>
                    <a:pt x="262448" y="3339"/>
                  </a:lnTo>
                  <a:lnTo>
                    <a:pt x="307956" y="0"/>
                  </a:lnTo>
                  <a:lnTo>
                    <a:pt x="1845143" y="0"/>
                  </a:lnTo>
                  <a:lnTo>
                    <a:pt x="1890651" y="3339"/>
                  </a:lnTo>
                  <a:lnTo>
                    <a:pt x="1934085" y="13038"/>
                  </a:lnTo>
                  <a:lnTo>
                    <a:pt x="1974970" y="28622"/>
                  </a:lnTo>
                  <a:lnTo>
                    <a:pt x="2012829" y="49613"/>
                  </a:lnTo>
                  <a:lnTo>
                    <a:pt x="2047185" y="75536"/>
                  </a:lnTo>
                  <a:lnTo>
                    <a:pt x="2077563" y="105914"/>
                  </a:lnTo>
                  <a:lnTo>
                    <a:pt x="2103486" y="140270"/>
                  </a:lnTo>
                  <a:lnTo>
                    <a:pt x="2124477" y="178129"/>
                  </a:lnTo>
                  <a:lnTo>
                    <a:pt x="2140061" y="219014"/>
                  </a:lnTo>
                  <a:lnTo>
                    <a:pt x="2149760" y="262448"/>
                  </a:lnTo>
                  <a:lnTo>
                    <a:pt x="2153099" y="307956"/>
                  </a:lnTo>
                  <a:lnTo>
                    <a:pt x="2153099" y="1539743"/>
                  </a:lnTo>
                  <a:lnTo>
                    <a:pt x="2149263" y="1588209"/>
                  </a:lnTo>
                  <a:lnTo>
                    <a:pt x="2137983" y="1635045"/>
                  </a:lnTo>
                  <a:lnTo>
                    <a:pt x="2119600" y="1679424"/>
                  </a:lnTo>
                  <a:lnTo>
                    <a:pt x="2094459" y="1720518"/>
                  </a:lnTo>
                  <a:lnTo>
                    <a:pt x="2062901" y="1757501"/>
                  </a:lnTo>
                  <a:lnTo>
                    <a:pt x="2025918" y="1789059"/>
                  </a:lnTo>
                  <a:lnTo>
                    <a:pt x="1984824" y="1814200"/>
                  </a:lnTo>
                  <a:lnTo>
                    <a:pt x="1940445" y="1832582"/>
                  </a:lnTo>
                  <a:lnTo>
                    <a:pt x="1893609" y="1843863"/>
                  </a:lnTo>
                  <a:lnTo>
                    <a:pt x="1845143" y="1847699"/>
                  </a:lnTo>
                  <a:close/>
                </a:path>
              </a:pathLst>
            </a:custGeom>
            <a:solidFill>
              <a:srgbClr val="AB2323"/>
            </a:solidFill>
          </p:spPr>
          <p:txBody>
            <a:bodyPr wrap="square" lIns="0" tIns="0" rIns="0" bIns="0" rtlCol="0"/>
            <a:lstStyle/>
            <a:p>
              <a:endParaRPr/>
            </a:p>
          </p:txBody>
        </p:sp>
        <p:sp>
          <p:nvSpPr>
            <p:cNvPr id="7" name="object 7"/>
            <p:cNvSpPr/>
            <p:nvPr/>
          </p:nvSpPr>
          <p:spPr>
            <a:xfrm>
              <a:off x="291441" y="1346556"/>
              <a:ext cx="2153285" cy="1847850"/>
            </a:xfrm>
            <a:custGeom>
              <a:avLst/>
              <a:gdLst/>
              <a:ahLst/>
              <a:cxnLst/>
              <a:rect l="l" t="t" r="r" b="b"/>
              <a:pathLst>
                <a:path w="2153285" h="1847850">
                  <a:moveTo>
                    <a:pt x="1845143" y="0"/>
                  </a:moveTo>
                  <a:lnTo>
                    <a:pt x="1890651" y="3339"/>
                  </a:lnTo>
                  <a:lnTo>
                    <a:pt x="1934085" y="13038"/>
                  </a:lnTo>
                  <a:lnTo>
                    <a:pt x="1974970" y="28622"/>
                  </a:lnTo>
                  <a:lnTo>
                    <a:pt x="2012829" y="49613"/>
                  </a:lnTo>
                  <a:lnTo>
                    <a:pt x="2047185" y="75536"/>
                  </a:lnTo>
                  <a:lnTo>
                    <a:pt x="2077563" y="105914"/>
                  </a:lnTo>
                  <a:lnTo>
                    <a:pt x="2103486" y="140270"/>
                  </a:lnTo>
                  <a:lnTo>
                    <a:pt x="2124477" y="178129"/>
                  </a:lnTo>
                  <a:lnTo>
                    <a:pt x="2140061" y="219014"/>
                  </a:lnTo>
                  <a:lnTo>
                    <a:pt x="2149760" y="262448"/>
                  </a:lnTo>
                  <a:lnTo>
                    <a:pt x="2153099" y="307956"/>
                  </a:lnTo>
                  <a:lnTo>
                    <a:pt x="2153099" y="1539743"/>
                  </a:lnTo>
                  <a:lnTo>
                    <a:pt x="2149263" y="1588209"/>
                  </a:lnTo>
                  <a:lnTo>
                    <a:pt x="2137983" y="1635045"/>
                  </a:lnTo>
                  <a:lnTo>
                    <a:pt x="2119600" y="1679424"/>
                  </a:lnTo>
                  <a:lnTo>
                    <a:pt x="2094459" y="1720518"/>
                  </a:lnTo>
                  <a:lnTo>
                    <a:pt x="2062901" y="1757501"/>
                  </a:lnTo>
                  <a:lnTo>
                    <a:pt x="2025918" y="1789059"/>
                  </a:lnTo>
                  <a:lnTo>
                    <a:pt x="1984824" y="1814200"/>
                  </a:lnTo>
                  <a:lnTo>
                    <a:pt x="1940445" y="1832582"/>
                  </a:lnTo>
                  <a:lnTo>
                    <a:pt x="1893609" y="1843863"/>
                  </a:lnTo>
                  <a:lnTo>
                    <a:pt x="1845143" y="1847699"/>
                  </a:lnTo>
                  <a:lnTo>
                    <a:pt x="307956" y="1847699"/>
                  </a:lnTo>
                  <a:lnTo>
                    <a:pt x="262448" y="1844360"/>
                  </a:lnTo>
                  <a:lnTo>
                    <a:pt x="219014" y="1834661"/>
                  </a:lnTo>
                  <a:lnTo>
                    <a:pt x="178129" y="1819077"/>
                  </a:lnTo>
                  <a:lnTo>
                    <a:pt x="140270" y="1798086"/>
                  </a:lnTo>
                  <a:lnTo>
                    <a:pt x="105914" y="1772163"/>
                  </a:lnTo>
                  <a:lnTo>
                    <a:pt x="75536" y="1741785"/>
                  </a:lnTo>
                  <a:lnTo>
                    <a:pt x="49613" y="1707429"/>
                  </a:lnTo>
                  <a:lnTo>
                    <a:pt x="28622" y="1669570"/>
                  </a:lnTo>
                  <a:lnTo>
                    <a:pt x="13038" y="1628685"/>
                  </a:lnTo>
                  <a:lnTo>
                    <a:pt x="3339" y="1585251"/>
                  </a:lnTo>
                  <a:lnTo>
                    <a:pt x="0" y="1539743"/>
                  </a:lnTo>
                  <a:lnTo>
                    <a:pt x="0" y="307956"/>
                  </a:lnTo>
                  <a:lnTo>
                    <a:pt x="3339" y="262448"/>
                  </a:lnTo>
                  <a:lnTo>
                    <a:pt x="13038" y="219014"/>
                  </a:lnTo>
                  <a:lnTo>
                    <a:pt x="28622" y="178129"/>
                  </a:lnTo>
                  <a:lnTo>
                    <a:pt x="49613" y="140270"/>
                  </a:lnTo>
                  <a:lnTo>
                    <a:pt x="75536" y="105914"/>
                  </a:lnTo>
                  <a:lnTo>
                    <a:pt x="105914" y="75536"/>
                  </a:lnTo>
                  <a:lnTo>
                    <a:pt x="140270" y="49613"/>
                  </a:lnTo>
                  <a:lnTo>
                    <a:pt x="178129" y="28622"/>
                  </a:lnTo>
                  <a:lnTo>
                    <a:pt x="219014" y="13038"/>
                  </a:lnTo>
                  <a:lnTo>
                    <a:pt x="262448" y="3339"/>
                  </a:lnTo>
                  <a:lnTo>
                    <a:pt x="307956" y="0"/>
                  </a:lnTo>
                  <a:lnTo>
                    <a:pt x="1845143" y="0"/>
                  </a:lnTo>
                  <a:close/>
                </a:path>
              </a:pathLst>
            </a:custGeom>
            <a:ln w="28574">
              <a:solidFill>
                <a:srgbClr val="000000"/>
              </a:solidFill>
            </a:ln>
          </p:spPr>
          <p:txBody>
            <a:bodyPr wrap="square" lIns="0" tIns="0" rIns="0" bIns="0" rtlCol="0"/>
            <a:lstStyle/>
            <a:p>
              <a:endParaRPr/>
            </a:p>
          </p:txBody>
        </p:sp>
      </p:grpSp>
      <p:grpSp>
        <p:nvGrpSpPr>
          <p:cNvPr id="8" name="object 8"/>
          <p:cNvGrpSpPr/>
          <p:nvPr/>
        </p:nvGrpSpPr>
        <p:grpSpPr>
          <a:xfrm>
            <a:off x="283225" y="3286743"/>
            <a:ext cx="2181860" cy="1876425"/>
            <a:chOff x="283225" y="3286743"/>
            <a:chExt cx="2181860" cy="1876425"/>
          </a:xfrm>
        </p:grpSpPr>
        <p:sp>
          <p:nvSpPr>
            <p:cNvPr id="9" name="object 9"/>
            <p:cNvSpPr/>
            <p:nvPr/>
          </p:nvSpPr>
          <p:spPr>
            <a:xfrm>
              <a:off x="297512" y="3301030"/>
              <a:ext cx="2153285" cy="1847850"/>
            </a:xfrm>
            <a:custGeom>
              <a:avLst/>
              <a:gdLst/>
              <a:ahLst/>
              <a:cxnLst/>
              <a:rect l="l" t="t" r="r" b="b"/>
              <a:pathLst>
                <a:path w="2153285" h="1847850">
                  <a:moveTo>
                    <a:pt x="1845143" y="1847699"/>
                  </a:moveTo>
                  <a:lnTo>
                    <a:pt x="307956" y="1847699"/>
                  </a:lnTo>
                  <a:lnTo>
                    <a:pt x="262448" y="1844360"/>
                  </a:lnTo>
                  <a:lnTo>
                    <a:pt x="219014" y="1834661"/>
                  </a:lnTo>
                  <a:lnTo>
                    <a:pt x="178129" y="1819077"/>
                  </a:lnTo>
                  <a:lnTo>
                    <a:pt x="140270" y="1798086"/>
                  </a:lnTo>
                  <a:lnTo>
                    <a:pt x="105914" y="1772163"/>
                  </a:lnTo>
                  <a:lnTo>
                    <a:pt x="75536" y="1741785"/>
                  </a:lnTo>
                  <a:lnTo>
                    <a:pt x="49613" y="1707429"/>
                  </a:lnTo>
                  <a:lnTo>
                    <a:pt x="28622" y="1669570"/>
                  </a:lnTo>
                  <a:lnTo>
                    <a:pt x="13038" y="1628685"/>
                  </a:lnTo>
                  <a:lnTo>
                    <a:pt x="3339" y="1585251"/>
                  </a:lnTo>
                  <a:lnTo>
                    <a:pt x="0" y="1539744"/>
                  </a:lnTo>
                  <a:lnTo>
                    <a:pt x="0" y="307956"/>
                  </a:lnTo>
                  <a:lnTo>
                    <a:pt x="3339" y="262448"/>
                  </a:lnTo>
                  <a:lnTo>
                    <a:pt x="13038" y="219014"/>
                  </a:lnTo>
                  <a:lnTo>
                    <a:pt x="28622" y="178129"/>
                  </a:lnTo>
                  <a:lnTo>
                    <a:pt x="49613" y="140270"/>
                  </a:lnTo>
                  <a:lnTo>
                    <a:pt x="75536" y="105914"/>
                  </a:lnTo>
                  <a:lnTo>
                    <a:pt x="105914" y="75536"/>
                  </a:lnTo>
                  <a:lnTo>
                    <a:pt x="140270" y="49613"/>
                  </a:lnTo>
                  <a:lnTo>
                    <a:pt x="178129" y="28622"/>
                  </a:lnTo>
                  <a:lnTo>
                    <a:pt x="219014" y="13038"/>
                  </a:lnTo>
                  <a:lnTo>
                    <a:pt x="262448" y="3339"/>
                  </a:lnTo>
                  <a:lnTo>
                    <a:pt x="307956" y="0"/>
                  </a:lnTo>
                  <a:lnTo>
                    <a:pt x="1845143" y="0"/>
                  </a:lnTo>
                  <a:lnTo>
                    <a:pt x="1890651" y="3339"/>
                  </a:lnTo>
                  <a:lnTo>
                    <a:pt x="1934085" y="13038"/>
                  </a:lnTo>
                  <a:lnTo>
                    <a:pt x="1974970" y="28622"/>
                  </a:lnTo>
                  <a:lnTo>
                    <a:pt x="2012829" y="49613"/>
                  </a:lnTo>
                  <a:lnTo>
                    <a:pt x="2047185" y="75536"/>
                  </a:lnTo>
                  <a:lnTo>
                    <a:pt x="2077563" y="105914"/>
                  </a:lnTo>
                  <a:lnTo>
                    <a:pt x="2103486" y="140270"/>
                  </a:lnTo>
                  <a:lnTo>
                    <a:pt x="2124477" y="178129"/>
                  </a:lnTo>
                  <a:lnTo>
                    <a:pt x="2140061" y="219014"/>
                  </a:lnTo>
                  <a:lnTo>
                    <a:pt x="2149760" y="262448"/>
                  </a:lnTo>
                  <a:lnTo>
                    <a:pt x="2153099" y="307956"/>
                  </a:lnTo>
                  <a:lnTo>
                    <a:pt x="2153099" y="1539744"/>
                  </a:lnTo>
                  <a:lnTo>
                    <a:pt x="2149263" y="1588209"/>
                  </a:lnTo>
                  <a:lnTo>
                    <a:pt x="2137983" y="1635045"/>
                  </a:lnTo>
                  <a:lnTo>
                    <a:pt x="2119600" y="1679424"/>
                  </a:lnTo>
                  <a:lnTo>
                    <a:pt x="2094459" y="1720518"/>
                  </a:lnTo>
                  <a:lnTo>
                    <a:pt x="2062901" y="1757501"/>
                  </a:lnTo>
                  <a:lnTo>
                    <a:pt x="2025918" y="1789059"/>
                  </a:lnTo>
                  <a:lnTo>
                    <a:pt x="1984824" y="1814200"/>
                  </a:lnTo>
                  <a:lnTo>
                    <a:pt x="1940445" y="1832583"/>
                  </a:lnTo>
                  <a:lnTo>
                    <a:pt x="1893609" y="1843863"/>
                  </a:lnTo>
                  <a:lnTo>
                    <a:pt x="1845143" y="1847699"/>
                  </a:lnTo>
                  <a:close/>
                </a:path>
              </a:pathLst>
            </a:custGeom>
            <a:solidFill>
              <a:srgbClr val="AB2323"/>
            </a:solidFill>
          </p:spPr>
          <p:txBody>
            <a:bodyPr wrap="square" lIns="0" tIns="0" rIns="0" bIns="0" rtlCol="0"/>
            <a:lstStyle/>
            <a:p>
              <a:endParaRPr/>
            </a:p>
          </p:txBody>
        </p:sp>
        <p:sp>
          <p:nvSpPr>
            <p:cNvPr id="10" name="object 10"/>
            <p:cNvSpPr/>
            <p:nvPr/>
          </p:nvSpPr>
          <p:spPr>
            <a:xfrm>
              <a:off x="297512" y="3301030"/>
              <a:ext cx="2153285" cy="1847850"/>
            </a:xfrm>
            <a:custGeom>
              <a:avLst/>
              <a:gdLst/>
              <a:ahLst/>
              <a:cxnLst/>
              <a:rect l="l" t="t" r="r" b="b"/>
              <a:pathLst>
                <a:path w="2153285" h="1847850">
                  <a:moveTo>
                    <a:pt x="1845143" y="0"/>
                  </a:moveTo>
                  <a:lnTo>
                    <a:pt x="1890651" y="3339"/>
                  </a:lnTo>
                  <a:lnTo>
                    <a:pt x="1934085" y="13038"/>
                  </a:lnTo>
                  <a:lnTo>
                    <a:pt x="1974970" y="28622"/>
                  </a:lnTo>
                  <a:lnTo>
                    <a:pt x="2012829" y="49613"/>
                  </a:lnTo>
                  <a:lnTo>
                    <a:pt x="2047185" y="75536"/>
                  </a:lnTo>
                  <a:lnTo>
                    <a:pt x="2077563" y="105914"/>
                  </a:lnTo>
                  <a:lnTo>
                    <a:pt x="2103486" y="140270"/>
                  </a:lnTo>
                  <a:lnTo>
                    <a:pt x="2124477" y="178129"/>
                  </a:lnTo>
                  <a:lnTo>
                    <a:pt x="2140061" y="219014"/>
                  </a:lnTo>
                  <a:lnTo>
                    <a:pt x="2149760" y="262448"/>
                  </a:lnTo>
                  <a:lnTo>
                    <a:pt x="2153099" y="307956"/>
                  </a:lnTo>
                  <a:lnTo>
                    <a:pt x="2153099" y="1539744"/>
                  </a:lnTo>
                  <a:lnTo>
                    <a:pt x="2149263" y="1588209"/>
                  </a:lnTo>
                  <a:lnTo>
                    <a:pt x="2137983" y="1635045"/>
                  </a:lnTo>
                  <a:lnTo>
                    <a:pt x="2119600" y="1679424"/>
                  </a:lnTo>
                  <a:lnTo>
                    <a:pt x="2094459" y="1720518"/>
                  </a:lnTo>
                  <a:lnTo>
                    <a:pt x="2062901" y="1757501"/>
                  </a:lnTo>
                  <a:lnTo>
                    <a:pt x="2025918" y="1789059"/>
                  </a:lnTo>
                  <a:lnTo>
                    <a:pt x="1984824" y="1814200"/>
                  </a:lnTo>
                  <a:lnTo>
                    <a:pt x="1940445" y="1832583"/>
                  </a:lnTo>
                  <a:lnTo>
                    <a:pt x="1893609" y="1843863"/>
                  </a:lnTo>
                  <a:lnTo>
                    <a:pt x="1845143" y="1847699"/>
                  </a:lnTo>
                  <a:lnTo>
                    <a:pt x="307956" y="1847699"/>
                  </a:lnTo>
                  <a:lnTo>
                    <a:pt x="262448" y="1844360"/>
                  </a:lnTo>
                  <a:lnTo>
                    <a:pt x="219014" y="1834661"/>
                  </a:lnTo>
                  <a:lnTo>
                    <a:pt x="178129" y="1819077"/>
                  </a:lnTo>
                  <a:lnTo>
                    <a:pt x="140270" y="1798086"/>
                  </a:lnTo>
                  <a:lnTo>
                    <a:pt x="105914" y="1772163"/>
                  </a:lnTo>
                  <a:lnTo>
                    <a:pt x="75536" y="1741785"/>
                  </a:lnTo>
                  <a:lnTo>
                    <a:pt x="49613" y="1707429"/>
                  </a:lnTo>
                  <a:lnTo>
                    <a:pt x="28622" y="1669570"/>
                  </a:lnTo>
                  <a:lnTo>
                    <a:pt x="13038" y="1628685"/>
                  </a:lnTo>
                  <a:lnTo>
                    <a:pt x="3339" y="1585251"/>
                  </a:lnTo>
                  <a:lnTo>
                    <a:pt x="0" y="1539744"/>
                  </a:lnTo>
                  <a:lnTo>
                    <a:pt x="0" y="307956"/>
                  </a:lnTo>
                  <a:lnTo>
                    <a:pt x="3339" y="262448"/>
                  </a:lnTo>
                  <a:lnTo>
                    <a:pt x="13038" y="219014"/>
                  </a:lnTo>
                  <a:lnTo>
                    <a:pt x="28622" y="178129"/>
                  </a:lnTo>
                  <a:lnTo>
                    <a:pt x="49613" y="140270"/>
                  </a:lnTo>
                  <a:lnTo>
                    <a:pt x="75536" y="105914"/>
                  </a:lnTo>
                  <a:lnTo>
                    <a:pt x="105914" y="75536"/>
                  </a:lnTo>
                  <a:lnTo>
                    <a:pt x="140270" y="49613"/>
                  </a:lnTo>
                  <a:lnTo>
                    <a:pt x="178129" y="28622"/>
                  </a:lnTo>
                  <a:lnTo>
                    <a:pt x="219014" y="13038"/>
                  </a:lnTo>
                  <a:lnTo>
                    <a:pt x="262448" y="3339"/>
                  </a:lnTo>
                  <a:lnTo>
                    <a:pt x="307956" y="0"/>
                  </a:lnTo>
                  <a:lnTo>
                    <a:pt x="1845143" y="0"/>
                  </a:lnTo>
                  <a:close/>
                </a:path>
              </a:pathLst>
            </a:custGeom>
            <a:ln w="28574">
              <a:solidFill>
                <a:srgbClr val="000000"/>
              </a:solidFill>
            </a:ln>
          </p:spPr>
          <p:txBody>
            <a:bodyPr wrap="square" lIns="0" tIns="0" rIns="0" bIns="0" rtlCol="0"/>
            <a:lstStyle/>
            <a:p>
              <a:endParaRPr/>
            </a:p>
          </p:txBody>
        </p:sp>
      </p:grpSp>
      <p:sp>
        <p:nvSpPr>
          <p:cNvPr id="11" name="object 11"/>
          <p:cNvSpPr txBox="1"/>
          <p:nvPr/>
        </p:nvSpPr>
        <p:spPr>
          <a:xfrm>
            <a:off x="703130" y="1838250"/>
            <a:ext cx="1342390" cy="787400"/>
          </a:xfrm>
          <a:prstGeom prst="rect">
            <a:avLst/>
          </a:prstGeom>
        </p:spPr>
        <p:txBody>
          <a:bodyPr vert="horz" wrap="square" lIns="0" tIns="12700" rIns="0" bIns="0" rtlCol="0">
            <a:normAutofit/>
          </a:bodyPr>
          <a:lstStyle/>
          <a:p>
            <a:pPr marL="12700" marR="5080" indent="83820">
              <a:lnSpc>
                <a:spcPct val="100000"/>
              </a:lnSpc>
              <a:spcBef>
                <a:spcPts val="100"/>
              </a:spcBef>
            </a:pPr>
            <a:r>
              <a:rPr sz="2500" b="1" spc="-10">
                <a:solidFill>
                  <a:srgbClr val="FFFFFF"/>
                </a:solidFill>
                <a:latin typeface="Calibri"/>
                <a:cs typeface="Calibri"/>
              </a:rPr>
              <a:t>Revenue Synergies</a:t>
            </a:r>
            <a:endParaRPr sz="2500">
              <a:latin typeface="Calibri"/>
              <a:cs typeface="Calibri"/>
            </a:endParaRPr>
          </a:p>
        </p:txBody>
      </p:sp>
      <p:sp>
        <p:nvSpPr>
          <p:cNvPr id="12" name="object 12"/>
          <p:cNvSpPr txBox="1"/>
          <p:nvPr/>
        </p:nvSpPr>
        <p:spPr>
          <a:xfrm>
            <a:off x="703126" y="3818486"/>
            <a:ext cx="1342390" cy="787400"/>
          </a:xfrm>
          <a:prstGeom prst="rect">
            <a:avLst/>
          </a:prstGeom>
        </p:spPr>
        <p:txBody>
          <a:bodyPr vert="horz" wrap="square" lIns="0" tIns="12700" rIns="0" bIns="0" rtlCol="0">
            <a:normAutofit/>
          </a:bodyPr>
          <a:lstStyle/>
          <a:p>
            <a:pPr marL="12700" marR="5080" indent="422275">
              <a:lnSpc>
                <a:spcPct val="100000"/>
              </a:lnSpc>
              <a:spcBef>
                <a:spcPts val="100"/>
              </a:spcBef>
            </a:pPr>
            <a:r>
              <a:rPr sz="2500" b="1" spc="-25">
                <a:solidFill>
                  <a:srgbClr val="FFFFFF"/>
                </a:solidFill>
                <a:latin typeface="Calibri"/>
                <a:cs typeface="Calibri"/>
              </a:rPr>
              <a:t>Tax </a:t>
            </a:r>
            <a:r>
              <a:rPr sz="2500" b="1" spc="-10">
                <a:solidFill>
                  <a:srgbClr val="FFFFFF"/>
                </a:solidFill>
                <a:latin typeface="Calibri"/>
                <a:cs typeface="Calibri"/>
              </a:rPr>
              <a:t>Synergies</a:t>
            </a:r>
            <a:endParaRPr sz="2500">
              <a:latin typeface="Calibri"/>
              <a:cs typeface="Calibri"/>
            </a:endParaRPr>
          </a:p>
        </p:txBody>
      </p:sp>
      <p:sp>
        <p:nvSpPr>
          <p:cNvPr id="13" name="object 13"/>
          <p:cNvSpPr txBox="1"/>
          <p:nvPr/>
        </p:nvSpPr>
        <p:spPr>
          <a:xfrm>
            <a:off x="2758037" y="1430666"/>
            <a:ext cx="2793365" cy="1488440"/>
          </a:xfrm>
          <a:prstGeom prst="rect">
            <a:avLst/>
          </a:prstGeom>
        </p:spPr>
        <p:txBody>
          <a:bodyPr vert="horz" wrap="square" lIns="0" tIns="12700" rIns="0" bIns="0" rtlCol="0">
            <a:normAutofit/>
          </a:bodyPr>
          <a:lstStyle/>
          <a:p>
            <a:pPr marL="218440" marR="5080" indent="-206375">
              <a:lnSpc>
                <a:spcPct val="100000"/>
              </a:lnSpc>
              <a:spcBef>
                <a:spcPts val="100"/>
              </a:spcBef>
              <a:buFont typeface="Arial"/>
              <a:buChar char="●"/>
              <a:tabLst>
                <a:tab pos="218440" algn="l"/>
              </a:tabLst>
            </a:pPr>
            <a:r>
              <a:rPr sz="1200" b="1">
                <a:solidFill>
                  <a:srgbClr val="461400"/>
                </a:solidFill>
                <a:latin typeface="Calibri"/>
                <a:cs typeface="Calibri"/>
              </a:rPr>
              <a:t>Loyalty</a:t>
            </a:r>
            <a:r>
              <a:rPr sz="1200" b="1" spc="55">
                <a:solidFill>
                  <a:srgbClr val="461400"/>
                </a:solidFill>
                <a:latin typeface="Calibri"/>
                <a:cs typeface="Calibri"/>
              </a:rPr>
              <a:t> </a:t>
            </a:r>
            <a:r>
              <a:rPr sz="1200" b="1">
                <a:solidFill>
                  <a:srgbClr val="461400"/>
                </a:solidFill>
                <a:latin typeface="Calibri"/>
                <a:cs typeface="Calibri"/>
              </a:rPr>
              <a:t>programs</a:t>
            </a:r>
            <a:r>
              <a:rPr sz="1200" b="1" spc="105">
                <a:solidFill>
                  <a:srgbClr val="461400"/>
                </a:solidFill>
                <a:latin typeface="Calibri"/>
                <a:cs typeface="Calibri"/>
              </a:rPr>
              <a:t> </a:t>
            </a:r>
            <a:r>
              <a:rPr sz="1200">
                <a:solidFill>
                  <a:srgbClr val="461400"/>
                </a:solidFill>
                <a:latin typeface="Calibri"/>
                <a:cs typeface="Calibri"/>
              </a:rPr>
              <a:t>are</a:t>
            </a:r>
            <a:r>
              <a:rPr sz="1200" spc="130">
                <a:solidFill>
                  <a:srgbClr val="461400"/>
                </a:solidFill>
                <a:latin typeface="Calibri"/>
                <a:cs typeface="Calibri"/>
              </a:rPr>
              <a:t> </a:t>
            </a:r>
            <a:r>
              <a:rPr sz="1200">
                <a:solidFill>
                  <a:srgbClr val="461400"/>
                </a:solidFill>
                <a:latin typeface="Calibri"/>
                <a:cs typeface="Calibri"/>
              </a:rPr>
              <a:t>staples</a:t>
            </a:r>
            <a:r>
              <a:rPr sz="1200" spc="135">
                <a:solidFill>
                  <a:srgbClr val="461400"/>
                </a:solidFill>
                <a:latin typeface="Calibri"/>
                <a:cs typeface="Calibri"/>
              </a:rPr>
              <a:t> </a:t>
            </a:r>
            <a:r>
              <a:rPr sz="1200">
                <a:solidFill>
                  <a:srgbClr val="461400"/>
                </a:solidFill>
                <a:latin typeface="Calibri"/>
                <a:cs typeface="Calibri"/>
              </a:rPr>
              <a:t>across</a:t>
            </a:r>
            <a:r>
              <a:rPr sz="1200" spc="130">
                <a:solidFill>
                  <a:srgbClr val="461400"/>
                </a:solidFill>
                <a:latin typeface="Calibri"/>
                <a:cs typeface="Calibri"/>
              </a:rPr>
              <a:t> </a:t>
            </a:r>
            <a:r>
              <a:rPr sz="1200" spc="-25">
                <a:solidFill>
                  <a:srgbClr val="461400"/>
                </a:solidFill>
                <a:latin typeface="Calibri"/>
                <a:cs typeface="Calibri"/>
              </a:rPr>
              <a:t>the </a:t>
            </a:r>
            <a:r>
              <a:rPr sz="1200">
                <a:solidFill>
                  <a:srgbClr val="461400"/>
                </a:solidFill>
                <a:latin typeface="Calibri"/>
                <a:cs typeface="Calibri"/>
              </a:rPr>
              <a:t>entire</a:t>
            </a:r>
            <a:r>
              <a:rPr sz="1200" spc="175">
                <a:solidFill>
                  <a:srgbClr val="461400"/>
                </a:solidFill>
                <a:latin typeface="Calibri"/>
                <a:cs typeface="Calibri"/>
              </a:rPr>
              <a:t> </a:t>
            </a:r>
            <a:r>
              <a:rPr sz="1200">
                <a:solidFill>
                  <a:srgbClr val="461400"/>
                </a:solidFill>
                <a:latin typeface="Calibri"/>
                <a:cs typeface="Calibri"/>
              </a:rPr>
              <a:t>quick</a:t>
            </a:r>
            <a:r>
              <a:rPr sz="1200" spc="125">
                <a:solidFill>
                  <a:srgbClr val="461400"/>
                </a:solidFill>
                <a:latin typeface="Calibri"/>
                <a:cs typeface="Calibri"/>
              </a:rPr>
              <a:t> </a:t>
            </a:r>
            <a:r>
              <a:rPr sz="1200">
                <a:solidFill>
                  <a:srgbClr val="461400"/>
                </a:solidFill>
                <a:latin typeface="Calibri"/>
                <a:cs typeface="Calibri"/>
              </a:rPr>
              <a:t>service</a:t>
            </a:r>
            <a:r>
              <a:rPr sz="1200" spc="175">
                <a:solidFill>
                  <a:srgbClr val="461400"/>
                </a:solidFill>
                <a:latin typeface="Calibri"/>
                <a:cs typeface="Calibri"/>
              </a:rPr>
              <a:t> </a:t>
            </a:r>
            <a:r>
              <a:rPr sz="1200">
                <a:solidFill>
                  <a:srgbClr val="461400"/>
                </a:solidFill>
                <a:latin typeface="Calibri"/>
                <a:cs typeface="Calibri"/>
              </a:rPr>
              <a:t>industry</a:t>
            </a:r>
            <a:r>
              <a:rPr sz="1200" spc="120">
                <a:solidFill>
                  <a:srgbClr val="461400"/>
                </a:solidFill>
                <a:latin typeface="Calibri"/>
                <a:cs typeface="Calibri"/>
              </a:rPr>
              <a:t> </a:t>
            </a:r>
            <a:r>
              <a:rPr sz="1200" spc="-25">
                <a:solidFill>
                  <a:srgbClr val="461400"/>
                </a:solidFill>
                <a:latin typeface="Calibri"/>
                <a:cs typeface="Calibri"/>
              </a:rPr>
              <a:t>and</a:t>
            </a:r>
            <a:r>
              <a:rPr sz="1200" spc="500">
                <a:solidFill>
                  <a:srgbClr val="461400"/>
                </a:solidFill>
                <a:latin typeface="Calibri"/>
                <a:cs typeface="Calibri"/>
              </a:rPr>
              <a:t> </a:t>
            </a:r>
            <a:r>
              <a:rPr sz="1200">
                <a:solidFill>
                  <a:srgbClr val="461400"/>
                </a:solidFill>
                <a:latin typeface="Calibri"/>
                <a:cs typeface="Calibri"/>
              </a:rPr>
              <a:t>present</a:t>
            </a:r>
            <a:r>
              <a:rPr sz="1200" spc="95">
                <a:solidFill>
                  <a:srgbClr val="461400"/>
                </a:solidFill>
                <a:latin typeface="Calibri"/>
                <a:cs typeface="Calibri"/>
              </a:rPr>
              <a:t> </a:t>
            </a:r>
            <a:r>
              <a:rPr sz="1200">
                <a:solidFill>
                  <a:srgbClr val="461400"/>
                </a:solidFill>
                <a:latin typeface="Calibri"/>
                <a:cs typeface="Calibri"/>
              </a:rPr>
              <a:t>a</a:t>
            </a:r>
            <a:r>
              <a:rPr sz="1200" spc="100">
                <a:solidFill>
                  <a:srgbClr val="461400"/>
                </a:solidFill>
                <a:latin typeface="Calibri"/>
                <a:cs typeface="Calibri"/>
              </a:rPr>
              <a:t> </a:t>
            </a:r>
            <a:r>
              <a:rPr sz="1200">
                <a:solidFill>
                  <a:srgbClr val="461400"/>
                </a:solidFill>
                <a:latin typeface="Calibri"/>
                <a:cs typeface="Calibri"/>
              </a:rPr>
              <a:t>opportunity</a:t>
            </a:r>
            <a:r>
              <a:rPr sz="1200" spc="50">
                <a:solidFill>
                  <a:srgbClr val="461400"/>
                </a:solidFill>
                <a:latin typeface="Calibri"/>
                <a:cs typeface="Calibri"/>
              </a:rPr>
              <a:t> </a:t>
            </a:r>
            <a:r>
              <a:rPr sz="1200">
                <a:solidFill>
                  <a:srgbClr val="461400"/>
                </a:solidFill>
                <a:latin typeface="Calibri"/>
                <a:cs typeface="Calibri"/>
              </a:rPr>
              <a:t>to</a:t>
            </a:r>
            <a:r>
              <a:rPr sz="1200" spc="100">
                <a:solidFill>
                  <a:srgbClr val="461400"/>
                </a:solidFill>
                <a:latin typeface="Calibri"/>
                <a:cs typeface="Calibri"/>
              </a:rPr>
              <a:t> </a:t>
            </a:r>
            <a:r>
              <a:rPr sz="1200">
                <a:solidFill>
                  <a:srgbClr val="461400"/>
                </a:solidFill>
                <a:latin typeface="Calibri"/>
                <a:cs typeface="Calibri"/>
              </a:rPr>
              <a:t>for</a:t>
            </a:r>
            <a:r>
              <a:rPr sz="1200" spc="95">
                <a:solidFill>
                  <a:srgbClr val="461400"/>
                </a:solidFill>
                <a:latin typeface="Calibri"/>
                <a:cs typeface="Calibri"/>
              </a:rPr>
              <a:t> </a:t>
            </a:r>
            <a:r>
              <a:rPr sz="1200" spc="-10">
                <a:solidFill>
                  <a:srgbClr val="461400"/>
                </a:solidFill>
                <a:latin typeface="Calibri"/>
                <a:cs typeface="Calibri"/>
              </a:rPr>
              <a:t>revenue </a:t>
            </a:r>
            <a:r>
              <a:rPr sz="1200">
                <a:solidFill>
                  <a:srgbClr val="461400"/>
                </a:solidFill>
                <a:latin typeface="Calibri"/>
                <a:cs typeface="Calibri"/>
              </a:rPr>
              <a:t>growth</a:t>
            </a:r>
            <a:r>
              <a:rPr sz="1200" spc="90">
                <a:solidFill>
                  <a:srgbClr val="461400"/>
                </a:solidFill>
                <a:latin typeface="Calibri"/>
                <a:cs typeface="Calibri"/>
              </a:rPr>
              <a:t> </a:t>
            </a:r>
            <a:r>
              <a:rPr sz="1200">
                <a:solidFill>
                  <a:srgbClr val="461400"/>
                </a:solidFill>
                <a:latin typeface="Calibri"/>
                <a:cs typeface="Calibri"/>
              </a:rPr>
              <a:t>based</a:t>
            </a:r>
            <a:r>
              <a:rPr sz="1200" spc="95">
                <a:solidFill>
                  <a:srgbClr val="461400"/>
                </a:solidFill>
                <a:latin typeface="Calibri"/>
                <a:cs typeface="Calibri"/>
              </a:rPr>
              <a:t> </a:t>
            </a:r>
            <a:r>
              <a:rPr sz="1200">
                <a:solidFill>
                  <a:srgbClr val="461400"/>
                </a:solidFill>
                <a:latin typeface="Calibri"/>
                <a:cs typeface="Calibri"/>
              </a:rPr>
              <a:t>on</a:t>
            </a:r>
            <a:r>
              <a:rPr sz="1200" spc="95">
                <a:solidFill>
                  <a:srgbClr val="461400"/>
                </a:solidFill>
                <a:latin typeface="Calibri"/>
                <a:cs typeface="Calibri"/>
              </a:rPr>
              <a:t> </a:t>
            </a:r>
            <a:r>
              <a:rPr sz="1200">
                <a:solidFill>
                  <a:srgbClr val="461400"/>
                </a:solidFill>
                <a:latin typeface="Calibri"/>
                <a:cs typeface="Calibri"/>
              </a:rPr>
              <a:t>a</a:t>
            </a:r>
            <a:r>
              <a:rPr sz="1200" spc="90">
                <a:solidFill>
                  <a:srgbClr val="461400"/>
                </a:solidFill>
                <a:latin typeface="Calibri"/>
                <a:cs typeface="Calibri"/>
              </a:rPr>
              <a:t> </a:t>
            </a:r>
            <a:r>
              <a:rPr sz="1200">
                <a:solidFill>
                  <a:srgbClr val="461400"/>
                </a:solidFill>
                <a:latin typeface="Calibri"/>
                <a:cs typeface="Calibri"/>
              </a:rPr>
              <a:t>core</a:t>
            </a:r>
            <a:r>
              <a:rPr sz="1200" spc="95">
                <a:solidFill>
                  <a:srgbClr val="461400"/>
                </a:solidFill>
                <a:latin typeface="Calibri"/>
                <a:cs typeface="Calibri"/>
              </a:rPr>
              <a:t> </a:t>
            </a:r>
            <a:r>
              <a:rPr sz="1200">
                <a:solidFill>
                  <a:srgbClr val="461400"/>
                </a:solidFill>
                <a:latin typeface="Calibri"/>
                <a:cs typeface="Calibri"/>
              </a:rPr>
              <a:t>set</a:t>
            </a:r>
            <a:r>
              <a:rPr sz="1200" spc="95">
                <a:solidFill>
                  <a:srgbClr val="461400"/>
                </a:solidFill>
                <a:latin typeface="Calibri"/>
                <a:cs typeface="Calibri"/>
              </a:rPr>
              <a:t> </a:t>
            </a:r>
            <a:r>
              <a:rPr sz="1200" spc="-25">
                <a:solidFill>
                  <a:srgbClr val="461400"/>
                </a:solidFill>
                <a:latin typeface="Calibri"/>
                <a:cs typeface="Calibri"/>
              </a:rPr>
              <a:t>of</a:t>
            </a:r>
            <a:r>
              <a:rPr sz="1200" spc="500">
                <a:solidFill>
                  <a:srgbClr val="461400"/>
                </a:solidFill>
                <a:latin typeface="Calibri"/>
                <a:cs typeface="Calibri"/>
              </a:rPr>
              <a:t> </a:t>
            </a:r>
            <a:r>
              <a:rPr sz="1200" spc="-10">
                <a:solidFill>
                  <a:srgbClr val="461400"/>
                </a:solidFill>
                <a:latin typeface="Calibri"/>
                <a:cs typeface="Calibri"/>
              </a:rPr>
              <a:t>customers</a:t>
            </a:r>
            <a:endParaRPr sz="1200">
              <a:latin typeface="Calibri"/>
              <a:cs typeface="Calibri"/>
            </a:endParaRPr>
          </a:p>
          <a:p>
            <a:pPr marL="218440" marR="313055" indent="-206375">
              <a:lnSpc>
                <a:spcPct val="100000"/>
              </a:lnSpc>
              <a:spcBef>
                <a:spcPts val="1440"/>
              </a:spcBef>
              <a:buFont typeface="Arial"/>
              <a:buChar char="●"/>
              <a:tabLst>
                <a:tab pos="218440" algn="l"/>
              </a:tabLst>
            </a:pPr>
            <a:r>
              <a:rPr sz="1200">
                <a:solidFill>
                  <a:srgbClr val="461400"/>
                </a:solidFill>
                <a:latin typeface="Calibri"/>
                <a:cs typeface="Calibri"/>
              </a:rPr>
              <a:t>A</a:t>
            </a:r>
            <a:r>
              <a:rPr sz="1200" spc="95">
                <a:solidFill>
                  <a:srgbClr val="461400"/>
                </a:solidFill>
                <a:latin typeface="Calibri"/>
                <a:cs typeface="Calibri"/>
              </a:rPr>
              <a:t> </a:t>
            </a:r>
            <a:r>
              <a:rPr sz="1200">
                <a:solidFill>
                  <a:srgbClr val="461400"/>
                </a:solidFill>
                <a:latin typeface="Calibri"/>
                <a:cs typeface="Calibri"/>
              </a:rPr>
              <a:t>combined</a:t>
            </a:r>
            <a:r>
              <a:rPr sz="1200" spc="165">
                <a:solidFill>
                  <a:srgbClr val="461400"/>
                </a:solidFill>
                <a:latin typeface="Calibri"/>
                <a:cs typeface="Calibri"/>
              </a:rPr>
              <a:t> </a:t>
            </a:r>
            <a:r>
              <a:rPr sz="1200">
                <a:solidFill>
                  <a:srgbClr val="461400"/>
                </a:solidFill>
                <a:latin typeface="Calibri"/>
                <a:cs typeface="Calibri"/>
              </a:rPr>
              <a:t>loyalty</a:t>
            </a:r>
            <a:r>
              <a:rPr sz="1200" spc="110">
                <a:solidFill>
                  <a:srgbClr val="461400"/>
                </a:solidFill>
                <a:latin typeface="Calibri"/>
                <a:cs typeface="Calibri"/>
              </a:rPr>
              <a:t> </a:t>
            </a:r>
            <a:r>
              <a:rPr sz="1200">
                <a:solidFill>
                  <a:srgbClr val="461400"/>
                </a:solidFill>
                <a:latin typeface="Calibri"/>
                <a:cs typeface="Calibri"/>
              </a:rPr>
              <a:t>program</a:t>
            </a:r>
            <a:r>
              <a:rPr sz="1200" spc="165">
                <a:solidFill>
                  <a:srgbClr val="461400"/>
                </a:solidFill>
                <a:latin typeface="Calibri"/>
                <a:cs typeface="Calibri"/>
              </a:rPr>
              <a:t> </a:t>
            </a:r>
            <a:r>
              <a:rPr sz="1200" spc="-10">
                <a:solidFill>
                  <a:srgbClr val="461400"/>
                </a:solidFill>
                <a:latin typeface="Calibri"/>
                <a:cs typeface="Calibri"/>
              </a:rPr>
              <a:t>opens </a:t>
            </a:r>
            <a:r>
              <a:rPr sz="1200">
                <a:solidFill>
                  <a:srgbClr val="461400"/>
                </a:solidFill>
                <a:latin typeface="Calibri"/>
                <a:cs typeface="Calibri"/>
              </a:rPr>
              <a:t>opportunity</a:t>
            </a:r>
            <a:r>
              <a:rPr sz="1200" spc="190">
                <a:solidFill>
                  <a:srgbClr val="461400"/>
                </a:solidFill>
                <a:latin typeface="Calibri"/>
                <a:cs typeface="Calibri"/>
              </a:rPr>
              <a:t> </a:t>
            </a:r>
            <a:r>
              <a:rPr sz="1200">
                <a:solidFill>
                  <a:srgbClr val="461400"/>
                </a:solidFill>
                <a:latin typeface="Calibri"/>
                <a:cs typeface="Calibri"/>
              </a:rPr>
              <a:t>for</a:t>
            </a:r>
            <a:r>
              <a:rPr sz="1200" spc="265">
                <a:solidFill>
                  <a:srgbClr val="461400"/>
                </a:solidFill>
                <a:latin typeface="Calibri"/>
                <a:cs typeface="Calibri"/>
              </a:rPr>
              <a:t> </a:t>
            </a:r>
            <a:r>
              <a:rPr sz="1200">
                <a:solidFill>
                  <a:srgbClr val="461400"/>
                </a:solidFill>
                <a:latin typeface="Calibri"/>
                <a:cs typeface="Calibri"/>
              </a:rPr>
              <a:t>cross-</a:t>
            </a:r>
            <a:r>
              <a:rPr sz="1200" spc="-10">
                <a:solidFill>
                  <a:srgbClr val="461400"/>
                </a:solidFill>
                <a:latin typeface="Calibri"/>
                <a:cs typeface="Calibri"/>
              </a:rPr>
              <a:t>selling</a:t>
            </a:r>
            <a:endParaRPr sz="1200">
              <a:latin typeface="Calibri"/>
              <a:cs typeface="Calibri"/>
            </a:endParaRPr>
          </a:p>
        </p:txBody>
      </p:sp>
      <p:sp>
        <p:nvSpPr>
          <p:cNvPr id="14" name="object 14"/>
          <p:cNvSpPr txBox="1"/>
          <p:nvPr/>
        </p:nvSpPr>
        <p:spPr>
          <a:xfrm>
            <a:off x="793031" y="5481560"/>
            <a:ext cx="7727950" cy="574040"/>
          </a:xfrm>
          <a:prstGeom prst="rect">
            <a:avLst/>
          </a:prstGeom>
        </p:spPr>
        <p:txBody>
          <a:bodyPr vert="horz" wrap="square" lIns="0" tIns="12700" rIns="0" bIns="0" rtlCol="0">
            <a:normAutofit/>
          </a:bodyPr>
          <a:lstStyle/>
          <a:p>
            <a:pPr marL="120014" marR="5080" indent="-107950">
              <a:lnSpc>
                <a:spcPct val="100000"/>
              </a:lnSpc>
              <a:spcBef>
                <a:spcPts val="100"/>
              </a:spcBef>
            </a:pPr>
            <a:r>
              <a:rPr sz="1800" b="1">
                <a:latin typeface="Calibri"/>
                <a:cs typeface="Calibri"/>
              </a:rPr>
              <a:t>Revenue</a:t>
            </a:r>
            <a:r>
              <a:rPr sz="1800" b="1" spc="135">
                <a:latin typeface="Calibri"/>
                <a:cs typeface="Calibri"/>
              </a:rPr>
              <a:t> </a:t>
            </a:r>
            <a:r>
              <a:rPr sz="1800" b="1">
                <a:latin typeface="Calibri"/>
                <a:cs typeface="Calibri"/>
              </a:rPr>
              <a:t>Synergies</a:t>
            </a:r>
            <a:r>
              <a:rPr sz="1800" b="1" spc="140">
                <a:latin typeface="Calibri"/>
                <a:cs typeface="Calibri"/>
              </a:rPr>
              <a:t> </a:t>
            </a:r>
            <a:r>
              <a:rPr sz="1800" b="1">
                <a:latin typeface="Calibri"/>
                <a:cs typeface="Calibri"/>
              </a:rPr>
              <a:t>have</a:t>
            </a:r>
            <a:r>
              <a:rPr sz="1800" b="1" spc="140">
                <a:latin typeface="Calibri"/>
                <a:cs typeface="Calibri"/>
              </a:rPr>
              <a:t> </a:t>
            </a:r>
            <a:r>
              <a:rPr sz="1800" b="1">
                <a:latin typeface="Calibri"/>
                <a:cs typeface="Calibri"/>
              </a:rPr>
              <a:t>not</a:t>
            </a:r>
            <a:r>
              <a:rPr sz="1800" b="1" spc="140">
                <a:latin typeface="Calibri"/>
                <a:cs typeface="Calibri"/>
              </a:rPr>
              <a:t> </a:t>
            </a:r>
            <a:r>
              <a:rPr sz="1800" b="1">
                <a:latin typeface="Calibri"/>
                <a:cs typeface="Calibri"/>
              </a:rPr>
              <a:t>been</a:t>
            </a:r>
            <a:r>
              <a:rPr sz="1800" b="1" spc="140">
                <a:latin typeface="Calibri"/>
                <a:cs typeface="Calibri"/>
              </a:rPr>
              <a:t> </a:t>
            </a:r>
            <a:r>
              <a:rPr sz="1800" b="1">
                <a:latin typeface="Calibri"/>
                <a:cs typeface="Calibri"/>
              </a:rPr>
              <a:t>assumed</a:t>
            </a:r>
            <a:r>
              <a:rPr sz="1800" b="1" spc="140">
                <a:latin typeface="Calibri"/>
                <a:cs typeface="Calibri"/>
              </a:rPr>
              <a:t> </a:t>
            </a:r>
            <a:r>
              <a:rPr sz="1800" b="1">
                <a:latin typeface="Calibri"/>
                <a:cs typeface="Calibri"/>
              </a:rPr>
              <a:t>in</a:t>
            </a:r>
            <a:r>
              <a:rPr sz="1800" b="1" spc="140">
                <a:latin typeface="Calibri"/>
                <a:cs typeface="Calibri"/>
              </a:rPr>
              <a:t> </a:t>
            </a:r>
            <a:r>
              <a:rPr sz="1800" b="1">
                <a:latin typeface="Calibri"/>
                <a:cs typeface="Calibri"/>
              </a:rPr>
              <a:t>any</a:t>
            </a:r>
            <a:r>
              <a:rPr sz="1800" b="1" spc="65">
                <a:latin typeface="Calibri"/>
                <a:cs typeface="Calibri"/>
              </a:rPr>
              <a:t> </a:t>
            </a:r>
            <a:r>
              <a:rPr sz="1800" b="1">
                <a:latin typeface="Calibri"/>
                <a:cs typeface="Calibri"/>
              </a:rPr>
              <a:t>following</a:t>
            </a:r>
            <a:r>
              <a:rPr sz="1800" b="1" spc="100">
                <a:latin typeface="Calibri"/>
                <a:cs typeface="Calibri"/>
              </a:rPr>
              <a:t> </a:t>
            </a:r>
            <a:r>
              <a:rPr sz="1800" b="1">
                <a:latin typeface="Calibri"/>
                <a:cs typeface="Calibri"/>
              </a:rPr>
              <a:t>valuation</a:t>
            </a:r>
            <a:r>
              <a:rPr sz="1800" b="1" spc="114">
                <a:latin typeface="Calibri"/>
                <a:cs typeface="Calibri"/>
              </a:rPr>
              <a:t> </a:t>
            </a:r>
            <a:r>
              <a:rPr sz="1800" b="1" spc="-25">
                <a:latin typeface="Calibri"/>
                <a:cs typeface="Calibri"/>
              </a:rPr>
              <a:t>work.</a:t>
            </a:r>
            <a:r>
              <a:rPr sz="1800" b="1" spc="-60">
                <a:latin typeface="Calibri"/>
                <a:cs typeface="Calibri"/>
              </a:rPr>
              <a:t> </a:t>
            </a:r>
            <a:r>
              <a:rPr sz="1800" b="1" spc="-25">
                <a:latin typeface="Calibri"/>
                <a:cs typeface="Calibri"/>
              </a:rPr>
              <a:t>We </a:t>
            </a:r>
            <a:r>
              <a:rPr sz="1800" b="1">
                <a:latin typeface="Calibri"/>
                <a:cs typeface="Calibri"/>
              </a:rPr>
              <a:t>have</a:t>
            </a:r>
            <a:r>
              <a:rPr sz="1800" b="1" spc="95">
                <a:latin typeface="Calibri"/>
                <a:cs typeface="Calibri"/>
              </a:rPr>
              <a:t> </a:t>
            </a:r>
            <a:r>
              <a:rPr sz="1800" b="1">
                <a:latin typeface="Calibri"/>
                <a:cs typeface="Calibri"/>
              </a:rPr>
              <a:t>taken</a:t>
            </a:r>
            <a:r>
              <a:rPr sz="1800" b="1" spc="100">
                <a:latin typeface="Calibri"/>
                <a:cs typeface="Calibri"/>
              </a:rPr>
              <a:t> </a:t>
            </a:r>
            <a:r>
              <a:rPr sz="1800" b="1">
                <a:latin typeface="Calibri"/>
                <a:cs typeface="Calibri"/>
              </a:rPr>
              <a:t>a</a:t>
            </a:r>
            <a:r>
              <a:rPr sz="1800" b="1" spc="100">
                <a:latin typeface="Calibri"/>
                <a:cs typeface="Calibri"/>
              </a:rPr>
              <a:t> </a:t>
            </a:r>
            <a:r>
              <a:rPr sz="1800" b="1">
                <a:latin typeface="Calibri"/>
                <a:cs typeface="Calibri"/>
              </a:rPr>
              <a:t>conservative</a:t>
            </a:r>
            <a:r>
              <a:rPr sz="1800" b="1" spc="100">
                <a:latin typeface="Calibri"/>
                <a:cs typeface="Calibri"/>
              </a:rPr>
              <a:t> </a:t>
            </a:r>
            <a:r>
              <a:rPr sz="1800" b="1">
                <a:latin typeface="Calibri"/>
                <a:cs typeface="Calibri"/>
              </a:rPr>
              <a:t>approach</a:t>
            </a:r>
            <a:r>
              <a:rPr sz="1800" b="1" spc="100">
                <a:latin typeface="Calibri"/>
                <a:cs typeface="Calibri"/>
              </a:rPr>
              <a:t> </a:t>
            </a:r>
            <a:r>
              <a:rPr sz="1800" b="1">
                <a:latin typeface="Calibri"/>
                <a:cs typeface="Calibri"/>
              </a:rPr>
              <a:t>do</a:t>
            </a:r>
            <a:r>
              <a:rPr sz="1800" b="1" spc="100">
                <a:latin typeface="Calibri"/>
                <a:cs typeface="Calibri"/>
              </a:rPr>
              <a:t> </a:t>
            </a:r>
            <a:r>
              <a:rPr sz="1800" b="1">
                <a:latin typeface="Calibri"/>
                <a:cs typeface="Calibri"/>
              </a:rPr>
              <a:t>not</a:t>
            </a:r>
            <a:r>
              <a:rPr sz="1800" b="1" spc="100">
                <a:latin typeface="Calibri"/>
                <a:cs typeface="Calibri"/>
              </a:rPr>
              <a:t> </a:t>
            </a:r>
            <a:r>
              <a:rPr sz="1800" b="1">
                <a:latin typeface="Calibri"/>
                <a:cs typeface="Calibri"/>
              </a:rPr>
              <a:t>see</a:t>
            </a:r>
            <a:r>
              <a:rPr sz="1800" b="1" spc="100">
                <a:latin typeface="Calibri"/>
                <a:cs typeface="Calibri"/>
              </a:rPr>
              <a:t> </a:t>
            </a:r>
            <a:r>
              <a:rPr sz="1800" b="1">
                <a:latin typeface="Calibri"/>
                <a:cs typeface="Calibri"/>
              </a:rPr>
              <a:t>these</a:t>
            </a:r>
            <a:r>
              <a:rPr sz="1800" b="1" spc="95">
                <a:latin typeface="Calibri"/>
                <a:cs typeface="Calibri"/>
              </a:rPr>
              <a:t> </a:t>
            </a:r>
            <a:r>
              <a:rPr sz="1800" b="1">
                <a:latin typeface="Calibri"/>
                <a:cs typeface="Calibri"/>
              </a:rPr>
              <a:t>savings</a:t>
            </a:r>
            <a:r>
              <a:rPr sz="1800" b="1" spc="100">
                <a:latin typeface="Calibri"/>
                <a:cs typeface="Calibri"/>
              </a:rPr>
              <a:t> </a:t>
            </a:r>
            <a:r>
              <a:rPr sz="1800" b="1">
                <a:latin typeface="Calibri"/>
                <a:cs typeface="Calibri"/>
              </a:rPr>
              <a:t>are</a:t>
            </a:r>
            <a:r>
              <a:rPr sz="1800" b="1" spc="100">
                <a:latin typeface="Calibri"/>
                <a:cs typeface="Calibri"/>
              </a:rPr>
              <a:t> </a:t>
            </a:r>
            <a:r>
              <a:rPr sz="1800" b="1" spc="-10">
                <a:latin typeface="Calibri"/>
                <a:cs typeface="Calibri"/>
              </a:rPr>
              <a:t>guarantees.</a:t>
            </a:r>
            <a:endParaRPr sz="1800">
              <a:latin typeface="Calibri"/>
              <a:cs typeface="Calibri"/>
            </a:endParaRPr>
          </a:p>
        </p:txBody>
      </p:sp>
      <p:sp>
        <p:nvSpPr>
          <p:cNvPr id="15" name="object 15"/>
          <p:cNvSpPr/>
          <p:nvPr/>
        </p:nvSpPr>
        <p:spPr>
          <a:xfrm>
            <a:off x="2539370" y="3309625"/>
            <a:ext cx="6313805" cy="1847850"/>
          </a:xfrm>
          <a:custGeom>
            <a:avLst/>
            <a:gdLst/>
            <a:ahLst/>
            <a:cxnLst/>
            <a:rect l="l" t="t" r="r" b="b"/>
            <a:pathLst>
              <a:path w="6313805" h="1847850">
                <a:moveTo>
                  <a:pt x="6005243" y="0"/>
                </a:moveTo>
                <a:lnTo>
                  <a:pt x="6050751" y="3339"/>
                </a:lnTo>
                <a:lnTo>
                  <a:pt x="6094185" y="13038"/>
                </a:lnTo>
                <a:lnTo>
                  <a:pt x="6135070" y="28622"/>
                </a:lnTo>
                <a:lnTo>
                  <a:pt x="6172929" y="49613"/>
                </a:lnTo>
                <a:lnTo>
                  <a:pt x="6207285" y="75536"/>
                </a:lnTo>
                <a:lnTo>
                  <a:pt x="6237663" y="105914"/>
                </a:lnTo>
                <a:lnTo>
                  <a:pt x="6263586" y="140270"/>
                </a:lnTo>
                <a:lnTo>
                  <a:pt x="6284577" y="178129"/>
                </a:lnTo>
                <a:lnTo>
                  <a:pt x="6300161" y="219014"/>
                </a:lnTo>
                <a:lnTo>
                  <a:pt x="6309860" y="262448"/>
                </a:lnTo>
                <a:lnTo>
                  <a:pt x="6313199" y="307956"/>
                </a:lnTo>
                <a:lnTo>
                  <a:pt x="6313199" y="1539743"/>
                </a:lnTo>
                <a:lnTo>
                  <a:pt x="6309363" y="1588209"/>
                </a:lnTo>
                <a:lnTo>
                  <a:pt x="6298083" y="1635045"/>
                </a:lnTo>
                <a:lnTo>
                  <a:pt x="6279700" y="1679423"/>
                </a:lnTo>
                <a:lnTo>
                  <a:pt x="6254559" y="1720518"/>
                </a:lnTo>
                <a:lnTo>
                  <a:pt x="6223001" y="1757501"/>
                </a:lnTo>
                <a:lnTo>
                  <a:pt x="6186018" y="1789059"/>
                </a:lnTo>
                <a:lnTo>
                  <a:pt x="6144924" y="1814200"/>
                </a:lnTo>
                <a:lnTo>
                  <a:pt x="6100545" y="1832583"/>
                </a:lnTo>
                <a:lnTo>
                  <a:pt x="6053709" y="1843863"/>
                </a:lnTo>
                <a:lnTo>
                  <a:pt x="6005243" y="1847699"/>
                </a:lnTo>
                <a:lnTo>
                  <a:pt x="307956" y="1847699"/>
                </a:lnTo>
                <a:lnTo>
                  <a:pt x="262448" y="1844360"/>
                </a:lnTo>
                <a:lnTo>
                  <a:pt x="219014" y="1834661"/>
                </a:lnTo>
                <a:lnTo>
                  <a:pt x="178129" y="1819077"/>
                </a:lnTo>
                <a:lnTo>
                  <a:pt x="140270" y="1798086"/>
                </a:lnTo>
                <a:lnTo>
                  <a:pt x="105914" y="1772163"/>
                </a:lnTo>
                <a:lnTo>
                  <a:pt x="75536" y="1741785"/>
                </a:lnTo>
                <a:lnTo>
                  <a:pt x="49613" y="1707429"/>
                </a:lnTo>
                <a:lnTo>
                  <a:pt x="28622" y="1669570"/>
                </a:lnTo>
                <a:lnTo>
                  <a:pt x="13038" y="1628685"/>
                </a:lnTo>
                <a:lnTo>
                  <a:pt x="3339" y="1585251"/>
                </a:lnTo>
                <a:lnTo>
                  <a:pt x="0" y="1539743"/>
                </a:lnTo>
                <a:lnTo>
                  <a:pt x="0" y="307956"/>
                </a:lnTo>
                <a:lnTo>
                  <a:pt x="3339" y="262448"/>
                </a:lnTo>
                <a:lnTo>
                  <a:pt x="13038" y="219014"/>
                </a:lnTo>
                <a:lnTo>
                  <a:pt x="28622" y="178129"/>
                </a:lnTo>
                <a:lnTo>
                  <a:pt x="49613" y="140270"/>
                </a:lnTo>
                <a:lnTo>
                  <a:pt x="75536" y="105914"/>
                </a:lnTo>
                <a:lnTo>
                  <a:pt x="105914" y="75536"/>
                </a:lnTo>
                <a:lnTo>
                  <a:pt x="140270" y="49613"/>
                </a:lnTo>
                <a:lnTo>
                  <a:pt x="178129" y="28622"/>
                </a:lnTo>
                <a:lnTo>
                  <a:pt x="219014" y="13038"/>
                </a:lnTo>
                <a:lnTo>
                  <a:pt x="262448" y="3339"/>
                </a:lnTo>
                <a:lnTo>
                  <a:pt x="307956" y="0"/>
                </a:lnTo>
                <a:lnTo>
                  <a:pt x="6005243" y="0"/>
                </a:lnTo>
                <a:close/>
              </a:path>
            </a:pathLst>
          </a:custGeom>
          <a:ln w="28574">
            <a:solidFill>
              <a:srgbClr val="0D0D0D"/>
            </a:solidFill>
          </a:ln>
        </p:spPr>
        <p:txBody>
          <a:bodyPr wrap="square" lIns="0" tIns="0" rIns="0" bIns="0" rtlCol="0"/>
          <a:lstStyle/>
          <a:p>
            <a:endParaRPr/>
          </a:p>
        </p:txBody>
      </p:sp>
      <p:sp>
        <p:nvSpPr>
          <p:cNvPr id="16" name="object 16"/>
          <p:cNvSpPr txBox="1"/>
          <p:nvPr/>
        </p:nvSpPr>
        <p:spPr>
          <a:xfrm>
            <a:off x="5661963" y="1268152"/>
            <a:ext cx="2931795" cy="3326129"/>
          </a:xfrm>
          <a:prstGeom prst="rect">
            <a:avLst/>
          </a:prstGeom>
        </p:spPr>
        <p:txBody>
          <a:bodyPr vert="horz" wrap="square" lIns="0" tIns="12700" rIns="0" bIns="0" rtlCol="0">
            <a:normAutofit/>
          </a:bodyPr>
          <a:lstStyle/>
          <a:p>
            <a:pPr algn="ctr">
              <a:lnSpc>
                <a:spcPct val="100000"/>
              </a:lnSpc>
              <a:spcBef>
                <a:spcPts val="100"/>
              </a:spcBef>
            </a:pPr>
            <a:r>
              <a:rPr sz="11500" b="1" spc="894">
                <a:cs typeface="Calibri"/>
              </a:rPr>
              <a:t>1%</a:t>
            </a:r>
            <a:endParaRPr sz="11500">
              <a:latin typeface="Calibri"/>
              <a:cs typeface="Calibri"/>
            </a:endParaRPr>
          </a:p>
          <a:p>
            <a:pPr algn="ctr">
              <a:lnSpc>
                <a:spcPct val="100000"/>
              </a:lnSpc>
              <a:spcBef>
                <a:spcPts val="5105"/>
              </a:spcBef>
            </a:pPr>
            <a:r>
              <a:rPr sz="5900" b="1" spc="204">
                <a:cs typeface="Calibri"/>
              </a:rPr>
              <a:t>$192mm</a:t>
            </a:r>
            <a:endParaRPr sz="5900">
              <a:latin typeface="Calibri"/>
              <a:cs typeface="Calibri"/>
            </a:endParaRPr>
          </a:p>
        </p:txBody>
      </p:sp>
      <p:sp>
        <p:nvSpPr>
          <p:cNvPr id="19" name="object 19"/>
          <p:cNvSpPr txBox="1"/>
          <p:nvPr/>
        </p:nvSpPr>
        <p:spPr>
          <a:xfrm>
            <a:off x="4482058" y="6519104"/>
            <a:ext cx="179705" cy="177800"/>
          </a:xfrm>
          <a:prstGeom prst="rect">
            <a:avLst/>
          </a:prstGeom>
        </p:spPr>
        <p:txBody>
          <a:bodyPr vert="horz" wrap="square" lIns="0" tIns="0" rIns="0" bIns="0" rtlCol="0">
            <a:normAutofit/>
          </a:bodyPr>
          <a:lstStyle/>
          <a:p>
            <a:pPr marL="12700">
              <a:lnSpc>
                <a:spcPts val="1240"/>
              </a:lnSpc>
            </a:pPr>
            <a:r>
              <a:rPr sz="1200" b="1" spc="-25">
                <a:solidFill>
                  <a:srgbClr val="4C144C"/>
                </a:solidFill>
                <a:latin typeface="Calibri"/>
                <a:cs typeface="Calibri"/>
              </a:rPr>
              <a:t>18</a:t>
            </a:r>
            <a:endParaRPr sz="1200">
              <a:latin typeface="Calibri"/>
              <a:cs typeface="Calibri"/>
            </a:endParaRPr>
          </a:p>
        </p:txBody>
      </p:sp>
      <p:sp>
        <p:nvSpPr>
          <p:cNvPr id="17" name="object 17"/>
          <p:cNvSpPr txBox="1"/>
          <p:nvPr/>
        </p:nvSpPr>
        <p:spPr>
          <a:xfrm>
            <a:off x="2758037" y="3376541"/>
            <a:ext cx="2568575" cy="756920"/>
          </a:xfrm>
          <a:prstGeom prst="rect">
            <a:avLst/>
          </a:prstGeom>
        </p:spPr>
        <p:txBody>
          <a:bodyPr vert="horz" wrap="square" lIns="0" tIns="12700" rIns="0" bIns="0" rtlCol="0">
            <a:normAutofit/>
          </a:bodyPr>
          <a:lstStyle/>
          <a:p>
            <a:pPr marL="218440" marR="5080" indent="-206375">
              <a:lnSpc>
                <a:spcPct val="100000"/>
              </a:lnSpc>
              <a:spcBef>
                <a:spcPts val="100"/>
              </a:spcBef>
              <a:buFont typeface="Arial"/>
              <a:buChar char="●"/>
              <a:tabLst>
                <a:tab pos="218440" algn="l"/>
              </a:tabLst>
            </a:pPr>
            <a:r>
              <a:rPr sz="1200" b="1">
                <a:solidFill>
                  <a:srgbClr val="461400"/>
                </a:solidFill>
                <a:latin typeface="Calibri"/>
                <a:cs typeface="Calibri"/>
              </a:rPr>
              <a:t>Salad chain has been operating at a Net Income Loss based on publicly available ﬁnancial data. They have accumulated $749.67M in NOLs</a:t>
            </a:r>
            <a:endParaRPr sz="1200">
              <a:latin typeface="Calibri"/>
              <a:cs typeface="Calibri"/>
            </a:endParaRPr>
          </a:p>
        </p:txBody>
      </p:sp>
      <p:sp>
        <p:nvSpPr>
          <p:cNvPr id="18" name="object 18"/>
          <p:cNvSpPr txBox="1"/>
          <p:nvPr/>
        </p:nvSpPr>
        <p:spPr>
          <a:xfrm>
            <a:off x="2758037" y="4290941"/>
            <a:ext cx="2809875" cy="574040"/>
          </a:xfrm>
          <a:prstGeom prst="rect">
            <a:avLst/>
          </a:prstGeom>
        </p:spPr>
        <p:txBody>
          <a:bodyPr vert="horz" wrap="square" lIns="0" tIns="12700" rIns="0" bIns="0" rtlCol="0">
            <a:normAutofit/>
          </a:bodyPr>
          <a:lstStyle/>
          <a:p>
            <a:pPr marL="218440" marR="5080" indent="-206375">
              <a:lnSpc>
                <a:spcPct val="100000"/>
              </a:lnSpc>
              <a:spcBef>
                <a:spcPts val="100"/>
              </a:spcBef>
              <a:buChar char="●"/>
              <a:tabLst>
                <a:tab pos="218440" algn="l"/>
                <a:tab pos="254635" algn="l"/>
              </a:tabLst>
            </a:pPr>
            <a:r>
              <a:rPr sz="1200">
                <a:solidFill>
                  <a:srgbClr val="461400"/>
                </a:solidFill>
                <a:latin typeface="Arial"/>
                <a:cs typeface="Arial"/>
              </a:rPr>
              <a:t>	These NOLs could provide the Restaurant Chain Holding Company a $192M reduction  in taxes in the next ﬁscal year</a:t>
            </a:r>
            <a:endParaRPr sz="1200">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custGeom>
            <a:avLst/>
            <a:gdLst/>
            <a:ahLst/>
            <a:cxnLst/>
            <a:rect l="l" t="t" r="r" b="b"/>
            <a:pathLst>
              <a:path w="9144000" h="6858000">
                <a:moveTo>
                  <a:pt x="9143999" y="6857999"/>
                </a:moveTo>
                <a:lnTo>
                  <a:pt x="0" y="6857999"/>
                </a:lnTo>
                <a:lnTo>
                  <a:pt x="0" y="0"/>
                </a:lnTo>
                <a:lnTo>
                  <a:pt x="9143999" y="0"/>
                </a:lnTo>
                <a:lnTo>
                  <a:pt x="9143999" y="6857999"/>
                </a:lnTo>
                <a:close/>
              </a:path>
            </a:pathLst>
          </a:custGeom>
          <a:solidFill>
            <a:srgbClr val="751111"/>
          </a:solidFill>
        </p:spPr>
        <p:txBody>
          <a:bodyPr wrap="square" lIns="0" tIns="0" rIns="0" bIns="0" rtlCol="0"/>
          <a:lstStyle/>
          <a:p>
            <a:endParaRPr/>
          </a:p>
        </p:txBody>
      </p:sp>
      <p:sp>
        <p:nvSpPr>
          <p:cNvPr id="3" name="object 3"/>
          <p:cNvSpPr txBox="1"/>
          <p:nvPr/>
        </p:nvSpPr>
        <p:spPr>
          <a:xfrm>
            <a:off x="4494758" y="6531804"/>
            <a:ext cx="154305" cy="152400"/>
          </a:xfrm>
          <a:prstGeom prst="rect">
            <a:avLst/>
          </a:prstGeom>
        </p:spPr>
        <p:txBody>
          <a:bodyPr vert="horz" wrap="square" lIns="0" tIns="0" rIns="0" bIns="0" rtlCol="0">
            <a:normAutofit/>
          </a:bodyPr>
          <a:lstStyle/>
          <a:p>
            <a:pPr>
              <a:lnSpc>
                <a:spcPts val="1140"/>
              </a:lnSpc>
            </a:pPr>
            <a:r>
              <a:rPr sz="1200" b="1" spc="-30">
                <a:solidFill>
                  <a:srgbClr val="4C144C"/>
                </a:solidFill>
                <a:latin typeface="Calibri"/>
                <a:cs typeface="Calibri"/>
              </a:rPr>
              <a:t>19</a:t>
            </a:r>
            <a:endParaRPr sz="1200">
              <a:latin typeface="Calibri"/>
              <a:cs typeface="Calibri"/>
            </a:endParaRPr>
          </a:p>
        </p:txBody>
      </p:sp>
      <p:pic>
        <p:nvPicPr>
          <p:cNvPr id="4" name="object 4"/>
          <p:cNvPicPr/>
          <p:nvPr/>
        </p:nvPicPr>
        <p:blipFill>
          <a:blip r:embed="rId2" cstate="print"/>
          <a:stretch>
            <a:fillRect/>
          </a:stretch>
        </p:blipFill>
        <p:spPr>
          <a:xfrm>
            <a:off x="7097449" y="6406874"/>
            <a:ext cx="1848725" cy="365750"/>
          </a:xfrm>
          <a:prstGeom prst="rect">
            <a:avLst/>
          </a:prstGeom>
        </p:spPr>
      </p:pic>
      <p:grpSp>
        <p:nvGrpSpPr>
          <p:cNvPr id="5" name="object 5"/>
          <p:cNvGrpSpPr/>
          <p:nvPr/>
        </p:nvGrpSpPr>
        <p:grpSpPr>
          <a:xfrm>
            <a:off x="0" y="0"/>
            <a:ext cx="9144000" cy="795020"/>
            <a:chOff x="0" y="0"/>
            <a:chExt cx="9144000" cy="795020"/>
          </a:xfrm>
        </p:grpSpPr>
        <p:pic>
          <p:nvPicPr>
            <p:cNvPr id="6" name="object 6"/>
            <p:cNvPicPr/>
            <p:nvPr/>
          </p:nvPicPr>
          <p:blipFill>
            <a:blip r:embed="rId3" cstate="print"/>
            <a:stretch>
              <a:fillRect/>
            </a:stretch>
          </p:blipFill>
          <p:spPr>
            <a:xfrm>
              <a:off x="7142491" y="126124"/>
              <a:ext cx="1853337" cy="274199"/>
            </a:xfrm>
            <a:prstGeom prst="rect">
              <a:avLst/>
            </a:prstGeom>
          </p:spPr>
        </p:pic>
        <p:sp>
          <p:nvSpPr>
            <p:cNvPr id="7" name="object 7"/>
            <p:cNvSpPr/>
            <p:nvPr/>
          </p:nvSpPr>
          <p:spPr>
            <a:xfrm>
              <a:off x="0" y="0"/>
              <a:ext cx="9144000" cy="789940"/>
            </a:xfrm>
            <a:custGeom>
              <a:avLst/>
              <a:gdLst/>
              <a:ahLst/>
              <a:cxnLst/>
              <a:rect l="l" t="t" r="r" b="b"/>
              <a:pathLst>
                <a:path w="9144000" h="789940">
                  <a:moveTo>
                    <a:pt x="9143999" y="789849"/>
                  </a:moveTo>
                  <a:lnTo>
                    <a:pt x="0" y="789849"/>
                  </a:lnTo>
                  <a:lnTo>
                    <a:pt x="0" y="0"/>
                  </a:lnTo>
                  <a:lnTo>
                    <a:pt x="9143999" y="0"/>
                  </a:lnTo>
                  <a:lnTo>
                    <a:pt x="9143999" y="789849"/>
                  </a:lnTo>
                  <a:close/>
                </a:path>
              </a:pathLst>
            </a:custGeom>
            <a:solidFill>
              <a:srgbClr val="751111"/>
            </a:solidFill>
          </p:spPr>
          <p:txBody>
            <a:bodyPr wrap="square" lIns="0" tIns="0" rIns="0" bIns="0" rtlCol="0"/>
            <a:lstStyle/>
            <a:p>
              <a:endParaRPr/>
            </a:p>
          </p:txBody>
        </p:sp>
        <p:sp>
          <p:nvSpPr>
            <p:cNvPr id="8" name="object 8"/>
            <p:cNvSpPr/>
            <p:nvPr/>
          </p:nvSpPr>
          <p:spPr>
            <a:xfrm>
              <a:off x="0" y="789849"/>
              <a:ext cx="9144000" cy="0"/>
            </a:xfrm>
            <a:custGeom>
              <a:avLst/>
              <a:gdLst/>
              <a:ahLst/>
              <a:cxnLst/>
              <a:rect l="l" t="t" r="r" b="b"/>
              <a:pathLst>
                <a:path w="9144000">
                  <a:moveTo>
                    <a:pt x="9143999" y="0"/>
                  </a:moveTo>
                  <a:lnTo>
                    <a:pt x="0" y="0"/>
                  </a:lnTo>
                </a:path>
              </a:pathLst>
            </a:custGeom>
            <a:ln w="9524">
              <a:solidFill>
                <a:srgbClr val="FFFFFF"/>
              </a:solidFill>
            </a:ln>
          </p:spPr>
          <p:txBody>
            <a:bodyPr wrap="square" lIns="0" tIns="0" rIns="0" bIns="0" rtlCol="0"/>
            <a:lstStyle/>
            <a:p>
              <a:endParaRPr/>
            </a:p>
          </p:txBody>
        </p:sp>
      </p:grpSp>
      <p:sp>
        <p:nvSpPr>
          <p:cNvPr id="9" name="object 9" descr="$PPTXTitle"/>
          <p:cNvSpPr txBox="1">
            <a:spLocks noGrp="1"/>
          </p:cNvSpPr>
          <p:nvPr>
            <p:ph type="title"/>
          </p:nvPr>
        </p:nvSpPr>
        <p:spPr>
          <a:xfrm>
            <a:off x="594360" y="1371600"/>
            <a:ext cx="7680960" cy="4389120"/>
          </a:xfrm>
          <a:prstGeom prst="rect">
            <a:avLst/>
          </a:prstGeom>
        </p:spPr>
        <p:txBody>
          <a:bodyPr vert="horz" wrap="square" lIns="0" tIns="0" rIns="0" bIns="0" rtlCol="0">
            <a:normAutofit/>
          </a:bodyPr>
          <a:lstStyle/>
          <a:p>
            <a:pPr>
              <a:buNone/>
              <a:spcAft>
                <a:spcPts val="900"/>
              </a:spcAft>
            </a:pPr>
            <a:r>
              <a:rPr sz="1600" b="0">
                <a:solidFill>
                  <a:srgbClr val="ECDDD8"/>
                </a:solidFill>
                <a:latin typeface="Arial"/>
              </a:rPr>
              <a:t>I.  Transaction Highlights</a:t>
            </a:r>
          </a:p>
          <a:p>
            <a:pPr>
              <a:buNone/>
              <a:spcAft>
                <a:spcPts val="900"/>
              </a:spcAft>
            </a:pPr>
            <a:r>
              <a:rPr sz="1600" b="0">
                <a:solidFill>
                  <a:srgbClr val="ECDDD8"/>
                </a:solidFill>
                <a:latin typeface="Arial"/>
              </a:rPr>
              <a:t>II.  Company Backgrounds</a:t>
            </a:r>
          </a:p>
          <a:p>
            <a:pPr>
              <a:buNone/>
              <a:spcAft>
                <a:spcPts val="900"/>
              </a:spcAft>
            </a:pPr>
            <a:r>
              <a:rPr sz="1600" b="0">
                <a:solidFill>
                  <a:srgbClr val="ECDDD8"/>
                </a:solidFill>
                <a:latin typeface="Arial"/>
              </a:rPr>
              <a:t>III.  Strategic Rationale</a:t>
            </a:r>
          </a:p>
          <a:p>
            <a:pPr>
              <a:buNone/>
              <a:spcAft>
                <a:spcPts val="900"/>
              </a:spcAft>
            </a:pPr>
            <a:r>
              <a:rPr sz="1600" b="0">
                <a:solidFill>
                  <a:srgbClr val="ECDDD8"/>
                </a:solidFill>
                <a:latin typeface="Arial"/>
              </a:rPr>
              <a:t>IV.  Value Creation</a:t>
            </a:r>
          </a:p>
          <a:p>
            <a:pPr>
              <a:buNone/>
              <a:spcAft>
                <a:spcPts val="900"/>
              </a:spcAft>
            </a:pPr>
            <a:r>
              <a:rPr sz="2000" b="1">
                <a:solidFill>
                  <a:srgbClr val="FFFFFF"/>
                </a:solidFill>
                <a:latin typeface="Arial"/>
              </a:rPr>
              <a:t>V.  Financial Impact</a:t>
            </a:r>
          </a:p>
          <a:p>
            <a:pPr>
              <a:buNone/>
              <a:spcAft>
                <a:spcPts val="900"/>
              </a:spcAft>
            </a:pPr>
            <a:r>
              <a:rPr sz="1600" b="0">
                <a:solidFill>
                  <a:srgbClr val="ECDDD8"/>
                </a:solidFill>
                <a:latin typeface="Arial"/>
              </a:rPr>
              <a:t>VI.  Risks</a:t>
            </a:r>
          </a:p>
          <a:p>
            <a:pPr>
              <a:buNone/>
              <a:spcAft>
                <a:spcPts val="900"/>
              </a:spcAft>
            </a:pPr>
            <a:r>
              <a:rPr sz="1600" b="0">
                <a:solidFill>
                  <a:srgbClr val="ECDDD8"/>
                </a:solidFill>
                <a:latin typeface="Arial"/>
              </a:rPr>
              <a:t>VII.  Antitrust</a:t>
            </a:r>
          </a:p>
          <a:p>
            <a:pPr>
              <a:buNone/>
              <a:spcAft>
                <a:spcPts val="900"/>
              </a:spcAft>
            </a:pPr>
            <a:r>
              <a:rPr sz="1600" b="0">
                <a:solidFill>
                  <a:srgbClr val="ECDDD8"/>
                </a:solidFill>
                <a:latin typeface="Arial"/>
              </a:rPr>
              <a:t>VIII.  Approach Strategy</a:t>
            </a:r>
          </a:p>
        </p:txBody>
      </p:sp>
      <p:sp>
        <p:nvSpPr>
          <p:cNvPr id="10" name="object 10"/>
          <p:cNvSpPr txBox="1"/>
          <p:nvPr/>
        </p:nvSpPr>
        <p:spPr>
          <a:xfrm>
            <a:off x="623761" y="1711405"/>
            <a:ext cx="3178810" cy="1454150"/>
          </a:xfrm>
          <a:prstGeom prst="rect">
            <a:avLst/>
          </a:prstGeom>
        </p:spPr>
        <p:txBody>
          <a:bodyPr vert="horz" wrap="square" lIns="0" tIns="50800" rIns="0" bIns="0" rtlCol="0">
            <a:normAutofit/>
          </a:bodyPr>
          <a:lstStyle/>
          <a:p>
            <a:pPr marL="518795" indent="-410209">
              <a:lnSpc>
                <a:spcPct val="100000"/>
              </a:lnSpc>
              <a:spcBef>
                <a:spcPts val="400"/>
              </a:spcBef>
              <a:buAutoNum type="romanUcPeriod" startAt="2"/>
              <a:tabLst>
                <a:tab pos="518795" algn="l"/>
              </a:tabLst>
            </a:pPr>
            <a:r>
              <a:rPr sz="1800">
                <a:solidFill>
                  <a:srgbClr val="FFFFFF"/>
                </a:solidFill>
                <a:latin typeface="Calibri"/>
                <a:cs typeface="Calibri"/>
              </a:rPr>
              <a:t/>
            </a:r>
            <a:r>
              <a:rPr sz="1800" spc="12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518795" indent="-476884">
              <a:lnSpc>
                <a:spcPct val="100000"/>
              </a:lnSpc>
              <a:spcBef>
                <a:spcPts val="305"/>
              </a:spcBef>
              <a:buAutoNum type="romanUcPeriod" startAt="2"/>
              <a:tabLst>
                <a:tab pos="518795" algn="l"/>
              </a:tabLst>
            </a:pPr>
            <a:r>
              <a:rPr sz="1800">
                <a:solidFill>
                  <a:srgbClr val="FFFFFF"/>
                </a:solidFill>
                <a:latin typeface="Calibri"/>
                <a:cs typeface="Calibri"/>
              </a:rPr>
              <a:t/>
            </a:r>
            <a:r>
              <a:rPr sz="1800" spc="36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518795" indent="-455930">
              <a:lnSpc>
                <a:spcPct val="100000"/>
              </a:lnSpc>
              <a:spcBef>
                <a:spcPts val="330"/>
              </a:spcBef>
              <a:buAutoNum type="romanUcPeriod" startAt="2"/>
              <a:tabLst>
                <a:tab pos="518795" algn="l"/>
              </a:tabLst>
            </a:pPr>
            <a:r>
              <a:rPr sz="1800">
                <a:solidFill>
                  <a:srgbClr val="FFFFFF"/>
                </a:solidFill>
                <a:latin typeface="Calibri"/>
                <a:cs typeface="Calibri"/>
              </a:rPr>
              <a:t/>
            </a:r>
            <a:r>
              <a:rPr sz="1800" spc="21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518795" indent="-506095">
              <a:lnSpc>
                <a:spcPct val="100000"/>
              </a:lnSpc>
              <a:spcBef>
                <a:spcPts val="285"/>
              </a:spcBef>
              <a:buAutoNum type="romanUcPeriod" startAt="2"/>
              <a:tabLst>
                <a:tab pos="518795" algn="l"/>
              </a:tabLst>
            </a:pPr>
            <a:r>
              <a:rPr sz="2950" b="1" spc="60">
                <a:solidFill>
                  <a:srgbClr val="FFFFFF"/>
                </a:solidFill>
                <a:latin typeface="Calibri"/>
                <a:cs typeface="Calibri"/>
              </a:rPr>
              <a:t/>
            </a:r>
            <a:r>
              <a:rPr sz="2950" b="1" spc="75">
                <a:solidFill>
                  <a:srgbClr val="FFFFFF"/>
                </a:solidFill>
                <a:latin typeface="Calibri"/>
                <a:cs typeface="Calibri"/>
              </a:rPr>
              <a:t/>
            </a:r>
            <a:r>
              <a:rPr sz="2950" b="1" spc="-10">
                <a:solidFill>
                  <a:srgbClr val="FFFFFF"/>
                </a:solidFill>
                <a:latin typeface="Calibri"/>
                <a:cs typeface="Calibri"/>
              </a:rPr>
              <a:t/>
            </a:r>
            <a:endParaRPr sz="2950">
              <a:latin typeface="Calibri"/>
              <a:cs typeface="Calibri"/>
            </a:endParaRPr>
          </a:p>
        </p:txBody>
      </p:sp>
      <p:sp>
        <p:nvSpPr>
          <p:cNvPr id="11" name="object 11"/>
          <p:cNvSpPr txBox="1"/>
          <p:nvPr/>
        </p:nvSpPr>
        <p:spPr>
          <a:xfrm>
            <a:off x="517208" y="3169994"/>
            <a:ext cx="410209" cy="979805"/>
          </a:xfrm>
          <a:prstGeom prst="rect">
            <a:avLst/>
          </a:prstGeom>
        </p:spPr>
        <p:txBody>
          <a:bodyPr vert="horz" wrap="square" lIns="0" tIns="11430" rIns="0" bIns="0" rtlCol="0">
            <a:normAutofit/>
          </a:bodyPr>
          <a:lstStyle/>
          <a:p>
            <a:pPr marL="12700" marR="5080" indent="134620" algn="just">
              <a:lnSpc>
                <a:spcPct val="115900"/>
              </a:lnSpc>
              <a:spcBef>
                <a:spcPts val="90"/>
              </a:spcBef>
            </a:pPr>
            <a:r>
              <a:rPr sz="1800" spc="-25">
                <a:solidFill>
                  <a:srgbClr val="FFFFFF"/>
                </a:solidFill>
                <a:latin typeface="Calibri"/>
                <a:cs typeface="Calibri"/>
              </a:rPr>
              <a:t>VI. </a:t>
            </a:r>
            <a:r>
              <a:rPr sz="1800" spc="-20">
                <a:solidFill>
                  <a:srgbClr val="FFFFFF"/>
                </a:solidFill>
                <a:latin typeface="Calibri"/>
                <a:cs typeface="Calibri"/>
              </a:rPr>
              <a:t>VII. </a:t>
            </a:r>
            <a:r>
              <a:rPr sz="1800" spc="-10">
                <a:solidFill>
                  <a:srgbClr val="FFFFFF"/>
                </a:solidFill>
                <a:latin typeface="Calibri"/>
                <a:cs typeface="Calibri"/>
              </a:rPr>
              <a:t>VIII.</a:t>
            </a:r>
            <a:endParaRPr sz="1800">
              <a:latin typeface="Calibri"/>
              <a:cs typeface="Calibri"/>
            </a:endParaRPr>
          </a:p>
        </p:txBody>
      </p:sp>
      <p:sp>
        <p:nvSpPr>
          <p:cNvPr id="12" name="object 12"/>
          <p:cNvSpPr txBox="1"/>
          <p:nvPr/>
        </p:nvSpPr>
        <p:spPr>
          <a:xfrm>
            <a:off x="1130300" y="3169994"/>
            <a:ext cx="1847214" cy="979805"/>
          </a:xfrm>
          <a:prstGeom prst="rect">
            <a:avLst/>
          </a:prstGeom>
        </p:spPr>
        <p:txBody>
          <a:bodyPr vert="horz" wrap="square" lIns="0" tIns="11430" rIns="0" bIns="0" rtlCol="0">
            <a:normAutofit/>
          </a:bodyPr>
          <a:lstStyle/>
          <a:p>
            <a:pPr marL="12700" marR="962660">
              <a:lnSpc>
                <a:spcPct val="115900"/>
              </a:lnSpc>
              <a:spcBef>
                <a:spcPts val="90"/>
              </a:spcBef>
            </a:pPr>
            <a:r>
              <a:rPr sz="1800" spc="65">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12700">
              <a:lnSpc>
                <a:spcPct val="100000"/>
              </a:lnSpc>
              <a:spcBef>
                <a:spcPts val="345"/>
              </a:spcBef>
            </a:pPr>
            <a:r>
              <a:rPr sz="1800">
                <a:solidFill>
                  <a:srgbClr val="FFFFFF"/>
                </a:solidFill>
                <a:latin typeface="Calibri"/>
                <a:cs typeface="Calibri"/>
              </a:rPr>
              <a:t/>
            </a:r>
            <a:r>
              <a:rPr sz="1800" spc="36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p:txBody>
      </p:sp>
      <p:grpSp>
        <p:nvGrpSpPr>
          <p:cNvPr id="13" name="object 13"/>
          <p:cNvGrpSpPr/>
          <p:nvPr/>
        </p:nvGrpSpPr>
        <p:grpSpPr>
          <a:xfrm>
            <a:off x="0" y="6013837"/>
            <a:ext cx="9144000" cy="844550"/>
            <a:chOff x="0" y="6013837"/>
            <a:chExt cx="9144000" cy="844550"/>
          </a:xfrm>
        </p:grpSpPr>
        <p:sp>
          <p:nvSpPr>
            <p:cNvPr id="14" name="object 14"/>
            <p:cNvSpPr/>
            <p:nvPr/>
          </p:nvSpPr>
          <p:spPr>
            <a:xfrm>
              <a:off x="0" y="6018600"/>
              <a:ext cx="9144000" cy="839469"/>
            </a:xfrm>
            <a:custGeom>
              <a:avLst/>
              <a:gdLst/>
              <a:ahLst/>
              <a:cxnLst/>
              <a:rect l="l" t="t" r="r" b="b"/>
              <a:pathLst>
                <a:path w="9144000" h="839470">
                  <a:moveTo>
                    <a:pt x="0" y="0"/>
                  </a:moveTo>
                  <a:lnTo>
                    <a:pt x="9143999" y="0"/>
                  </a:lnTo>
                  <a:lnTo>
                    <a:pt x="9143999" y="839400"/>
                  </a:lnTo>
                  <a:lnTo>
                    <a:pt x="0" y="839400"/>
                  </a:lnTo>
                  <a:lnTo>
                    <a:pt x="0" y="0"/>
                  </a:lnTo>
                  <a:close/>
                </a:path>
              </a:pathLst>
            </a:custGeom>
            <a:solidFill>
              <a:srgbClr val="751111"/>
            </a:solidFill>
          </p:spPr>
          <p:txBody>
            <a:bodyPr wrap="square" lIns="0" tIns="0" rIns="0" bIns="0" rtlCol="0"/>
            <a:lstStyle/>
            <a:p>
              <a:endParaRPr/>
            </a:p>
          </p:txBody>
        </p:sp>
        <p:sp>
          <p:nvSpPr>
            <p:cNvPr id="15" name="object 15"/>
            <p:cNvSpPr/>
            <p:nvPr/>
          </p:nvSpPr>
          <p:spPr>
            <a:xfrm>
              <a:off x="0" y="6018600"/>
              <a:ext cx="9144000" cy="0"/>
            </a:xfrm>
            <a:custGeom>
              <a:avLst/>
              <a:gdLst/>
              <a:ahLst/>
              <a:cxnLst/>
              <a:rect l="l" t="t" r="r" b="b"/>
              <a:pathLst>
                <a:path w="9144000">
                  <a:moveTo>
                    <a:pt x="0" y="0"/>
                  </a:moveTo>
                  <a:lnTo>
                    <a:pt x="9143999" y="0"/>
                  </a:lnTo>
                </a:path>
              </a:pathLst>
            </a:custGeom>
            <a:ln w="9524">
              <a:solidFill>
                <a:srgbClr val="FFFFFF"/>
              </a:solidFill>
            </a:ln>
          </p:spPr>
          <p:txBody>
            <a:bodyPr wrap="square" lIns="0" tIns="0" rIns="0" bIns="0" rtlCol="0"/>
            <a:lstStyle/>
            <a:p>
              <a:endParaRPr/>
            </a:p>
          </p:txBody>
        </p:sp>
      </p:grpSp>
      <p:sp>
        <p:nvSpPr>
          <p:cNvPr id="16" name="object 16"/>
          <p:cNvSpPr txBox="1"/>
          <p:nvPr/>
        </p:nvSpPr>
        <p:spPr>
          <a:xfrm>
            <a:off x="610700" y="410487"/>
            <a:ext cx="759460" cy="299720"/>
          </a:xfrm>
          <a:prstGeom prst="rect">
            <a:avLst/>
          </a:prstGeom>
        </p:spPr>
        <p:txBody>
          <a:bodyPr vert="horz" wrap="square" lIns="0" tIns="12700" rIns="0" bIns="0" rtlCol="0">
            <a:normAutofit/>
          </a:bodyPr>
          <a:lstStyle/>
          <a:p>
            <a:pPr marL="12700">
              <a:lnSpc>
                <a:spcPct val="100000"/>
              </a:lnSpc>
              <a:spcBef>
                <a:spcPts val="100"/>
              </a:spcBef>
            </a:pPr>
            <a:r>
              <a:rPr sz="1600" b="1">
                <a:solidFill>
                  <a:srgbClr val="FFFFFF"/>
                </a:solidFill>
                <a:latin typeface="Calibri"/>
                <a:cs typeface="Calibri"/>
              </a:rPr>
              <a:t>Agenda</a:t>
            </a:r>
            <a:endParaRPr sz="180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323850">
              <a:lnSpc>
                <a:spcPct val="100000"/>
              </a:lnSpc>
              <a:spcBef>
                <a:spcPts val="100"/>
              </a:spcBef>
            </a:pPr>
            <a:r>
              <a:rPr sz="1400">
                <a:solidFill>
                  <a:srgbClr val="482010"/>
                </a:solidFill>
              </a:rPr>
              <a:t>Valuation</a:t>
            </a:r>
            <a:r>
              <a:rPr sz="1400" b="1">
                <a:latin typeface="Times New Roman"/>
              </a:rPr>
              <a:t> </a:t>
            </a:r>
            <a:r>
              <a:rPr sz="1400">
                <a:solidFill>
                  <a:srgbClr val="482010"/>
                </a:solidFill>
              </a:rPr>
              <a:t>Football</a:t>
            </a:r>
            <a:r>
              <a:rPr sz="1400" b="1">
                <a:latin typeface="Times New Roman"/>
              </a:rPr>
              <a:t> Field</a:t>
            </a:r>
          </a:p>
        </p:txBody>
      </p:sp>
      <p:pic>
        <p:nvPicPr>
          <p:cNvPr id="3" name="object 3"/>
          <p:cNvPicPr/>
          <p:nvPr/>
        </p:nvPicPr>
        <p:blipFill>
          <a:blip r:embed="rId2" cstate="print"/>
          <a:stretch>
            <a:fillRect/>
          </a:stretch>
        </p:blipFill>
        <p:spPr>
          <a:xfrm>
            <a:off x="1011350" y="1593372"/>
            <a:ext cx="7665245" cy="4065945"/>
          </a:xfrm>
          <a:prstGeom prst="rect">
            <a:avLst/>
          </a:prstGeom>
        </p:spPr>
      </p:pic>
      <p:sp>
        <p:nvSpPr>
          <p:cNvPr id="4" name="object 4"/>
          <p:cNvSpPr txBox="1"/>
          <p:nvPr/>
        </p:nvSpPr>
        <p:spPr>
          <a:xfrm>
            <a:off x="7426879" y="1829240"/>
            <a:ext cx="455930" cy="193040"/>
          </a:xfrm>
          <a:prstGeom prst="rect">
            <a:avLst/>
          </a:prstGeom>
        </p:spPr>
        <p:txBody>
          <a:bodyPr vert="horz" wrap="square" lIns="0" tIns="12700" rIns="0" bIns="0" rtlCol="0">
            <a:normAutofit/>
          </a:bodyPr>
          <a:lstStyle/>
          <a:p>
            <a:pPr marL="12700">
              <a:lnSpc>
                <a:spcPct val="100000"/>
              </a:lnSpc>
              <a:spcBef>
                <a:spcPts val="100"/>
              </a:spcBef>
            </a:pPr>
            <a:r>
              <a:rPr sz="1100" b="1" spc="-10">
                <a:solidFill>
                  <a:srgbClr val="461400"/>
                </a:solidFill>
                <a:latin typeface="Calibri"/>
                <a:cs typeface="Calibri"/>
              </a:rPr>
              <a:t>$46.75</a:t>
            </a:r>
            <a:endParaRPr sz="1100">
              <a:latin typeface="Calibri"/>
              <a:cs typeface="Calibri"/>
            </a:endParaRPr>
          </a:p>
        </p:txBody>
      </p:sp>
      <p:sp>
        <p:nvSpPr>
          <p:cNvPr id="5" name="object 5"/>
          <p:cNvSpPr txBox="1"/>
          <p:nvPr/>
        </p:nvSpPr>
        <p:spPr>
          <a:xfrm>
            <a:off x="3372197" y="1829292"/>
            <a:ext cx="455930" cy="193040"/>
          </a:xfrm>
          <a:prstGeom prst="rect">
            <a:avLst/>
          </a:prstGeom>
        </p:spPr>
        <p:txBody>
          <a:bodyPr vert="horz" wrap="square" lIns="0" tIns="12700" rIns="0" bIns="0" rtlCol="0">
            <a:normAutofit/>
          </a:bodyPr>
          <a:lstStyle/>
          <a:p>
            <a:pPr marL="12700">
              <a:lnSpc>
                <a:spcPct val="100000"/>
              </a:lnSpc>
              <a:spcBef>
                <a:spcPts val="100"/>
              </a:spcBef>
            </a:pPr>
            <a:r>
              <a:rPr sz="1100" b="1" spc="-10">
                <a:solidFill>
                  <a:srgbClr val="461400"/>
                </a:solidFill>
                <a:latin typeface="Calibri"/>
                <a:cs typeface="Calibri"/>
              </a:rPr>
              <a:t>$11.37</a:t>
            </a:r>
            <a:endParaRPr sz="1100">
              <a:latin typeface="Calibri"/>
              <a:cs typeface="Calibri"/>
            </a:endParaRPr>
          </a:p>
        </p:txBody>
      </p:sp>
      <p:sp>
        <p:nvSpPr>
          <p:cNvPr id="6" name="object 6"/>
          <p:cNvSpPr txBox="1"/>
          <p:nvPr/>
        </p:nvSpPr>
        <p:spPr>
          <a:xfrm>
            <a:off x="6292919" y="2352690"/>
            <a:ext cx="455930" cy="193040"/>
          </a:xfrm>
          <a:prstGeom prst="rect">
            <a:avLst/>
          </a:prstGeom>
        </p:spPr>
        <p:txBody>
          <a:bodyPr vert="horz" wrap="square" lIns="0" tIns="12700" rIns="0" bIns="0" rtlCol="0">
            <a:normAutofit/>
          </a:bodyPr>
          <a:lstStyle/>
          <a:p>
            <a:pPr marL="12700">
              <a:lnSpc>
                <a:spcPct val="100000"/>
              </a:lnSpc>
              <a:spcBef>
                <a:spcPts val="100"/>
              </a:spcBef>
            </a:pPr>
            <a:r>
              <a:rPr sz="1100" b="1" spc="-10">
                <a:solidFill>
                  <a:srgbClr val="461400"/>
                </a:solidFill>
                <a:latin typeface="Calibri"/>
                <a:cs typeface="Calibri"/>
              </a:rPr>
              <a:t>$34.64</a:t>
            </a:r>
            <a:endParaRPr sz="1100">
              <a:latin typeface="Calibri"/>
              <a:cs typeface="Calibri"/>
            </a:endParaRPr>
          </a:p>
        </p:txBody>
      </p:sp>
      <p:sp>
        <p:nvSpPr>
          <p:cNvPr id="7" name="object 7"/>
          <p:cNvSpPr txBox="1"/>
          <p:nvPr/>
        </p:nvSpPr>
        <p:spPr>
          <a:xfrm>
            <a:off x="4079080" y="2352744"/>
            <a:ext cx="455930" cy="193040"/>
          </a:xfrm>
          <a:prstGeom prst="rect">
            <a:avLst/>
          </a:prstGeom>
        </p:spPr>
        <p:txBody>
          <a:bodyPr vert="horz" wrap="square" lIns="0" tIns="12700" rIns="0" bIns="0" rtlCol="0">
            <a:normAutofit/>
          </a:bodyPr>
          <a:lstStyle/>
          <a:p>
            <a:pPr marL="12700">
              <a:lnSpc>
                <a:spcPct val="100000"/>
              </a:lnSpc>
              <a:spcBef>
                <a:spcPts val="100"/>
              </a:spcBef>
            </a:pPr>
            <a:r>
              <a:rPr sz="1100" b="1" spc="-10">
                <a:solidFill>
                  <a:srgbClr val="461400"/>
                </a:solidFill>
                <a:latin typeface="Calibri"/>
                <a:cs typeface="Calibri"/>
              </a:rPr>
              <a:t>$18.61</a:t>
            </a:r>
            <a:endParaRPr sz="1100">
              <a:latin typeface="Calibri"/>
              <a:cs typeface="Calibri"/>
            </a:endParaRPr>
          </a:p>
        </p:txBody>
      </p:sp>
      <p:sp>
        <p:nvSpPr>
          <p:cNvPr id="8" name="object 8"/>
          <p:cNvSpPr txBox="1"/>
          <p:nvPr/>
        </p:nvSpPr>
        <p:spPr>
          <a:xfrm>
            <a:off x="6625757" y="3420598"/>
            <a:ext cx="455930" cy="193040"/>
          </a:xfrm>
          <a:prstGeom prst="rect">
            <a:avLst/>
          </a:prstGeom>
        </p:spPr>
        <p:txBody>
          <a:bodyPr vert="horz" wrap="square" lIns="0" tIns="12700" rIns="0" bIns="0" rtlCol="0">
            <a:normAutofit/>
          </a:bodyPr>
          <a:lstStyle/>
          <a:p>
            <a:pPr marL="12700">
              <a:lnSpc>
                <a:spcPct val="100000"/>
              </a:lnSpc>
              <a:spcBef>
                <a:spcPts val="100"/>
              </a:spcBef>
            </a:pPr>
            <a:r>
              <a:rPr sz="1100" b="1" spc="-10">
                <a:solidFill>
                  <a:srgbClr val="461400"/>
                </a:solidFill>
                <a:latin typeface="Calibri"/>
                <a:cs typeface="Calibri"/>
              </a:rPr>
              <a:t>$38.25</a:t>
            </a:r>
            <a:endParaRPr sz="1100">
              <a:latin typeface="Calibri"/>
              <a:cs typeface="Calibri"/>
            </a:endParaRPr>
          </a:p>
        </p:txBody>
      </p:sp>
      <p:sp>
        <p:nvSpPr>
          <p:cNvPr id="9" name="object 9"/>
          <p:cNvSpPr txBox="1"/>
          <p:nvPr/>
        </p:nvSpPr>
        <p:spPr>
          <a:xfrm>
            <a:off x="7630173" y="3977036"/>
            <a:ext cx="455930" cy="193040"/>
          </a:xfrm>
          <a:prstGeom prst="rect">
            <a:avLst/>
          </a:prstGeom>
        </p:spPr>
        <p:txBody>
          <a:bodyPr vert="horz" wrap="square" lIns="0" tIns="12700" rIns="0" bIns="0" rtlCol="0">
            <a:normAutofit/>
          </a:bodyPr>
          <a:lstStyle/>
          <a:p>
            <a:pPr marL="12700">
              <a:lnSpc>
                <a:spcPct val="100000"/>
              </a:lnSpc>
              <a:spcBef>
                <a:spcPts val="100"/>
              </a:spcBef>
            </a:pPr>
            <a:r>
              <a:rPr sz="1100" b="1" spc="-10">
                <a:solidFill>
                  <a:srgbClr val="461400"/>
                </a:solidFill>
                <a:latin typeface="Calibri"/>
                <a:cs typeface="Calibri"/>
              </a:rPr>
              <a:t>$49.38</a:t>
            </a:r>
            <a:endParaRPr sz="1100">
              <a:latin typeface="Calibri"/>
              <a:cs typeface="Calibri"/>
            </a:endParaRPr>
          </a:p>
        </p:txBody>
      </p:sp>
      <p:sp>
        <p:nvSpPr>
          <p:cNvPr id="10" name="object 10"/>
          <p:cNvSpPr txBox="1"/>
          <p:nvPr/>
        </p:nvSpPr>
        <p:spPr>
          <a:xfrm>
            <a:off x="5616389" y="4502941"/>
            <a:ext cx="439420" cy="193040"/>
          </a:xfrm>
          <a:prstGeom prst="rect">
            <a:avLst/>
          </a:prstGeom>
        </p:spPr>
        <p:txBody>
          <a:bodyPr vert="horz" wrap="square" lIns="0" tIns="12700" rIns="0" bIns="0" rtlCol="0">
            <a:normAutofit/>
          </a:bodyPr>
          <a:lstStyle/>
          <a:p>
            <a:pPr marL="12700">
              <a:lnSpc>
                <a:spcPct val="100000"/>
              </a:lnSpc>
              <a:spcBef>
                <a:spcPts val="100"/>
              </a:spcBef>
            </a:pPr>
            <a:r>
              <a:rPr sz="1100" b="1" spc="-10">
                <a:solidFill>
                  <a:srgbClr val="461400"/>
                </a:solidFill>
                <a:latin typeface="Calibri"/>
                <a:cs typeface="Calibri"/>
              </a:rPr>
              <a:t>$27.39</a:t>
            </a:r>
            <a:endParaRPr sz="1100">
              <a:latin typeface="Calibri"/>
              <a:cs typeface="Calibri"/>
            </a:endParaRPr>
          </a:p>
        </p:txBody>
      </p:sp>
      <p:sp>
        <p:nvSpPr>
          <p:cNvPr id="11" name="object 11"/>
          <p:cNvSpPr txBox="1"/>
          <p:nvPr/>
        </p:nvSpPr>
        <p:spPr>
          <a:xfrm>
            <a:off x="5514657" y="5073012"/>
            <a:ext cx="455930" cy="193040"/>
          </a:xfrm>
          <a:prstGeom prst="rect">
            <a:avLst/>
          </a:prstGeom>
        </p:spPr>
        <p:txBody>
          <a:bodyPr vert="horz" wrap="square" lIns="0" tIns="12700" rIns="0" bIns="0" rtlCol="0">
            <a:normAutofit/>
          </a:bodyPr>
          <a:lstStyle/>
          <a:p>
            <a:pPr marL="12700">
              <a:lnSpc>
                <a:spcPct val="100000"/>
              </a:lnSpc>
              <a:spcBef>
                <a:spcPts val="100"/>
              </a:spcBef>
            </a:pPr>
            <a:r>
              <a:rPr sz="1100" b="1" spc="-10">
                <a:solidFill>
                  <a:srgbClr val="461400"/>
                </a:solidFill>
                <a:latin typeface="Calibri"/>
                <a:cs typeface="Calibri"/>
              </a:rPr>
              <a:t>$26.45</a:t>
            </a:r>
            <a:endParaRPr sz="1100">
              <a:latin typeface="Calibri"/>
              <a:cs typeface="Calibri"/>
            </a:endParaRPr>
          </a:p>
        </p:txBody>
      </p:sp>
      <p:sp>
        <p:nvSpPr>
          <p:cNvPr id="12" name="object 12"/>
          <p:cNvSpPr txBox="1"/>
          <p:nvPr/>
        </p:nvSpPr>
        <p:spPr>
          <a:xfrm>
            <a:off x="3241152" y="3420663"/>
            <a:ext cx="377190" cy="193040"/>
          </a:xfrm>
          <a:prstGeom prst="rect">
            <a:avLst/>
          </a:prstGeom>
        </p:spPr>
        <p:txBody>
          <a:bodyPr vert="horz" wrap="square" lIns="0" tIns="12700" rIns="0" bIns="0" rtlCol="0">
            <a:normAutofit/>
          </a:bodyPr>
          <a:lstStyle/>
          <a:p>
            <a:pPr marL="12700">
              <a:lnSpc>
                <a:spcPct val="100000"/>
              </a:lnSpc>
              <a:spcBef>
                <a:spcPts val="100"/>
              </a:spcBef>
            </a:pPr>
            <a:r>
              <a:rPr sz="1100" b="1" spc="-10">
                <a:solidFill>
                  <a:srgbClr val="461400"/>
                </a:solidFill>
                <a:latin typeface="Calibri"/>
                <a:cs typeface="Calibri"/>
              </a:rPr>
              <a:t>$9.30</a:t>
            </a:r>
            <a:endParaRPr sz="1100">
              <a:latin typeface="Calibri"/>
              <a:cs typeface="Calibri"/>
            </a:endParaRPr>
          </a:p>
        </p:txBody>
      </p:sp>
      <p:sp>
        <p:nvSpPr>
          <p:cNvPr id="13" name="object 13"/>
          <p:cNvSpPr txBox="1"/>
          <p:nvPr/>
        </p:nvSpPr>
        <p:spPr>
          <a:xfrm>
            <a:off x="5397801" y="3977103"/>
            <a:ext cx="455930" cy="193040"/>
          </a:xfrm>
          <a:prstGeom prst="rect">
            <a:avLst/>
          </a:prstGeom>
        </p:spPr>
        <p:txBody>
          <a:bodyPr vert="horz" wrap="square" lIns="0" tIns="12700" rIns="0" bIns="0" rtlCol="0">
            <a:normAutofit/>
          </a:bodyPr>
          <a:lstStyle/>
          <a:p>
            <a:pPr marL="12700">
              <a:lnSpc>
                <a:spcPct val="100000"/>
              </a:lnSpc>
              <a:spcBef>
                <a:spcPts val="100"/>
              </a:spcBef>
            </a:pPr>
            <a:r>
              <a:rPr sz="1100" b="1" spc="-10">
                <a:solidFill>
                  <a:srgbClr val="461400"/>
                </a:solidFill>
                <a:latin typeface="Calibri"/>
                <a:cs typeface="Calibri"/>
              </a:rPr>
              <a:t>$33.32</a:t>
            </a:r>
            <a:endParaRPr sz="1100">
              <a:latin typeface="Calibri"/>
              <a:cs typeface="Calibri"/>
            </a:endParaRPr>
          </a:p>
        </p:txBody>
      </p:sp>
      <p:sp>
        <p:nvSpPr>
          <p:cNvPr id="14" name="object 14"/>
          <p:cNvSpPr txBox="1"/>
          <p:nvPr/>
        </p:nvSpPr>
        <p:spPr>
          <a:xfrm>
            <a:off x="3714519" y="4502923"/>
            <a:ext cx="455930" cy="193040"/>
          </a:xfrm>
          <a:prstGeom prst="rect">
            <a:avLst/>
          </a:prstGeom>
        </p:spPr>
        <p:txBody>
          <a:bodyPr vert="horz" wrap="square" lIns="0" tIns="12700" rIns="0" bIns="0" rtlCol="0">
            <a:normAutofit/>
          </a:bodyPr>
          <a:lstStyle/>
          <a:p>
            <a:pPr marL="12700">
              <a:lnSpc>
                <a:spcPct val="100000"/>
              </a:lnSpc>
              <a:spcBef>
                <a:spcPts val="100"/>
              </a:spcBef>
            </a:pPr>
            <a:r>
              <a:rPr sz="1100" b="1" spc="-10">
                <a:solidFill>
                  <a:srgbClr val="461400"/>
                </a:solidFill>
                <a:latin typeface="Calibri"/>
                <a:cs typeface="Calibri"/>
              </a:rPr>
              <a:t>$15.03</a:t>
            </a:r>
            <a:endParaRPr sz="1100">
              <a:latin typeface="Calibri"/>
              <a:cs typeface="Calibri"/>
            </a:endParaRPr>
          </a:p>
        </p:txBody>
      </p:sp>
      <p:sp>
        <p:nvSpPr>
          <p:cNvPr id="15" name="object 15"/>
          <p:cNvSpPr txBox="1"/>
          <p:nvPr/>
        </p:nvSpPr>
        <p:spPr>
          <a:xfrm>
            <a:off x="3074040" y="5073012"/>
            <a:ext cx="360680" cy="193040"/>
          </a:xfrm>
          <a:prstGeom prst="rect">
            <a:avLst/>
          </a:prstGeom>
        </p:spPr>
        <p:txBody>
          <a:bodyPr vert="horz" wrap="square" lIns="0" tIns="12700" rIns="0" bIns="0" rtlCol="0">
            <a:normAutofit/>
          </a:bodyPr>
          <a:lstStyle/>
          <a:p>
            <a:pPr marL="12700">
              <a:lnSpc>
                <a:spcPct val="100000"/>
              </a:lnSpc>
              <a:spcBef>
                <a:spcPts val="100"/>
              </a:spcBef>
            </a:pPr>
            <a:r>
              <a:rPr sz="1100" b="1" spc="-10">
                <a:solidFill>
                  <a:srgbClr val="461400"/>
                </a:solidFill>
                <a:latin typeface="Calibri"/>
                <a:cs typeface="Calibri"/>
              </a:rPr>
              <a:t>$7.35</a:t>
            </a:r>
            <a:endParaRPr sz="1100">
              <a:latin typeface="Calibri"/>
              <a:cs typeface="Calibri"/>
            </a:endParaRPr>
          </a:p>
        </p:txBody>
      </p:sp>
      <p:sp>
        <p:nvSpPr>
          <p:cNvPr id="16" name="object 16"/>
          <p:cNvSpPr txBox="1"/>
          <p:nvPr/>
        </p:nvSpPr>
        <p:spPr>
          <a:xfrm>
            <a:off x="1967979" y="2520200"/>
            <a:ext cx="802005" cy="177800"/>
          </a:xfrm>
          <a:prstGeom prst="rect">
            <a:avLst/>
          </a:prstGeom>
        </p:spPr>
        <p:txBody>
          <a:bodyPr vert="horz" wrap="square" lIns="0" tIns="12700" rIns="0" bIns="0" rtlCol="0">
            <a:normAutofit/>
          </a:bodyPr>
          <a:lstStyle/>
          <a:p>
            <a:pPr marL="12700">
              <a:lnSpc>
                <a:spcPct val="100000"/>
              </a:lnSpc>
              <a:spcBef>
                <a:spcPts val="100"/>
              </a:spcBef>
            </a:pPr>
            <a:r>
              <a:rPr sz="1000" b="1" spc="-10">
                <a:solidFill>
                  <a:srgbClr val="595959"/>
                </a:solidFill>
                <a:latin typeface="Calibri"/>
                <a:cs typeface="Calibri"/>
              </a:rPr>
              <a:t>Price/Revenue</a:t>
            </a:r>
            <a:endParaRPr sz="1000">
              <a:latin typeface="Calibri"/>
              <a:cs typeface="Calibri"/>
            </a:endParaRPr>
          </a:p>
        </p:txBody>
      </p:sp>
      <p:sp>
        <p:nvSpPr>
          <p:cNvPr id="17" name="object 17"/>
          <p:cNvSpPr txBox="1"/>
          <p:nvPr/>
        </p:nvSpPr>
        <p:spPr>
          <a:xfrm>
            <a:off x="1967991" y="3600748"/>
            <a:ext cx="802005" cy="177800"/>
          </a:xfrm>
          <a:prstGeom prst="rect">
            <a:avLst/>
          </a:prstGeom>
        </p:spPr>
        <p:txBody>
          <a:bodyPr vert="horz" wrap="square" lIns="0" tIns="12700" rIns="0" bIns="0" rtlCol="0">
            <a:normAutofit/>
          </a:bodyPr>
          <a:lstStyle/>
          <a:p>
            <a:pPr marL="12700">
              <a:lnSpc>
                <a:spcPct val="100000"/>
              </a:lnSpc>
              <a:spcBef>
                <a:spcPts val="100"/>
              </a:spcBef>
            </a:pPr>
            <a:r>
              <a:rPr sz="1000" b="1" spc="-10">
                <a:solidFill>
                  <a:srgbClr val="595959"/>
                </a:solidFill>
                <a:latin typeface="Calibri"/>
                <a:cs typeface="Calibri"/>
              </a:rPr>
              <a:t>Price/Revenue</a:t>
            </a:r>
            <a:endParaRPr sz="1000">
              <a:latin typeface="Calibri"/>
              <a:cs typeface="Calibri"/>
            </a:endParaRPr>
          </a:p>
        </p:txBody>
      </p:sp>
      <p:sp>
        <p:nvSpPr>
          <p:cNvPr id="18" name="object 18"/>
          <p:cNvSpPr txBox="1"/>
          <p:nvPr/>
        </p:nvSpPr>
        <p:spPr>
          <a:xfrm>
            <a:off x="2303628" y="4113448"/>
            <a:ext cx="466090" cy="177800"/>
          </a:xfrm>
          <a:prstGeom prst="rect">
            <a:avLst/>
          </a:prstGeom>
        </p:spPr>
        <p:txBody>
          <a:bodyPr vert="horz" wrap="square" lIns="0" tIns="12700" rIns="0" bIns="0" rtlCol="0">
            <a:normAutofit/>
          </a:bodyPr>
          <a:lstStyle/>
          <a:p>
            <a:pPr marL="12700">
              <a:lnSpc>
                <a:spcPct val="100000"/>
              </a:lnSpc>
              <a:spcBef>
                <a:spcPts val="100"/>
              </a:spcBef>
            </a:pPr>
            <a:r>
              <a:rPr sz="1000" b="1" spc="-10">
                <a:solidFill>
                  <a:srgbClr val="595959"/>
                </a:solidFill>
                <a:latin typeface="Calibri"/>
                <a:cs typeface="Calibri"/>
              </a:rPr>
              <a:t>Intrinsic</a:t>
            </a:r>
            <a:endParaRPr sz="1000">
              <a:latin typeface="Calibri"/>
              <a:cs typeface="Calibri"/>
            </a:endParaRPr>
          </a:p>
        </p:txBody>
      </p:sp>
      <p:sp>
        <p:nvSpPr>
          <p:cNvPr id="19" name="object 19"/>
          <p:cNvSpPr txBox="1"/>
          <p:nvPr/>
        </p:nvSpPr>
        <p:spPr>
          <a:xfrm>
            <a:off x="2303628" y="4647906"/>
            <a:ext cx="466090" cy="177800"/>
          </a:xfrm>
          <a:prstGeom prst="rect">
            <a:avLst/>
          </a:prstGeom>
        </p:spPr>
        <p:txBody>
          <a:bodyPr vert="horz" wrap="square" lIns="0" tIns="12700" rIns="0" bIns="0" rtlCol="0">
            <a:normAutofit/>
          </a:bodyPr>
          <a:lstStyle/>
          <a:p>
            <a:pPr marL="12700">
              <a:lnSpc>
                <a:spcPct val="100000"/>
              </a:lnSpc>
              <a:spcBef>
                <a:spcPts val="100"/>
              </a:spcBef>
            </a:pPr>
            <a:r>
              <a:rPr sz="1000" b="1" spc="-10">
                <a:solidFill>
                  <a:srgbClr val="595959"/>
                </a:solidFill>
                <a:latin typeface="Calibri"/>
                <a:cs typeface="Calibri"/>
              </a:rPr>
              <a:t>Intrinsic</a:t>
            </a:r>
            <a:endParaRPr sz="1000">
              <a:latin typeface="Calibri"/>
              <a:cs typeface="Calibri"/>
            </a:endParaRPr>
          </a:p>
        </p:txBody>
      </p:sp>
      <p:sp>
        <p:nvSpPr>
          <p:cNvPr id="20" name="object 20"/>
          <p:cNvSpPr/>
          <p:nvPr/>
        </p:nvSpPr>
        <p:spPr>
          <a:xfrm>
            <a:off x="382708" y="1508572"/>
            <a:ext cx="528955" cy="1405255"/>
          </a:xfrm>
          <a:custGeom>
            <a:avLst/>
            <a:gdLst/>
            <a:ahLst/>
            <a:cxnLst/>
            <a:rect l="l" t="t" r="r" b="b"/>
            <a:pathLst>
              <a:path w="528955" h="1405255">
                <a:moveTo>
                  <a:pt x="440414" y="1404906"/>
                </a:moveTo>
                <a:lnTo>
                  <a:pt x="88084" y="1404906"/>
                </a:lnTo>
                <a:lnTo>
                  <a:pt x="53798" y="1397984"/>
                </a:lnTo>
                <a:lnTo>
                  <a:pt x="25799" y="1379107"/>
                </a:lnTo>
                <a:lnTo>
                  <a:pt x="6922" y="1351108"/>
                </a:lnTo>
                <a:lnTo>
                  <a:pt x="0" y="1316821"/>
                </a:lnTo>
                <a:lnTo>
                  <a:pt x="0" y="88085"/>
                </a:lnTo>
                <a:lnTo>
                  <a:pt x="14799" y="39215"/>
                </a:lnTo>
                <a:lnTo>
                  <a:pt x="54376" y="6705"/>
                </a:lnTo>
                <a:lnTo>
                  <a:pt x="88084" y="0"/>
                </a:lnTo>
                <a:lnTo>
                  <a:pt x="440414" y="0"/>
                </a:lnTo>
                <a:lnTo>
                  <a:pt x="474701" y="6922"/>
                </a:lnTo>
                <a:lnTo>
                  <a:pt x="502700" y="25799"/>
                </a:lnTo>
                <a:lnTo>
                  <a:pt x="521577" y="53798"/>
                </a:lnTo>
                <a:lnTo>
                  <a:pt x="528499" y="88085"/>
                </a:lnTo>
                <a:lnTo>
                  <a:pt x="528499" y="1316821"/>
                </a:lnTo>
                <a:lnTo>
                  <a:pt x="521577" y="1351108"/>
                </a:lnTo>
                <a:lnTo>
                  <a:pt x="502700" y="1379107"/>
                </a:lnTo>
                <a:lnTo>
                  <a:pt x="474701" y="1397984"/>
                </a:lnTo>
                <a:lnTo>
                  <a:pt x="440414" y="1404906"/>
                </a:lnTo>
                <a:close/>
              </a:path>
            </a:pathLst>
          </a:custGeom>
          <a:solidFill>
            <a:srgbClr val="461400"/>
          </a:solidFill>
        </p:spPr>
        <p:txBody>
          <a:bodyPr wrap="square" lIns="0" tIns="0" rIns="0" bIns="0" rtlCol="0"/>
          <a:lstStyle/>
          <a:p>
            <a:endParaRPr/>
          </a:p>
        </p:txBody>
      </p:sp>
      <p:sp>
        <p:nvSpPr>
          <p:cNvPr id="21" name="object 21"/>
          <p:cNvSpPr txBox="1"/>
          <p:nvPr/>
        </p:nvSpPr>
        <p:spPr>
          <a:xfrm>
            <a:off x="445663" y="1838006"/>
            <a:ext cx="444500" cy="746760"/>
          </a:xfrm>
          <a:prstGeom prst="rect">
            <a:avLst/>
          </a:prstGeom>
        </p:spPr>
        <p:txBody>
          <a:bodyPr vert="vert270" wrap="square" lIns="0" tIns="0" rIns="0" bIns="0" rtlCol="0">
            <a:normAutofit/>
          </a:bodyPr>
          <a:lstStyle/>
          <a:p>
            <a:pPr marL="81280">
              <a:lnSpc>
                <a:spcPts val="1525"/>
              </a:lnSpc>
            </a:pPr>
            <a:r>
              <a:rPr sz="1500" b="1" spc="-10">
                <a:solidFill>
                  <a:srgbClr val="FFFFFF"/>
                </a:solidFill>
                <a:latin typeface="Calibri"/>
                <a:cs typeface="Calibri"/>
              </a:rPr>
              <a:t>Control</a:t>
            </a:r>
            <a:endParaRPr sz="1500">
              <a:latin typeface="Calibri"/>
              <a:cs typeface="Calibri"/>
            </a:endParaRPr>
          </a:p>
          <a:p>
            <a:pPr marL="12700">
              <a:lnSpc>
                <a:spcPct val="100000"/>
              </a:lnSpc>
            </a:pPr>
            <a:r>
              <a:rPr sz="1500" b="1" spc="-10">
                <a:solidFill>
                  <a:srgbClr val="FFFFFF"/>
                </a:solidFill>
                <a:latin typeface="Calibri"/>
                <a:cs typeface="Calibri"/>
              </a:rPr>
              <a:t>Premium</a:t>
            </a:r>
            <a:endParaRPr sz="1500">
              <a:latin typeface="Calibri"/>
              <a:cs typeface="Calibri"/>
            </a:endParaRPr>
          </a:p>
        </p:txBody>
      </p:sp>
      <p:sp>
        <p:nvSpPr>
          <p:cNvPr id="22" name="object 22"/>
          <p:cNvSpPr txBox="1"/>
          <p:nvPr/>
        </p:nvSpPr>
        <p:spPr>
          <a:xfrm>
            <a:off x="665954" y="649927"/>
            <a:ext cx="7816850" cy="915035"/>
          </a:xfrm>
          <a:prstGeom prst="rect">
            <a:avLst/>
          </a:prstGeom>
        </p:spPr>
        <p:txBody>
          <a:bodyPr vert="horz" wrap="square" lIns="0" tIns="12700" rIns="0" bIns="0" rtlCol="0">
            <a:normAutofit/>
          </a:bodyPr>
          <a:lstStyle/>
          <a:p>
            <a:pPr marL="3185160" marR="5080" indent="-3173095">
              <a:lnSpc>
                <a:spcPct val="114999"/>
              </a:lnSpc>
              <a:spcBef>
                <a:spcPts val="100"/>
              </a:spcBef>
            </a:pPr>
            <a:r>
              <a:rPr sz="1700" i="1" spc="-10">
                <a:solidFill>
                  <a:srgbClr val="461400"/>
                </a:solidFill>
                <a:latin typeface="Calibri"/>
                <a:cs typeface="Calibri"/>
              </a:rPr>
              <a:t>Salad chain’s current* share price is $20.32, a max offer price of 27.88% represents a 37% control premium</a:t>
            </a:r>
            <a:endParaRPr sz="1700">
              <a:latin typeface="Calibri"/>
              <a:cs typeface="Calibri"/>
            </a:endParaRPr>
          </a:p>
          <a:p>
            <a:pPr marL="3161665">
              <a:lnSpc>
                <a:spcPct val="100000"/>
              </a:lnSpc>
              <a:spcBef>
                <a:spcPts val="990"/>
              </a:spcBef>
              <a:tabLst>
                <a:tab pos="4726940" algn="l"/>
              </a:tabLst>
            </a:pPr>
            <a:r>
              <a:rPr sz="1100" b="1">
                <a:solidFill>
                  <a:srgbClr val="461400"/>
                </a:solidFill>
                <a:latin typeface="Calibri"/>
                <a:cs typeface="Calibri"/>
              </a:rPr>
              <a:t>Opening</a:t>
            </a:r>
            <a:r>
              <a:rPr sz="1100" b="1" spc="40">
                <a:solidFill>
                  <a:srgbClr val="461400"/>
                </a:solidFill>
                <a:latin typeface="Calibri"/>
                <a:cs typeface="Calibri"/>
              </a:rPr>
              <a:t> </a:t>
            </a:r>
            <a:r>
              <a:rPr sz="1100" b="1">
                <a:solidFill>
                  <a:srgbClr val="461400"/>
                </a:solidFill>
                <a:latin typeface="Calibri"/>
                <a:cs typeface="Calibri"/>
              </a:rPr>
              <a:t>Offer</a:t>
            </a:r>
            <a:r>
              <a:rPr sz="1100" b="1" spc="50">
                <a:solidFill>
                  <a:srgbClr val="461400"/>
                </a:solidFill>
                <a:latin typeface="Calibri"/>
                <a:cs typeface="Calibri"/>
              </a:rPr>
              <a:t> </a:t>
            </a:r>
            <a:r>
              <a:rPr sz="1100" b="1" spc="-10">
                <a:solidFill>
                  <a:srgbClr val="461400"/>
                </a:solidFill>
                <a:latin typeface="Calibri"/>
                <a:cs typeface="Calibri"/>
              </a:rPr>
              <a:t>$25.71</a:t>
            </a:r>
            <a:r>
              <a:rPr sz="1100" b="1">
                <a:solidFill>
                  <a:srgbClr val="461400"/>
                </a:solidFill>
                <a:latin typeface="Calibri"/>
                <a:cs typeface="Calibri"/>
              </a:rPr>
              <a:t>	Max</a:t>
            </a:r>
            <a:r>
              <a:rPr sz="1100" b="1" spc="-35">
                <a:solidFill>
                  <a:srgbClr val="461400"/>
                </a:solidFill>
                <a:latin typeface="Calibri"/>
                <a:cs typeface="Calibri"/>
              </a:rPr>
              <a:t> </a:t>
            </a:r>
            <a:r>
              <a:rPr sz="1100" b="1">
                <a:solidFill>
                  <a:srgbClr val="461400"/>
                </a:solidFill>
                <a:latin typeface="Calibri"/>
                <a:cs typeface="Calibri"/>
              </a:rPr>
              <a:t>Offer</a:t>
            </a:r>
            <a:r>
              <a:rPr sz="1100" b="1" spc="15">
                <a:solidFill>
                  <a:srgbClr val="461400"/>
                </a:solidFill>
                <a:latin typeface="Calibri"/>
                <a:cs typeface="Calibri"/>
              </a:rPr>
              <a:t> </a:t>
            </a:r>
            <a:r>
              <a:rPr sz="1100" b="1" spc="-10">
                <a:solidFill>
                  <a:srgbClr val="461400"/>
                </a:solidFill>
                <a:latin typeface="Calibri"/>
                <a:cs typeface="Calibri"/>
              </a:rPr>
              <a:t>$27.88</a:t>
            </a:r>
            <a:endParaRPr sz="1100">
              <a:latin typeface="Calibri"/>
              <a:cs typeface="Calibri"/>
            </a:endParaRPr>
          </a:p>
        </p:txBody>
      </p:sp>
      <p:sp>
        <p:nvSpPr>
          <p:cNvPr id="23" name="object 23"/>
          <p:cNvSpPr/>
          <p:nvPr/>
        </p:nvSpPr>
        <p:spPr>
          <a:xfrm>
            <a:off x="387873" y="3033897"/>
            <a:ext cx="518795" cy="2583815"/>
          </a:xfrm>
          <a:custGeom>
            <a:avLst/>
            <a:gdLst/>
            <a:ahLst/>
            <a:cxnLst/>
            <a:rect l="l" t="t" r="r" b="b"/>
            <a:pathLst>
              <a:path w="518794" h="2583815">
                <a:moveTo>
                  <a:pt x="432047" y="2583726"/>
                </a:moveTo>
                <a:lnTo>
                  <a:pt x="86411" y="2583726"/>
                </a:lnTo>
                <a:lnTo>
                  <a:pt x="52776" y="2576935"/>
                </a:lnTo>
                <a:lnTo>
                  <a:pt x="25309" y="2558417"/>
                </a:lnTo>
                <a:lnTo>
                  <a:pt x="6790" y="2530950"/>
                </a:lnTo>
                <a:lnTo>
                  <a:pt x="0" y="2497314"/>
                </a:lnTo>
                <a:lnTo>
                  <a:pt x="0" y="86411"/>
                </a:lnTo>
                <a:lnTo>
                  <a:pt x="14518" y="38470"/>
                </a:lnTo>
                <a:lnTo>
                  <a:pt x="53343" y="6577"/>
                </a:lnTo>
                <a:lnTo>
                  <a:pt x="86411" y="0"/>
                </a:lnTo>
                <a:lnTo>
                  <a:pt x="432047" y="0"/>
                </a:lnTo>
                <a:lnTo>
                  <a:pt x="465682" y="6790"/>
                </a:lnTo>
                <a:lnTo>
                  <a:pt x="493149" y="25309"/>
                </a:lnTo>
                <a:lnTo>
                  <a:pt x="511668" y="52776"/>
                </a:lnTo>
                <a:lnTo>
                  <a:pt x="518459" y="86411"/>
                </a:lnTo>
                <a:lnTo>
                  <a:pt x="518459" y="2497314"/>
                </a:lnTo>
                <a:lnTo>
                  <a:pt x="511668" y="2530950"/>
                </a:lnTo>
                <a:lnTo>
                  <a:pt x="493149" y="2558417"/>
                </a:lnTo>
                <a:lnTo>
                  <a:pt x="465682" y="2576935"/>
                </a:lnTo>
                <a:lnTo>
                  <a:pt x="432047" y="2583726"/>
                </a:lnTo>
                <a:close/>
              </a:path>
            </a:pathLst>
          </a:custGeom>
          <a:solidFill>
            <a:srgbClr val="461400"/>
          </a:solidFill>
        </p:spPr>
        <p:txBody>
          <a:bodyPr wrap="square" lIns="0" tIns="0" rIns="0" bIns="0" rtlCol="0"/>
          <a:lstStyle/>
          <a:p>
            <a:endParaRPr/>
          </a:p>
        </p:txBody>
      </p:sp>
      <p:sp>
        <p:nvSpPr>
          <p:cNvPr id="24" name="object 24"/>
          <p:cNvSpPr txBox="1"/>
          <p:nvPr/>
        </p:nvSpPr>
        <p:spPr>
          <a:xfrm>
            <a:off x="560108" y="3504487"/>
            <a:ext cx="215900" cy="1644650"/>
          </a:xfrm>
          <a:prstGeom prst="rect">
            <a:avLst/>
          </a:prstGeom>
        </p:spPr>
        <p:txBody>
          <a:bodyPr vert="vert270" wrap="square" lIns="0" tIns="0" rIns="0" bIns="0" rtlCol="0">
            <a:normAutofit/>
          </a:bodyPr>
          <a:lstStyle/>
          <a:p>
            <a:pPr marL="12700">
              <a:lnSpc>
                <a:spcPts val="1525"/>
              </a:lnSpc>
            </a:pPr>
            <a:r>
              <a:rPr sz="1500" b="1">
                <a:solidFill>
                  <a:srgbClr val="FFFFFF"/>
                </a:solidFill>
                <a:latin typeface="Calibri"/>
                <a:cs typeface="Calibri"/>
              </a:rPr>
              <a:t>No</a:t>
            </a:r>
            <a:r>
              <a:rPr sz="1500" b="1" spc="-35">
                <a:solidFill>
                  <a:srgbClr val="FFFFFF"/>
                </a:solidFill>
                <a:latin typeface="Calibri"/>
                <a:cs typeface="Calibri"/>
              </a:rPr>
              <a:t> </a:t>
            </a:r>
            <a:r>
              <a:rPr sz="1500" b="1" spc="-10">
                <a:solidFill>
                  <a:srgbClr val="FFFFFF"/>
                </a:solidFill>
                <a:latin typeface="Calibri"/>
                <a:cs typeface="Calibri"/>
              </a:rPr>
              <a:t>Control</a:t>
            </a:r>
            <a:r>
              <a:rPr sz="1500" b="1" spc="-30">
                <a:solidFill>
                  <a:srgbClr val="FFFFFF"/>
                </a:solidFill>
                <a:latin typeface="Calibri"/>
                <a:cs typeface="Calibri"/>
              </a:rPr>
              <a:t> </a:t>
            </a:r>
            <a:r>
              <a:rPr sz="1500" b="1" spc="-10">
                <a:solidFill>
                  <a:srgbClr val="FFFFFF"/>
                </a:solidFill>
                <a:latin typeface="Calibri"/>
                <a:cs typeface="Calibri"/>
              </a:rPr>
              <a:t>Premium</a:t>
            </a:r>
            <a:endParaRPr sz="1500">
              <a:latin typeface="Calibri"/>
              <a:cs typeface="Calibri"/>
            </a:endParaRPr>
          </a:p>
        </p:txBody>
      </p:sp>
      <p:grpSp>
        <p:nvGrpSpPr>
          <p:cNvPr id="25" name="object 25"/>
          <p:cNvGrpSpPr/>
          <p:nvPr/>
        </p:nvGrpSpPr>
        <p:grpSpPr>
          <a:xfrm>
            <a:off x="5053223" y="1621266"/>
            <a:ext cx="419100" cy="3865245"/>
            <a:chOff x="5053223" y="1621266"/>
            <a:chExt cx="419100" cy="3865245"/>
          </a:xfrm>
        </p:grpSpPr>
        <p:sp>
          <p:nvSpPr>
            <p:cNvPr id="26" name="object 26"/>
            <p:cNvSpPr/>
            <p:nvPr/>
          </p:nvSpPr>
          <p:spPr>
            <a:xfrm>
              <a:off x="5057986" y="1626028"/>
              <a:ext cx="26670" cy="3855720"/>
            </a:xfrm>
            <a:custGeom>
              <a:avLst/>
              <a:gdLst/>
              <a:ahLst/>
              <a:cxnLst/>
              <a:rect l="l" t="t" r="r" b="b"/>
              <a:pathLst>
                <a:path w="26670" h="3855720">
                  <a:moveTo>
                    <a:pt x="26470" y="3855658"/>
                  </a:moveTo>
                  <a:lnTo>
                    <a:pt x="0" y="3855658"/>
                  </a:lnTo>
                  <a:lnTo>
                    <a:pt x="0" y="0"/>
                  </a:lnTo>
                  <a:lnTo>
                    <a:pt x="26470" y="0"/>
                  </a:lnTo>
                  <a:lnTo>
                    <a:pt x="26470" y="3855658"/>
                  </a:lnTo>
                  <a:close/>
                </a:path>
              </a:pathLst>
            </a:custGeom>
            <a:solidFill>
              <a:srgbClr val="AB2323"/>
            </a:solidFill>
          </p:spPr>
          <p:txBody>
            <a:bodyPr wrap="square" lIns="0" tIns="0" rIns="0" bIns="0" rtlCol="0"/>
            <a:lstStyle/>
            <a:p>
              <a:endParaRPr/>
            </a:p>
          </p:txBody>
        </p:sp>
        <p:sp>
          <p:nvSpPr>
            <p:cNvPr id="27" name="object 27"/>
            <p:cNvSpPr/>
            <p:nvPr/>
          </p:nvSpPr>
          <p:spPr>
            <a:xfrm>
              <a:off x="5057986" y="1626028"/>
              <a:ext cx="26670" cy="3855720"/>
            </a:xfrm>
            <a:custGeom>
              <a:avLst/>
              <a:gdLst/>
              <a:ahLst/>
              <a:cxnLst/>
              <a:rect l="l" t="t" r="r" b="b"/>
              <a:pathLst>
                <a:path w="26670" h="3855720">
                  <a:moveTo>
                    <a:pt x="0" y="0"/>
                  </a:moveTo>
                  <a:lnTo>
                    <a:pt x="26470" y="0"/>
                  </a:lnTo>
                  <a:lnTo>
                    <a:pt x="26470" y="3855658"/>
                  </a:lnTo>
                  <a:lnTo>
                    <a:pt x="0" y="3855658"/>
                  </a:lnTo>
                  <a:lnTo>
                    <a:pt x="0" y="0"/>
                  </a:lnTo>
                  <a:close/>
                </a:path>
              </a:pathLst>
            </a:custGeom>
            <a:ln w="9524">
              <a:solidFill>
                <a:srgbClr val="AB2323"/>
              </a:solidFill>
            </a:ln>
          </p:spPr>
          <p:txBody>
            <a:bodyPr wrap="square" lIns="0" tIns="0" rIns="0" bIns="0" rtlCol="0"/>
            <a:lstStyle/>
            <a:p>
              <a:endParaRPr/>
            </a:p>
          </p:txBody>
        </p:sp>
        <p:sp>
          <p:nvSpPr>
            <p:cNvPr id="28" name="object 28"/>
            <p:cNvSpPr/>
            <p:nvPr/>
          </p:nvSpPr>
          <p:spPr>
            <a:xfrm>
              <a:off x="5440924" y="1626028"/>
              <a:ext cx="26670" cy="3855720"/>
            </a:xfrm>
            <a:custGeom>
              <a:avLst/>
              <a:gdLst/>
              <a:ahLst/>
              <a:cxnLst/>
              <a:rect l="l" t="t" r="r" b="b"/>
              <a:pathLst>
                <a:path w="26670" h="3855720">
                  <a:moveTo>
                    <a:pt x="26470" y="3855658"/>
                  </a:moveTo>
                  <a:lnTo>
                    <a:pt x="0" y="3855658"/>
                  </a:lnTo>
                  <a:lnTo>
                    <a:pt x="0" y="0"/>
                  </a:lnTo>
                  <a:lnTo>
                    <a:pt x="26470" y="0"/>
                  </a:lnTo>
                  <a:lnTo>
                    <a:pt x="26470" y="3855658"/>
                  </a:lnTo>
                  <a:close/>
                </a:path>
              </a:pathLst>
            </a:custGeom>
            <a:solidFill>
              <a:srgbClr val="AB2323"/>
            </a:solidFill>
          </p:spPr>
          <p:txBody>
            <a:bodyPr wrap="square" lIns="0" tIns="0" rIns="0" bIns="0" rtlCol="0"/>
            <a:lstStyle/>
            <a:p>
              <a:endParaRPr/>
            </a:p>
          </p:txBody>
        </p:sp>
        <p:sp>
          <p:nvSpPr>
            <p:cNvPr id="29" name="object 29"/>
            <p:cNvSpPr/>
            <p:nvPr/>
          </p:nvSpPr>
          <p:spPr>
            <a:xfrm>
              <a:off x="5440924" y="1626028"/>
              <a:ext cx="26670" cy="3855720"/>
            </a:xfrm>
            <a:custGeom>
              <a:avLst/>
              <a:gdLst/>
              <a:ahLst/>
              <a:cxnLst/>
              <a:rect l="l" t="t" r="r" b="b"/>
              <a:pathLst>
                <a:path w="26670" h="3855720">
                  <a:moveTo>
                    <a:pt x="0" y="0"/>
                  </a:moveTo>
                  <a:lnTo>
                    <a:pt x="26470" y="0"/>
                  </a:lnTo>
                  <a:lnTo>
                    <a:pt x="26470" y="3855658"/>
                  </a:lnTo>
                  <a:lnTo>
                    <a:pt x="0" y="3855658"/>
                  </a:lnTo>
                  <a:lnTo>
                    <a:pt x="0" y="0"/>
                  </a:lnTo>
                  <a:close/>
                </a:path>
              </a:pathLst>
            </a:custGeom>
            <a:ln w="9524">
              <a:solidFill>
                <a:srgbClr val="AB2323"/>
              </a:solidFill>
            </a:ln>
          </p:spPr>
          <p:txBody>
            <a:bodyPr wrap="square" lIns="0" tIns="0" rIns="0" bIns="0" rtlCol="0"/>
            <a:lstStyle/>
            <a:p>
              <a:endParaRPr/>
            </a:p>
          </p:txBody>
        </p:sp>
      </p:grpSp>
      <p:sp>
        <p:nvSpPr>
          <p:cNvPr id="30" name="object 30"/>
          <p:cNvSpPr txBox="1"/>
          <p:nvPr/>
        </p:nvSpPr>
        <p:spPr>
          <a:xfrm>
            <a:off x="1967979" y="1959123"/>
            <a:ext cx="802005" cy="177800"/>
          </a:xfrm>
          <a:prstGeom prst="rect">
            <a:avLst/>
          </a:prstGeom>
        </p:spPr>
        <p:txBody>
          <a:bodyPr vert="horz" wrap="square" lIns="0" tIns="12700" rIns="0" bIns="0" rtlCol="0">
            <a:normAutofit/>
          </a:bodyPr>
          <a:lstStyle/>
          <a:p>
            <a:pPr marL="12700">
              <a:lnSpc>
                <a:spcPct val="100000"/>
              </a:lnSpc>
              <a:spcBef>
                <a:spcPts val="100"/>
              </a:spcBef>
            </a:pPr>
            <a:r>
              <a:rPr sz="1000" b="1" spc="-10">
                <a:solidFill>
                  <a:srgbClr val="595959"/>
                </a:solidFill>
                <a:latin typeface="Calibri"/>
                <a:cs typeface="Calibri"/>
              </a:rPr>
              <a:t>Price/Revenue</a:t>
            </a:r>
            <a:endParaRPr sz="1000">
              <a:latin typeface="Calibri"/>
              <a:cs typeface="Calibri"/>
            </a:endParaRPr>
          </a:p>
        </p:txBody>
      </p:sp>
      <p:sp>
        <p:nvSpPr>
          <p:cNvPr id="32" name="object 32"/>
          <p:cNvSpPr txBox="1"/>
          <p:nvPr/>
        </p:nvSpPr>
        <p:spPr>
          <a:xfrm>
            <a:off x="600475" y="6452709"/>
            <a:ext cx="1664335" cy="189865"/>
          </a:xfrm>
          <a:prstGeom prst="rect">
            <a:avLst/>
          </a:prstGeom>
        </p:spPr>
        <p:txBody>
          <a:bodyPr vert="horz" wrap="square" lIns="0" tIns="14604" rIns="0" bIns="0" rtlCol="0">
            <a:normAutofit/>
          </a:bodyPr>
          <a:lstStyle/>
          <a:p>
            <a:pPr marL="12700">
              <a:lnSpc>
                <a:spcPct val="100000"/>
              </a:lnSpc>
              <a:spcBef>
                <a:spcPts val="114"/>
              </a:spcBef>
            </a:pPr>
            <a:r>
              <a:rPr sz="1000">
                <a:solidFill>
                  <a:srgbClr val="9E9E9E"/>
                </a:solidFill>
                <a:latin typeface="Calibri"/>
                <a:cs typeface="Calibri"/>
              </a:rPr>
              <a:t>Footnote:</a:t>
            </a:r>
            <a:r>
              <a:rPr sz="1000" spc="40">
                <a:solidFill>
                  <a:srgbClr val="9E9E9E"/>
                </a:solidFill>
                <a:latin typeface="Calibri"/>
                <a:cs typeface="Calibri"/>
              </a:rPr>
              <a:t> </a:t>
            </a:r>
            <a:r>
              <a:rPr sz="1000" spc="-10">
                <a:solidFill>
                  <a:srgbClr val="9E9E9E"/>
                </a:solidFill>
                <a:latin typeface="Calibri"/>
                <a:cs typeface="Calibri"/>
              </a:rPr>
              <a:t>*9:30</a:t>
            </a:r>
            <a:r>
              <a:rPr sz="1000" spc="40">
                <a:solidFill>
                  <a:srgbClr val="9E9E9E"/>
                </a:solidFill>
                <a:latin typeface="Calibri"/>
                <a:cs typeface="Calibri"/>
              </a:rPr>
              <a:t> </a:t>
            </a:r>
            <a:r>
              <a:rPr sz="1000">
                <a:solidFill>
                  <a:srgbClr val="9E9E9E"/>
                </a:solidFill>
                <a:latin typeface="Calibri"/>
                <a:cs typeface="Calibri"/>
              </a:rPr>
              <a:t>am</a:t>
            </a:r>
            <a:r>
              <a:rPr sz="1000" spc="40">
                <a:solidFill>
                  <a:srgbClr val="9E9E9E"/>
                </a:solidFill>
                <a:latin typeface="Calibri"/>
                <a:cs typeface="Calibri"/>
              </a:rPr>
              <a:t> </a:t>
            </a:r>
            <a:r>
              <a:rPr sz="1000" spc="-10">
                <a:solidFill>
                  <a:srgbClr val="9E9E9E"/>
                </a:solidFill>
                <a:latin typeface="Calibri"/>
                <a:cs typeface="Calibri"/>
              </a:rPr>
              <a:t>4/23/2024</a:t>
            </a:r>
            <a:endParaRPr sz="1000">
              <a:latin typeface="Calibri"/>
              <a:cs typeface="Calibri"/>
            </a:endParaRPr>
          </a:p>
        </p:txBody>
      </p:sp>
      <p:sp>
        <p:nvSpPr>
          <p:cNvPr id="33" name="object 33"/>
          <p:cNvSpPr txBox="1"/>
          <p:nvPr/>
        </p:nvSpPr>
        <p:spPr>
          <a:xfrm>
            <a:off x="4482058" y="6519104"/>
            <a:ext cx="179705" cy="177800"/>
          </a:xfrm>
          <a:prstGeom prst="rect">
            <a:avLst/>
          </a:prstGeom>
        </p:spPr>
        <p:txBody>
          <a:bodyPr vert="horz" wrap="square" lIns="0" tIns="0" rIns="0" bIns="0" rtlCol="0">
            <a:normAutofit/>
          </a:bodyPr>
          <a:lstStyle/>
          <a:p>
            <a:pPr marL="12700">
              <a:lnSpc>
                <a:spcPts val="1240"/>
              </a:lnSpc>
            </a:pPr>
            <a:r>
              <a:rPr sz="1200" b="1" spc="-25">
                <a:solidFill>
                  <a:srgbClr val="4C144C"/>
                </a:solidFill>
                <a:latin typeface="Calibri"/>
                <a:cs typeface="Calibri"/>
              </a:rPr>
              <a:t>20</a:t>
            </a:r>
            <a:endParaRPr sz="1200">
              <a:latin typeface="Calibri"/>
              <a:cs typeface="Calibri"/>
            </a:endParaRPr>
          </a:p>
        </p:txBody>
      </p:sp>
      <p:sp>
        <p:nvSpPr>
          <p:cNvPr id="31" name="object 31"/>
          <p:cNvSpPr txBox="1"/>
          <p:nvPr/>
        </p:nvSpPr>
        <p:spPr>
          <a:xfrm>
            <a:off x="234750" y="5916728"/>
            <a:ext cx="6301740" cy="208279"/>
          </a:xfrm>
          <a:prstGeom prst="rect">
            <a:avLst/>
          </a:prstGeom>
        </p:spPr>
        <p:txBody>
          <a:bodyPr vert="horz" wrap="square" lIns="0" tIns="12700" rIns="0" bIns="0" rtlCol="0">
            <a:normAutofit/>
          </a:bodyPr>
          <a:lstStyle/>
          <a:p>
            <a:pPr marL="12700">
              <a:lnSpc>
                <a:spcPct val="100000"/>
              </a:lnSpc>
              <a:spcBef>
                <a:spcPts val="100"/>
              </a:spcBef>
            </a:pPr>
            <a:r>
              <a:rPr sz="1200" spc="10">
                <a:solidFill>
                  <a:srgbClr val="461400"/>
                </a:solidFill>
                <a:latin typeface="Calibri"/>
                <a:cs typeface="Calibri"/>
              </a:rPr>
              <a:t>*These</a:t>
            </a:r>
            <a:r>
              <a:rPr sz="1200" spc="80">
                <a:solidFill>
                  <a:srgbClr val="461400"/>
                </a:solidFill>
                <a:latin typeface="Calibri"/>
                <a:cs typeface="Calibri"/>
              </a:rPr>
              <a:t> </a:t>
            </a:r>
            <a:r>
              <a:rPr sz="1200" spc="10">
                <a:solidFill>
                  <a:srgbClr val="461400"/>
                </a:solidFill>
                <a:latin typeface="Calibri"/>
                <a:cs typeface="Calibri"/>
              </a:rPr>
              <a:t>values</a:t>
            </a:r>
            <a:r>
              <a:rPr sz="1200" spc="105">
                <a:solidFill>
                  <a:srgbClr val="461400"/>
                </a:solidFill>
                <a:latin typeface="Calibri"/>
                <a:cs typeface="Calibri"/>
              </a:rPr>
              <a:t> </a:t>
            </a:r>
            <a:r>
              <a:rPr sz="1200" spc="10">
                <a:solidFill>
                  <a:srgbClr val="461400"/>
                </a:solidFill>
                <a:latin typeface="Calibri"/>
                <a:cs typeface="Calibri"/>
              </a:rPr>
              <a:t>are</a:t>
            </a:r>
            <a:r>
              <a:rPr sz="1200" spc="100">
                <a:solidFill>
                  <a:srgbClr val="461400"/>
                </a:solidFill>
                <a:latin typeface="Calibri"/>
                <a:cs typeface="Calibri"/>
              </a:rPr>
              <a:t> </a:t>
            </a:r>
            <a:r>
              <a:rPr sz="1200" spc="10">
                <a:solidFill>
                  <a:srgbClr val="461400"/>
                </a:solidFill>
                <a:latin typeface="Calibri"/>
                <a:cs typeface="Calibri"/>
              </a:rPr>
              <a:t>based</a:t>
            </a:r>
            <a:r>
              <a:rPr sz="1200" spc="105">
                <a:solidFill>
                  <a:srgbClr val="461400"/>
                </a:solidFill>
                <a:latin typeface="Calibri"/>
                <a:cs typeface="Calibri"/>
              </a:rPr>
              <a:t> </a:t>
            </a:r>
            <a:r>
              <a:rPr sz="1200" spc="10">
                <a:solidFill>
                  <a:srgbClr val="461400"/>
                </a:solidFill>
                <a:latin typeface="Calibri"/>
                <a:cs typeface="Calibri"/>
              </a:rPr>
              <a:t>on</a:t>
            </a:r>
            <a:r>
              <a:rPr sz="1200" spc="100">
                <a:solidFill>
                  <a:srgbClr val="461400"/>
                </a:solidFill>
                <a:latin typeface="Calibri"/>
                <a:cs typeface="Calibri"/>
              </a:rPr>
              <a:t> </a:t>
            </a:r>
            <a:r>
              <a:rPr sz="1200" spc="10">
                <a:solidFill>
                  <a:srgbClr val="461400"/>
                </a:solidFill>
                <a:latin typeface="Calibri"/>
                <a:cs typeface="Calibri"/>
              </a:rPr>
              <a:t>a</a:t>
            </a:r>
            <a:r>
              <a:rPr sz="1200" spc="100">
                <a:solidFill>
                  <a:srgbClr val="461400"/>
                </a:solidFill>
                <a:latin typeface="Calibri"/>
                <a:cs typeface="Calibri"/>
              </a:rPr>
              <a:t> </a:t>
            </a:r>
            <a:r>
              <a:rPr sz="1200" spc="10">
                <a:solidFill>
                  <a:srgbClr val="461400"/>
                </a:solidFill>
                <a:latin typeface="Calibri"/>
                <a:cs typeface="Calibri"/>
              </a:rPr>
              <a:t>range</a:t>
            </a:r>
            <a:r>
              <a:rPr sz="1200" spc="105">
                <a:solidFill>
                  <a:srgbClr val="461400"/>
                </a:solidFill>
                <a:latin typeface="Calibri"/>
                <a:cs typeface="Calibri"/>
              </a:rPr>
              <a:t> </a:t>
            </a:r>
            <a:r>
              <a:rPr sz="1200" spc="10">
                <a:solidFill>
                  <a:srgbClr val="461400"/>
                </a:solidFill>
                <a:latin typeface="Calibri"/>
                <a:cs typeface="Calibri"/>
              </a:rPr>
              <a:t>of</a:t>
            </a:r>
            <a:r>
              <a:rPr sz="1200" spc="100">
                <a:solidFill>
                  <a:srgbClr val="461400"/>
                </a:solidFill>
                <a:latin typeface="Calibri"/>
                <a:cs typeface="Calibri"/>
              </a:rPr>
              <a:t> </a:t>
            </a:r>
            <a:r>
              <a:rPr sz="1200" spc="10">
                <a:solidFill>
                  <a:srgbClr val="461400"/>
                </a:solidFill>
                <a:latin typeface="Calibri"/>
                <a:cs typeface="Calibri"/>
              </a:rPr>
              <a:t>sensitivity</a:t>
            </a:r>
            <a:r>
              <a:rPr sz="1200" spc="55">
                <a:solidFill>
                  <a:srgbClr val="461400"/>
                </a:solidFill>
                <a:latin typeface="Calibri"/>
                <a:cs typeface="Calibri"/>
              </a:rPr>
              <a:t> </a:t>
            </a:r>
            <a:r>
              <a:rPr sz="1200" spc="10">
                <a:solidFill>
                  <a:srgbClr val="461400"/>
                </a:solidFill>
                <a:latin typeface="Calibri"/>
                <a:cs typeface="Calibri"/>
              </a:rPr>
              <a:t>analysis</a:t>
            </a:r>
            <a:r>
              <a:rPr sz="1200" spc="105">
                <a:solidFill>
                  <a:srgbClr val="461400"/>
                </a:solidFill>
                <a:latin typeface="Calibri"/>
                <a:cs typeface="Calibri"/>
              </a:rPr>
              <a:t> </a:t>
            </a:r>
            <a:r>
              <a:rPr sz="1200" spc="10">
                <a:solidFill>
                  <a:srgbClr val="461400"/>
                </a:solidFill>
                <a:latin typeface="Calibri"/>
                <a:cs typeface="Calibri"/>
              </a:rPr>
              <a:t>and</a:t>
            </a:r>
            <a:r>
              <a:rPr sz="1200" spc="100">
                <a:solidFill>
                  <a:srgbClr val="461400"/>
                </a:solidFill>
                <a:latin typeface="Calibri"/>
                <a:cs typeface="Calibri"/>
              </a:rPr>
              <a:t> </a:t>
            </a:r>
            <a:r>
              <a:rPr sz="1200" spc="10">
                <a:solidFill>
                  <a:srgbClr val="461400"/>
                </a:solidFill>
                <a:latin typeface="Calibri"/>
                <a:cs typeface="Calibri"/>
              </a:rPr>
              <a:t>include</a:t>
            </a:r>
            <a:r>
              <a:rPr sz="1200" spc="100">
                <a:solidFill>
                  <a:srgbClr val="461400"/>
                </a:solidFill>
                <a:latin typeface="Calibri"/>
                <a:cs typeface="Calibri"/>
              </a:rPr>
              <a:t> </a:t>
            </a:r>
            <a:r>
              <a:rPr sz="1200" spc="10">
                <a:solidFill>
                  <a:srgbClr val="461400"/>
                </a:solidFill>
                <a:latin typeface="Calibri"/>
                <a:cs typeface="Calibri"/>
              </a:rPr>
              <a:t>only</a:t>
            </a:r>
            <a:r>
              <a:rPr sz="1200" spc="55">
                <a:solidFill>
                  <a:srgbClr val="461400"/>
                </a:solidFill>
                <a:latin typeface="Calibri"/>
                <a:cs typeface="Calibri"/>
              </a:rPr>
              <a:t> </a:t>
            </a:r>
            <a:r>
              <a:rPr sz="1200" spc="10">
                <a:solidFill>
                  <a:srgbClr val="461400"/>
                </a:solidFill>
                <a:latin typeface="Calibri"/>
                <a:cs typeface="Calibri"/>
              </a:rPr>
              <a:t>relevant</a:t>
            </a:r>
            <a:r>
              <a:rPr sz="1200" spc="105">
                <a:solidFill>
                  <a:srgbClr val="461400"/>
                </a:solidFill>
                <a:latin typeface="Calibri"/>
                <a:cs typeface="Calibri"/>
              </a:rPr>
              <a:t> </a:t>
            </a:r>
            <a:r>
              <a:rPr sz="1200" spc="-10">
                <a:solidFill>
                  <a:srgbClr val="461400"/>
                </a:solidFill>
                <a:latin typeface="Calibri"/>
                <a:cs typeface="Calibri"/>
              </a:rPr>
              <a:t>comparables</a:t>
            </a:r>
            <a:endParaRPr sz="1200">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custGeom>
            <a:avLst/>
            <a:gdLst/>
            <a:ahLst/>
            <a:cxnLst/>
            <a:rect l="l" t="t" r="r" b="b"/>
            <a:pathLst>
              <a:path w="9144000" h="6858000">
                <a:moveTo>
                  <a:pt x="9143999" y="6857999"/>
                </a:moveTo>
                <a:lnTo>
                  <a:pt x="0" y="6857999"/>
                </a:lnTo>
                <a:lnTo>
                  <a:pt x="0" y="0"/>
                </a:lnTo>
                <a:lnTo>
                  <a:pt x="9143999" y="0"/>
                </a:lnTo>
                <a:lnTo>
                  <a:pt x="9143999" y="6857999"/>
                </a:lnTo>
                <a:close/>
              </a:path>
            </a:pathLst>
          </a:custGeom>
          <a:solidFill>
            <a:srgbClr val="751111"/>
          </a:solidFill>
        </p:spPr>
        <p:txBody>
          <a:bodyPr wrap="square" lIns="0" tIns="0" rIns="0" bIns="0" rtlCol="0"/>
          <a:lstStyle/>
          <a:p>
            <a:endParaRPr/>
          </a:p>
        </p:txBody>
      </p:sp>
      <p:sp>
        <p:nvSpPr>
          <p:cNvPr id="3" name="object 3"/>
          <p:cNvSpPr txBox="1"/>
          <p:nvPr/>
        </p:nvSpPr>
        <p:spPr>
          <a:xfrm>
            <a:off x="4494758" y="6531804"/>
            <a:ext cx="154305" cy="152400"/>
          </a:xfrm>
          <a:prstGeom prst="rect">
            <a:avLst/>
          </a:prstGeom>
        </p:spPr>
        <p:txBody>
          <a:bodyPr vert="horz" wrap="square" lIns="0" tIns="0" rIns="0" bIns="0" rtlCol="0">
            <a:normAutofit/>
          </a:bodyPr>
          <a:lstStyle/>
          <a:p>
            <a:pPr>
              <a:lnSpc>
                <a:spcPts val="1140"/>
              </a:lnSpc>
            </a:pPr>
            <a:r>
              <a:rPr sz="1200" b="1" spc="-30">
                <a:solidFill>
                  <a:srgbClr val="4C144C"/>
                </a:solidFill>
                <a:latin typeface="Calibri"/>
                <a:cs typeface="Calibri"/>
              </a:rPr>
              <a:t>21</a:t>
            </a:r>
            <a:endParaRPr sz="1200">
              <a:latin typeface="Calibri"/>
              <a:cs typeface="Calibri"/>
            </a:endParaRPr>
          </a:p>
        </p:txBody>
      </p:sp>
      <p:pic>
        <p:nvPicPr>
          <p:cNvPr id="4" name="object 4"/>
          <p:cNvPicPr/>
          <p:nvPr/>
        </p:nvPicPr>
        <p:blipFill>
          <a:blip r:embed="rId2" cstate="print"/>
          <a:stretch>
            <a:fillRect/>
          </a:stretch>
        </p:blipFill>
        <p:spPr>
          <a:xfrm>
            <a:off x="7097449" y="6406874"/>
            <a:ext cx="1848725" cy="365750"/>
          </a:xfrm>
          <a:prstGeom prst="rect">
            <a:avLst/>
          </a:prstGeom>
        </p:spPr>
      </p:pic>
      <p:grpSp>
        <p:nvGrpSpPr>
          <p:cNvPr id="5" name="object 5"/>
          <p:cNvGrpSpPr/>
          <p:nvPr/>
        </p:nvGrpSpPr>
        <p:grpSpPr>
          <a:xfrm>
            <a:off x="0" y="0"/>
            <a:ext cx="9144000" cy="795020"/>
            <a:chOff x="0" y="0"/>
            <a:chExt cx="9144000" cy="795020"/>
          </a:xfrm>
        </p:grpSpPr>
        <p:pic>
          <p:nvPicPr>
            <p:cNvPr id="6" name="object 6"/>
            <p:cNvPicPr/>
            <p:nvPr/>
          </p:nvPicPr>
          <p:blipFill>
            <a:blip r:embed="rId3" cstate="print"/>
            <a:stretch>
              <a:fillRect/>
            </a:stretch>
          </p:blipFill>
          <p:spPr>
            <a:xfrm>
              <a:off x="7142491" y="126124"/>
              <a:ext cx="1853337" cy="274199"/>
            </a:xfrm>
            <a:prstGeom prst="rect">
              <a:avLst/>
            </a:prstGeom>
          </p:spPr>
        </p:pic>
        <p:sp>
          <p:nvSpPr>
            <p:cNvPr id="7" name="object 7"/>
            <p:cNvSpPr/>
            <p:nvPr/>
          </p:nvSpPr>
          <p:spPr>
            <a:xfrm>
              <a:off x="0" y="0"/>
              <a:ext cx="9144000" cy="789940"/>
            </a:xfrm>
            <a:custGeom>
              <a:avLst/>
              <a:gdLst/>
              <a:ahLst/>
              <a:cxnLst/>
              <a:rect l="l" t="t" r="r" b="b"/>
              <a:pathLst>
                <a:path w="9144000" h="789940">
                  <a:moveTo>
                    <a:pt x="9143999" y="789849"/>
                  </a:moveTo>
                  <a:lnTo>
                    <a:pt x="0" y="789849"/>
                  </a:lnTo>
                  <a:lnTo>
                    <a:pt x="0" y="0"/>
                  </a:lnTo>
                  <a:lnTo>
                    <a:pt x="9143999" y="0"/>
                  </a:lnTo>
                  <a:lnTo>
                    <a:pt x="9143999" y="789849"/>
                  </a:lnTo>
                  <a:close/>
                </a:path>
              </a:pathLst>
            </a:custGeom>
            <a:solidFill>
              <a:srgbClr val="751111"/>
            </a:solidFill>
          </p:spPr>
          <p:txBody>
            <a:bodyPr wrap="square" lIns="0" tIns="0" rIns="0" bIns="0" rtlCol="0"/>
            <a:lstStyle/>
            <a:p>
              <a:endParaRPr/>
            </a:p>
          </p:txBody>
        </p:sp>
        <p:sp>
          <p:nvSpPr>
            <p:cNvPr id="8" name="object 8"/>
            <p:cNvSpPr/>
            <p:nvPr/>
          </p:nvSpPr>
          <p:spPr>
            <a:xfrm>
              <a:off x="0" y="789849"/>
              <a:ext cx="9144000" cy="0"/>
            </a:xfrm>
            <a:custGeom>
              <a:avLst/>
              <a:gdLst/>
              <a:ahLst/>
              <a:cxnLst/>
              <a:rect l="l" t="t" r="r" b="b"/>
              <a:pathLst>
                <a:path w="9144000">
                  <a:moveTo>
                    <a:pt x="9143999" y="0"/>
                  </a:moveTo>
                  <a:lnTo>
                    <a:pt x="0" y="0"/>
                  </a:lnTo>
                </a:path>
              </a:pathLst>
            </a:custGeom>
            <a:ln w="9524">
              <a:solidFill>
                <a:srgbClr val="FFFFFF"/>
              </a:solidFill>
            </a:ln>
          </p:spPr>
          <p:txBody>
            <a:bodyPr wrap="square" lIns="0" tIns="0" rIns="0" bIns="0" rtlCol="0"/>
            <a:lstStyle/>
            <a:p>
              <a:endParaRPr/>
            </a:p>
          </p:txBody>
        </p:sp>
      </p:grpSp>
      <p:sp>
        <p:nvSpPr>
          <p:cNvPr id="9" name="object 9" descr="$PPTXTitle"/>
          <p:cNvSpPr txBox="1">
            <a:spLocks noGrp="1"/>
          </p:cNvSpPr>
          <p:nvPr>
            <p:ph type="title"/>
          </p:nvPr>
        </p:nvSpPr>
        <p:spPr>
          <a:xfrm>
            <a:off x="594360" y="1371600"/>
            <a:ext cx="7680960" cy="4389120"/>
          </a:xfrm>
          <a:prstGeom prst="rect">
            <a:avLst/>
          </a:prstGeom>
        </p:spPr>
        <p:txBody>
          <a:bodyPr vert="horz" wrap="square" lIns="0" tIns="0" rIns="0" bIns="0" rtlCol="0">
            <a:normAutofit/>
          </a:bodyPr>
          <a:lstStyle/>
          <a:p>
            <a:pPr>
              <a:buNone/>
              <a:spcAft>
                <a:spcPts val="900"/>
              </a:spcAft>
            </a:pPr>
            <a:r>
              <a:rPr sz="1600" b="0">
                <a:solidFill>
                  <a:srgbClr val="ECDDD8"/>
                </a:solidFill>
                <a:latin typeface="Arial"/>
              </a:rPr>
              <a:t>I.  Transaction Highlights</a:t>
            </a:r>
          </a:p>
          <a:p>
            <a:pPr>
              <a:buNone/>
              <a:spcAft>
                <a:spcPts val="900"/>
              </a:spcAft>
            </a:pPr>
            <a:r>
              <a:rPr sz="1600" b="0">
                <a:solidFill>
                  <a:srgbClr val="ECDDD8"/>
                </a:solidFill>
                <a:latin typeface="Arial"/>
              </a:rPr>
              <a:t>II.  Company Backgrounds</a:t>
            </a:r>
          </a:p>
          <a:p>
            <a:pPr>
              <a:buNone/>
              <a:spcAft>
                <a:spcPts val="900"/>
              </a:spcAft>
            </a:pPr>
            <a:r>
              <a:rPr sz="1600" b="0">
                <a:solidFill>
                  <a:srgbClr val="ECDDD8"/>
                </a:solidFill>
                <a:latin typeface="Arial"/>
              </a:rPr>
              <a:t>III.  Strategic Rationale</a:t>
            </a:r>
          </a:p>
          <a:p>
            <a:pPr>
              <a:buNone/>
              <a:spcAft>
                <a:spcPts val="900"/>
              </a:spcAft>
            </a:pPr>
            <a:r>
              <a:rPr sz="1600" b="0">
                <a:solidFill>
                  <a:srgbClr val="ECDDD8"/>
                </a:solidFill>
                <a:latin typeface="Arial"/>
              </a:rPr>
              <a:t>IV.  Value Creation</a:t>
            </a:r>
          </a:p>
          <a:p>
            <a:pPr>
              <a:buNone/>
              <a:spcAft>
                <a:spcPts val="900"/>
              </a:spcAft>
            </a:pPr>
            <a:r>
              <a:rPr sz="1600" b="0">
                <a:solidFill>
                  <a:srgbClr val="ECDDD8"/>
                </a:solidFill>
                <a:latin typeface="Arial"/>
              </a:rPr>
              <a:t>V.  Financial Impact</a:t>
            </a:r>
          </a:p>
          <a:p>
            <a:pPr>
              <a:buNone/>
              <a:spcAft>
                <a:spcPts val="900"/>
              </a:spcAft>
            </a:pPr>
            <a:r>
              <a:rPr sz="2000" b="1">
                <a:solidFill>
                  <a:srgbClr val="FFFFFF"/>
                </a:solidFill>
                <a:latin typeface="Arial"/>
              </a:rPr>
              <a:t>VI.  Risks</a:t>
            </a:r>
          </a:p>
          <a:p>
            <a:pPr>
              <a:buNone/>
              <a:spcAft>
                <a:spcPts val="900"/>
              </a:spcAft>
            </a:pPr>
            <a:r>
              <a:rPr sz="1600" b="0">
                <a:solidFill>
                  <a:srgbClr val="ECDDD8"/>
                </a:solidFill>
                <a:latin typeface="Arial"/>
              </a:rPr>
              <a:t>VII.  Antitrust</a:t>
            </a:r>
          </a:p>
          <a:p>
            <a:pPr>
              <a:buNone/>
              <a:spcAft>
                <a:spcPts val="900"/>
              </a:spcAft>
            </a:pPr>
            <a:r>
              <a:rPr sz="1600" b="0">
                <a:solidFill>
                  <a:srgbClr val="ECDDD8"/>
                </a:solidFill>
                <a:latin typeface="Arial"/>
              </a:rPr>
              <a:t>VIII.  Approach Strategy</a:t>
            </a:r>
          </a:p>
        </p:txBody>
      </p:sp>
      <p:sp>
        <p:nvSpPr>
          <p:cNvPr id="10" name="object 10"/>
          <p:cNvSpPr txBox="1"/>
          <p:nvPr/>
        </p:nvSpPr>
        <p:spPr>
          <a:xfrm>
            <a:off x="474411" y="1714010"/>
            <a:ext cx="2881630" cy="1767205"/>
          </a:xfrm>
          <a:prstGeom prst="rect">
            <a:avLst/>
          </a:prstGeom>
        </p:spPr>
        <p:txBody>
          <a:bodyPr vert="horz" wrap="square" lIns="0" tIns="50800" rIns="0" bIns="0" rtlCol="0">
            <a:normAutofit/>
          </a:bodyPr>
          <a:lstStyle/>
          <a:p>
            <a:pPr marL="668020" indent="-410209">
              <a:lnSpc>
                <a:spcPct val="100000"/>
              </a:lnSpc>
              <a:spcBef>
                <a:spcPts val="400"/>
              </a:spcBef>
              <a:buAutoNum type="romanUcPeriod" startAt="2"/>
              <a:tabLst>
                <a:tab pos="668020" algn="l"/>
              </a:tabLst>
            </a:pPr>
            <a:r>
              <a:rPr sz="1800">
                <a:solidFill>
                  <a:srgbClr val="FFFFFF"/>
                </a:solidFill>
                <a:latin typeface="Calibri"/>
                <a:cs typeface="Calibri"/>
              </a:rPr>
              <a:t/>
            </a:r>
            <a:r>
              <a:rPr sz="1800" spc="12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668020" indent="-476884">
              <a:lnSpc>
                <a:spcPct val="100000"/>
              </a:lnSpc>
              <a:spcBef>
                <a:spcPts val="305"/>
              </a:spcBef>
              <a:buAutoNum type="romanUcPeriod" startAt="2"/>
              <a:tabLst>
                <a:tab pos="668020" algn="l"/>
              </a:tabLst>
            </a:pPr>
            <a:r>
              <a:rPr sz="1800">
                <a:solidFill>
                  <a:srgbClr val="FFFFFF"/>
                </a:solidFill>
                <a:latin typeface="Calibri"/>
                <a:cs typeface="Calibri"/>
              </a:rPr>
              <a:t/>
            </a:r>
            <a:r>
              <a:rPr sz="1800" spc="36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668020" indent="-455930">
              <a:lnSpc>
                <a:spcPct val="100000"/>
              </a:lnSpc>
              <a:spcBef>
                <a:spcPts val="330"/>
              </a:spcBef>
              <a:buAutoNum type="romanUcPeriod" startAt="2"/>
              <a:tabLst>
                <a:tab pos="668020" algn="l"/>
              </a:tabLst>
            </a:pPr>
            <a:r>
              <a:rPr sz="1800">
                <a:solidFill>
                  <a:srgbClr val="FFFFFF"/>
                </a:solidFill>
                <a:latin typeface="Calibri"/>
                <a:cs typeface="Calibri"/>
              </a:rPr>
              <a:t/>
            </a:r>
            <a:r>
              <a:rPr sz="1800" spc="21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668020" indent="-385445">
              <a:lnSpc>
                <a:spcPct val="100000"/>
              </a:lnSpc>
              <a:spcBef>
                <a:spcPts val="315"/>
              </a:spcBef>
              <a:buAutoNum type="romanUcPeriod" startAt="2"/>
              <a:tabLst>
                <a:tab pos="668020" algn="l"/>
              </a:tabLst>
            </a:pPr>
            <a:r>
              <a:rPr sz="1800" spc="55">
                <a:solidFill>
                  <a:srgbClr val="FFFFFF"/>
                </a:solidFill>
                <a:latin typeface="Calibri"/>
                <a:cs typeface="Calibri"/>
              </a:rPr>
              <a:t/>
            </a:r>
            <a:r>
              <a:rPr sz="1800" spc="9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668020" indent="-655320">
              <a:lnSpc>
                <a:spcPct val="100000"/>
              </a:lnSpc>
              <a:spcBef>
                <a:spcPts val="275"/>
              </a:spcBef>
              <a:buAutoNum type="romanUcPeriod" startAt="2"/>
              <a:tabLst>
                <a:tab pos="668020" algn="l"/>
              </a:tabLst>
            </a:pPr>
            <a:r>
              <a:rPr sz="2950" b="1" spc="60">
                <a:solidFill>
                  <a:srgbClr val="FFFFFF"/>
                </a:solidFill>
                <a:latin typeface="Calibri"/>
                <a:cs typeface="Calibri"/>
              </a:rPr>
              <a:t/>
            </a:r>
            <a:endParaRPr sz="2950">
              <a:latin typeface="Calibri"/>
              <a:cs typeface="Calibri"/>
            </a:endParaRPr>
          </a:p>
        </p:txBody>
      </p:sp>
      <p:sp>
        <p:nvSpPr>
          <p:cNvPr id="11" name="object 11"/>
          <p:cNvSpPr txBox="1"/>
          <p:nvPr/>
        </p:nvSpPr>
        <p:spPr>
          <a:xfrm>
            <a:off x="517208" y="3485324"/>
            <a:ext cx="410209" cy="661670"/>
          </a:xfrm>
          <a:prstGeom prst="rect">
            <a:avLst/>
          </a:prstGeom>
        </p:spPr>
        <p:txBody>
          <a:bodyPr vert="horz" wrap="square" lIns="0" tIns="11430" rIns="0" bIns="0" rtlCol="0">
            <a:normAutofit/>
          </a:bodyPr>
          <a:lstStyle/>
          <a:p>
            <a:pPr marL="12700" marR="5080" indent="67310">
              <a:lnSpc>
                <a:spcPct val="115900"/>
              </a:lnSpc>
              <a:spcBef>
                <a:spcPts val="90"/>
              </a:spcBef>
            </a:pPr>
            <a:r>
              <a:rPr sz="1800" spc="-20">
                <a:solidFill>
                  <a:srgbClr val="FFFFFF"/>
                </a:solidFill>
                <a:latin typeface="Calibri"/>
                <a:cs typeface="Calibri"/>
              </a:rPr>
              <a:t>VII. </a:t>
            </a:r>
            <a:r>
              <a:rPr sz="1800" spc="-10">
                <a:solidFill>
                  <a:srgbClr val="FFFFFF"/>
                </a:solidFill>
                <a:latin typeface="Calibri"/>
                <a:cs typeface="Calibri"/>
              </a:rPr>
              <a:t>VIII.</a:t>
            </a:r>
            <a:endParaRPr sz="1800">
              <a:latin typeface="Calibri"/>
              <a:cs typeface="Calibri"/>
            </a:endParaRPr>
          </a:p>
        </p:txBody>
      </p:sp>
      <p:sp>
        <p:nvSpPr>
          <p:cNvPr id="12" name="object 12"/>
          <p:cNvSpPr txBox="1"/>
          <p:nvPr/>
        </p:nvSpPr>
        <p:spPr>
          <a:xfrm>
            <a:off x="1130300" y="3485324"/>
            <a:ext cx="1847214" cy="661670"/>
          </a:xfrm>
          <a:prstGeom prst="rect">
            <a:avLst/>
          </a:prstGeom>
        </p:spPr>
        <p:txBody>
          <a:bodyPr vert="horz" wrap="square" lIns="0" tIns="11430" rIns="0" bIns="0" rtlCol="0">
            <a:normAutofit/>
          </a:bodyPr>
          <a:lstStyle/>
          <a:p>
            <a:pPr marL="12700" marR="5080">
              <a:lnSpc>
                <a:spcPct val="115900"/>
              </a:lnSpc>
              <a:spcBef>
                <a:spcPts val="90"/>
              </a:spcBef>
            </a:pPr>
            <a:r>
              <a:rPr sz="1800" spc="-10">
                <a:solidFill>
                  <a:srgbClr val="FFFFFF"/>
                </a:solidFill>
                <a:latin typeface="Calibri"/>
                <a:cs typeface="Calibri"/>
              </a:rPr>
              <a:t/>
            </a:r>
            <a:r>
              <a:rPr sz="1800" spc="500">
                <a:solidFill>
                  <a:srgbClr val="FFFFFF"/>
                </a:solidFill>
                <a:latin typeface="Calibri"/>
                <a:cs typeface="Calibri"/>
              </a:rPr>
              <a:t/>
            </a:r>
            <a:r>
              <a:rPr sz="1800">
                <a:solidFill>
                  <a:srgbClr val="FFFFFF"/>
                </a:solidFill>
                <a:latin typeface="Calibri"/>
                <a:cs typeface="Calibri"/>
              </a:rPr>
              <a:t/>
            </a:r>
            <a:r>
              <a:rPr sz="1800" spc="36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p:txBody>
      </p:sp>
      <p:grpSp>
        <p:nvGrpSpPr>
          <p:cNvPr id="13" name="object 13"/>
          <p:cNvGrpSpPr/>
          <p:nvPr/>
        </p:nvGrpSpPr>
        <p:grpSpPr>
          <a:xfrm>
            <a:off x="0" y="6013837"/>
            <a:ext cx="9144000" cy="844550"/>
            <a:chOff x="0" y="6013837"/>
            <a:chExt cx="9144000" cy="844550"/>
          </a:xfrm>
        </p:grpSpPr>
        <p:sp>
          <p:nvSpPr>
            <p:cNvPr id="14" name="object 14"/>
            <p:cNvSpPr/>
            <p:nvPr/>
          </p:nvSpPr>
          <p:spPr>
            <a:xfrm>
              <a:off x="0" y="6018600"/>
              <a:ext cx="9144000" cy="839469"/>
            </a:xfrm>
            <a:custGeom>
              <a:avLst/>
              <a:gdLst/>
              <a:ahLst/>
              <a:cxnLst/>
              <a:rect l="l" t="t" r="r" b="b"/>
              <a:pathLst>
                <a:path w="9144000" h="839470">
                  <a:moveTo>
                    <a:pt x="0" y="0"/>
                  </a:moveTo>
                  <a:lnTo>
                    <a:pt x="9143999" y="0"/>
                  </a:lnTo>
                  <a:lnTo>
                    <a:pt x="9143999" y="839400"/>
                  </a:lnTo>
                  <a:lnTo>
                    <a:pt x="0" y="839400"/>
                  </a:lnTo>
                  <a:lnTo>
                    <a:pt x="0" y="0"/>
                  </a:lnTo>
                  <a:close/>
                </a:path>
              </a:pathLst>
            </a:custGeom>
            <a:solidFill>
              <a:srgbClr val="751111"/>
            </a:solidFill>
          </p:spPr>
          <p:txBody>
            <a:bodyPr wrap="square" lIns="0" tIns="0" rIns="0" bIns="0" rtlCol="0"/>
            <a:lstStyle/>
            <a:p>
              <a:endParaRPr/>
            </a:p>
          </p:txBody>
        </p:sp>
        <p:sp>
          <p:nvSpPr>
            <p:cNvPr id="15" name="object 15"/>
            <p:cNvSpPr/>
            <p:nvPr/>
          </p:nvSpPr>
          <p:spPr>
            <a:xfrm>
              <a:off x="0" y="6018600"/>
              <a:ext cx="9144000" cy="0"/>
            </a:xfrm>
            <a:custGeom>
              <a:avLst/>
              <a:gdLst/>
              <a:ahLst/>
              <a:cxnLst/>
              <a:rect l="l" t="t" r="r" b="b"/>
              <a:pathLst>
                <a:path w="9144000">
                  <a:moveTo>
                    <a:pt x="0" y="0"/>
                  </a:moveTo>
                  <a:lnTo>
                    <a:pt x="9143999" y="0"/>
                  </a:lnTo>
                </a:path>
              </a:pathLst>
            </a:custGeom>
            <a:ln w="9524">
              <a:solidFill>
                <a:srgbClr val="FFFFFF"/>
              </a:solidFill>
            </a:ln>
          </p:spPr>
          <p:txBody>
            <a:bodyPr wrap="square" lIns="0" tIns="0" rIns="0" bIns="0" rtlCol="0"/>
            <a:lstStyle/>
            <a:p>
              <a:endParaRPr/>
            </a:p>
          </p:txBody>
        </p:sp>
      </p:grpSp>
      <p:sp>
        <p:nvSpPr>
          <p:cNvPr id="16" name="object 16"/>
          <p:cNvSpPr txBox="1"/>
          <p:nvPr/>
        </p:nvSpPr>
        <p:spPr>
          <a:xfrm>
            <a:off x="610700" y="410487"/>
            <a:ext cx="759460" cy="299720"/>
          </a:xfrm>
          <a:prstGeom prst="rect">
            <a:avLst/>
          </a:prstGeom>
        </p:spPr>
        <p:txBody>
          <a:bodyPr vert="horz" wrap="square" lIns="0" tIns="12700" rIns="0" bIns="0" rtlCol="0">
            <a:normAutofit/>
          </a:bodyPr>
          <a:lstStyle/>
          <a:p>
            <a:pPr marL="12700">
              <a:lnSpc>
                <a:spcPct val="100000"/>
              </a:lnSpc>
              <a:spcBef>
                <a:spcPts val="100"/>
              </a:spcBef>
            </a:pPr>
            <a:r>
              <a:rPr sz="1600" b="1">
                <a:solidFill>
                  <a:srgbClr val="FFFFFF"/>
                </a:solidFill>
                <a:latin typeface="Calibri"/>
                <a:cs typeface="Calibri"/>
              </a:rPr>
              <a:t>Agenda</a:t>
            </a:r>
            <a:endParaRPr sz="1800">
              <a:latin typeface="Calibri"/>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287020">
              <a:lnSpc>
                <a:spcPct val="100000"/>
              </a:lnSpc>
              <a:spcBef>
                <a:spcPts val="110"/>
              </a:spcBef>
            </a:pPr>
            <a:r>
              <a:rPr sz="1400" b="1">
                <a:latin typeface="Times New Roman"/>
              </a:rPr>
              <a:t>Risks</a:t>
            </a:r>
            <a:endParaRPr sz="2150"/>
          </a:p>
        </p:txBody>
      </p:sp>
      <p:sp>
        <p:nvSpPr>
          <p:cNvPr id="3" name="object 3"/>
          <p:cNvSpPr/>
          <p:nvPr/>
        </p:nvSpPr>
        <p:spPr>
          <a:xfrm>
            <a:off x="1080350" y="1361650"/>
            <a:ext cx="2017395" cy="1016000"/>
          </a:xfrm>
          <a:custGeom>
            <a:avLst/>
            <a:gdLst/>
            <a:ahLst/>
            <a:cxnLst/>
            <a:rect l="l" t="t" r="r" b="b"/>
            <a:pathLst>
              <a:path w="2017395" h="1016000">
                <a:moveTo>
                  <a:pt x="1847596" y="1015799"/>
                </a:moveTo>
                <a:lnTo>
                  <a:pt x="169303" y="1015799"/>
                </a:lnTo>
                <a:lnTo>
                  <a:pt x="124295" y="1009752"/>
                </a:lnTo>
                <a:lnTo>
                  <a:pt x="83852" y="992685"/>
                </a:lnTo>
                <a:lnTo>
                  <a:pt x="49587" y="966212"/>
                </a:lnTo>
                <a:lnTo>
                  <a:pt x="23114" y="931947"/>
                </a:lnTo>
                <a:lnTo>
                  <a:pt x="6047" y="891504"/>
                </a:lnTo>
                <a:lnTo>
                  <a:pt x="0" y="846496"/>
                </a:lnTo>
                <a:lnTo>
                  <a:pt x="0" y="169303"/>
                </a:lnTo>
                <a:lnTo>
                  <a:pt x="6047" y="124295"/>
                </a:lnTo>
                <a:lnTo>
                  <a:pt x="23114" y="83852"/>
                </a:lnTo>
                <a:lnTo>
                  <a:pt x="49587" y="49587"/>
                </a:lnTo>
                <a:lnTo>
                  <a:pt x="83852" y="23114"/>
                </a:lnTo>
                <a:lnTo>
                  <a:pt x="124295" y="6047"/>
                </a:lnTo>
                <a:lnTo>
                  <a:pt x="169303" y="0"/>
                </a:lnTo>
                <a:lnTo>
                  <a:pt x="1847596" y="0"/>
                </a:lnTo>
                <a:lnTo>
                  <a:pt x="1912386" y="12887"/>
                </a:lnTo>
                <a:lnTo>
                  <a:pt x="1967312" y="49587"/>
                </a:lnTo>
                <a:lnTo>
                  <a:pt x="2004012" y="104513"/>
                </a:lnTo>
                <a:lnTo>
                  <a:pt x="2016899" y="169303"/>
                </a:lnTo>
                <a:lnTo>
                  <a:pt x="2016899" y="846496"/>
                </a:lnTo>
                <a:lnTo>
                  <a:pt x="2010852" y="891504"/>
                </a:lnTo>
                <a:lnTo>
                  <a:pt x="1993785" y="931947"/>
                </a:lnTo>
                <a:lnTo>
                  <a:pt x="1967312" y="966212"/>
                </a:lnTo>
                <a:lnTo>
                  <a:pt x="1933047" y="992685"/>
                </a:lnTo>
                <a:lnTo>
                  <a:pt x="1892604" y="1009752"/>
                </a:lnTo>
                <a:lnTo>
                  <a:pt x="1847596" y="1015799"/>
                </a:lnTo>
                <a:close/>
              </a:path>
            </a:pathLst>
          </a:custGeom>
          <a:solidFill>
            <a:srgbClr val="461400"/>
          </a:solidFill>
        </p:spPr>
        <p:txBody>
          <a:bodyPr wrap="square" lIns="0" tIns="0" rIns="0" bIns="0" rtlCol="0"/>
          <a:lstStyle/>
          <a:p>
            <a:endParaRPr/>
          </a:p>
        </p:txBody>
      </p:sp>
      <p:sp>
        <p:nvSpPr>
          <p:cNvPr id="4" name="object 4"/>
          <p:cNvSpPr txBox="1"/>
          <p:nvPr/>
        </p:nvSpPr>
        <p:spPr>
          <a:xfrm>
            <a:off x="1375540" y="1589134"/>
            <a:ext cx="1424940" cy="543560"/>
          </a:xfrm>
          <a:prstGeom prst="rect">
            <a:avLst/>
          </a:prstGeom>
        </p:spPr>
        <p:txBody>
          <a:bodyPr vert="horz" wrap="square" lIns="0" tIns="12700" rIns="0" bIns="0" rtlCol="0">
            <a:normAutofit/>
          </a:bodyPr>
          <a:lstStyle/>
          <a:p>
            <a:pPr marL="143510" marR="5080" indent="-131445">
              <a:lnSpc>
                <a:spcPct val="100000"/>
              </a:lnSpc>
              <a:spcBef>
                <a:spcPts val="100"/>
              </a:spcBef>
            </a:pPr>
            <a:r>
              <a:rPr sz="1700" b="1" spc="-10">
                <a:solidFill>
                  <a:srgbClr val="FFFFFF"/>
                </a:solidFill>
                <a:latin typeface="Calibri"/>
                <a:cs typeface="Calibri"/>
              </a:rPr>
              <a:t>Restaurant Chain’s M&amp;A Track Record</a:t>
            </a:r>
            <a:endParaRPr sz="1700">
              <a:latin typeface="Calibri"/>
              <a:cs typeface="Calibri"/>
            </a:endParaRPr>
          </a:p>
        </p:txBody>
      </p:sp>
      <p:sp>
        <p:nvSpPr>
          <p:cNvPr id="5" name="object 5"/>
          <p:cNvSpPr/>
          <p:nvPr/>
        </p:nvSpPr>
        <p:spPr>
          <a:xfrm>
            <a:off x="1080350" y="2612293"/>
            <a:ext cx="7803515" cy="0"/>
          </a:xfrm>
          <a:custGeom>
            <a:avLst/>
            <a:gdLst/>
            <a:ahLst/>
            <a:cxnLst/>
            <a:rect l="l" t="t" r="r" b="b"/>
            <a:pathLst>
              <a:path w="7803515">
                <a:moveTo>
                  <a:pt x="0" y="0"/>
                </a:moveTo>
                <a:lnTo>
                  <a:pt x="7803299" y="0"/>
                </a:lnTo>
              </a:path>
            </a:pathLst>
          </a:custGeom>
          <a:ln w="9524">
            <a:solidFill>
              <a:srgbClr val="0A2535"/>
            </a:solidFill>
          </a:ln>
        </p:spPr>
        <p:txBody>
          <a:bodyPr wrap="square" lIns="0" tIns="0" rIns="0" bIns="0" rtlCol="0"/>
          <a:lstStyle/>
          <a:p>
            <a:endParaRPr/>
          </a:p>
        </p:txBody>
      </p:sp>
      <p:sp>
        <p:nvSpPr>
          <p:cNvPr id="6" name="object 6"/>
          <p:cNvSpPr/>
          <p:nvPr/>
        </p:nvSpPr>
        <p:spPr>
          <a:xfrm>
            <a:off x="1080350" y="2927474"/>
            <a:ext cx="2017395" cy="1016000"/>
          </a:xfrm>
          <a:custGeom>
            <a:avLst/>
            <a:gdLst/>
            <a:ahLst/>
            <a:cxnLst/>
            <a:rect l="l" t="t" r="r" b="b"/>
            <a:pathLst>
              <a:path w="2017395" h="1016000">
                <a:moveTo>
                  <a:pt x="1847596" y="1015799"/>
                </a:moveTo>
                <a:lnTo>
                  <a:pt x="169303" y="1015799"/>
                </a:lnTo>
                <a:lnTo>
                  <a:pt x="124295" y="1009752"/>
                </a:lnTo>
                <a:lnTo>
                  <a:pt x="83852" y="992685"/>
                </a:lnTo>
                <a:lnTo>
                  <a:pt x="49587" y="966212"/>
                </a:lnTo>
                <a:lnTo>
                  <a:pt x="23114" y="931947"/>
                </a:lnTo>
                <a:lnTo>
                  <a:pt x="6047" y="891504"/>
                </a:lnTo>
                <a:lnTo>
                  <a:pt x="0" y="846496"/>
                </a:lnTo>
                <a:lnTo>
                  <a:pt x="0" y="169303"/>
                </a:lnTo>
                <a:lnTo>
                  <a:pt x="6047" y="124295"/>
                </a:lnTo>
                <a:lnTo>
                  <a:pt x="23114" y="83852"/>
                </a:lnTo>
                <a:lnTo>
                  <a:pt x="49587" y="49587"/>
                </a:lnTo>
                <a:lnTo>
                  <a:pt x="83852" y="23114"/>
                </a:lnTo>
                <a:lnTo>
                  <a:pt x="124295" y="6047"/>
                </a:lnTo>
                <a:lnTo>
                  <a:pt x="169303" y="0"/>
                </a:lnTo>
                <a:lnTo>
                  <a:pt x="1847596" y="0"/>
                </a:lnTo>
                <a:lnTo>
                  <a:pt x="1912386" y="12887"/>
                </a:lnTo>
                <a:lnTo>
                  <a:pt x="1967312" y="49587"/>
                </a:lnTo>
                <a:lnTo>
                  <a:pt x="2004012" y="104513"/>
                </a:lnTo>
                <a:lnTo>
                  <a:pt x="2016899" y="169303"/>
                </a:lnTo>
                <a:lnTo>
                  <a:pt x="2016899" y="846496"/>
                </a:lnTo>
                <a:lnTo>
                  <a:pt x="2010852" y="891504"/>
                </a:lnTo>
                <a:lnTo>
                  <a:pt x="1993785" y="931947"/>
                </a:lnTo>
                <a:lnTo>
                  <a:pt x="1967312" y="966212"/>
                </a:lnTo>
                <a:lnTo>
                  <a:pt x="1933047" y="992685"/>
                </a:lnTo>
                <a:lnTo>
                  <a:pt x="1892604" y="1009752"/>
                </a:lnTo>
                <a:lnTo>
                  <a:pt x="1847596" y="1015799"/>
                </a:lnTo>
                <a:close/>
              </a:path>
            </a:pathLst>
          </a:custGeom>
          <a:solidFill>
            <a:srgbClr val="461400"/>
          </a:solidFill>
        </p:spPr>
        <p:txBody>
          <a:bodyPr wrap="square" lIns="0" tIns="0" rIns="0" bIns="0" rtlCol="0"/>
          <a:lstStyle/>
          <a:p>
            <a:endParaRPr/>
          </a:p>
        </p:txBody>
      </p:sp>
      <p:sp>
        <p:nvSpPr>
          <p:cNvPr id="7" name="object 7"/>
          <p:cNvSpPr txBox="1"/>
          <p:nvPr/>
        </p:nvSpPr>
        <p:spPr>
          <a:xfrm>
            <a:off x="1528431" y="3284498"/>
            <a:ext cx="1120140" cy="284480"/>
          </a:xfrm>
          <a:prstGeom prst="rect">
            <a:avLst/>
          </a:prstGeom>
        </p:spPr>
        <p:txBody>
          <a:bodyPr vert="horz" wrap="square" lIns="0" tIns="12700" rIns="0" bIns="0" rtlCol="0">
            <a:normAutofit/>
          </a:bodyPr>
          <a:lstStyle/>
          <a:p>
            <a:pPr marL="12700">
              <a:lnSpc>
                <a:spcPct val="100000"/>
              </a:lnSpc>
              <a:spcBef>
                <a:spcPts val="100"/>
              </a:spcBef>
            </a:pPr>
            <a:r>
              <a:rPr sz="1700" b="1" spc="-10">
                <a:solidFill>
                  <a:srgbClr val="FFFFFF"/>
                </a:solidFill>
                <a:latin typeface="Calibri"/>
                <a:cs typeface="Calibri"/>
              </a:rPr>
              <a:t>Cannibalism</a:t>
            </a:r>
            <a:endParaRPr sz="1700">
              <a:latin typeface="Calibri"/>
              <a:cs typeface="Calibri"/>
            </a:endParaRPr>
          </a:p>
        </p:txBody>
      </p:sp>
      <p:sp>
        <p:nvSpPr>
          <p:cNvPr id="8" name="object 8"/>
          <p:cNvSpPr/>
          <p:nvPr/>
        </p:nvSpPr>
        <p:spPr>
          <a:xfrm>
            <a:off x="1080350" y="4250207"/>
            <a:ext cx="7803515" cy="0"/>
          </a:xfrm>
          <a:custGeom>
            <a:avLst/>
            <a:gdLst/>
            <a:ahLst/>
            <a:cxnLst/>
            <a:rect l="l" t="t" r="r" b="b"/>
            <a:pathLst>
              <a:path w="7803515">
                <a:moveTo>
                  <a:pt x="0" y="0"/>
                </a:moveTo>
                <a:lnTo>
                  <a:pt x="7803299" y="0"/>
                </a:lnTo>
              </a:path>
            </a:pathLst>
          </a:custGeom>
          <a:ln w="9524">
            <a:solidFill>
              <a:srgbClr val="0A2535"/>
            </a:solidFill>
          </a:ln>
        </p:spPr>
        <p:txBody>
          <a:bodyPr wrap="square" lIns="0" tIns="0" rIns="0" bIns="0" rtlCol="0"/>
          <a:lstStyle/>
          <a:p>
            <a:endParaRPr/>
          </a:p>
        </p:txBody>
      </p:sp>
      <p:sp>
        <p:nvSpPr>
          <p:cNvPr id="9" name="object 9"/>
          <p:cNvSpPr/>
          <p:nvPr/>
        </p:nvSpPr>
        <p:spPr>
          <a:xfrm>
            <a:off x="1080350" y="4488095"/>
            <a:ext cx="2017395" cy="1016000"/>
          </a:xfrm>
          <a:custGeom>
            <a:avLst/>
            <a:gdLst/>
            <a:ahLst/>
            <a:cxnLst/>
            <a:rect l="l" t="t" r="r" b="b"/>
            <a:pathLst>
              <a:path w="2017395" h="1016000">
                <a:moveTo>
                  <a:pt x="1847596" y="1015799"/>
                </a:moveTo>
                <a:lnTo>
                  <a:pt x="169303" y="1015799"/>
                </a:lnTo>
                <a:lnTo>
                  <a:pt x="124295" y="1009752"/>
                </a:lnTo>
                <a:lnTo>
                  <a:pt x="83852" y="992685"/>
                </a:lnTo>
                <a:lnTo>
                  <a:pt x="49587" y="966212"/>
                </a:lnTo>
                <a:lnTo>
                  <a:pt x="23114" y="931947"/>
                </a:lnTo>
                <a:lnTo>
                  <a:pt x="6047" y="891504"/>
                </a:lnTo>
                <a:lnTo>
                  <a:pt x="0" y="846496"/>
                </a:lnTo>
                <a:lnTo>
                  <a:pt x="0" y="169303"/>
                </a:lnTo>
                <a:lnTo>
                  <a:pt x="6047" y="124295"/>
                </a:lnTo>
                <a:lnTo>
                  <a:pt x="23114" y="83852"/>
                </a:lnTo>
                <a:lnTo>
                  <a:pt x="49587" y="49587"/>
                </a:lnTo>
                <a:lnTo>
                  <a:pt x="83852" y="23114"/>
                </a:lnTo>
                <a:lnTo>
                  <a:pt x="124295" y="6047"/>
                </a:lnTo>
                <a:lnTo>
                  <a:pt x="169303" y="0"/>
                </a:lnTo>
                <a:lnTo>
                  <a:pt x="1847596" y="0"/>
                </a:lnTo>
                <a:lnTo>
                  <a:pt x="1912386" y="12887"/>
                </a:lnTo>
                <a:lnTo>
                  <a:pt x="1967312" y="49587"/>
                </a:lnTo>
                <a:lnTo>
                  <a:pt x="2004012" y="104513"/>
                </a:lnTo>
                <a:lnTo>
                  <a:pt x="2016899" y="169303"/>
                </a:lnTo>
                <a:lnTo>
                  <a:pt x="2016899" y="846496"/>
                </a:lnTo>
                <a:lnTo>
                  <a:pt x="2010852" y="891504"/>
                </a:lnTo>
                <a:lnTo>
                  <a:pt x="1993785" y="931947"/>
                </a:lnTo>
                <a:lnTo>
                  <a:pt x="1967312" y="966212"/>
                </a:lnTo>
                <a:lnTo>
                  <a:pt x="1933047" y="992685"/>
                </a:lnTo>
                <a:lnTo>
                  <a:pt x="1892604" y="1009752"/>
                </a:lnTo>
                <a:lnTo>
                  <a:pt x="1847596" y="1015799"/>
                </a:lnTo>
                <a:close/>
              </a:path>
            </a:pathLst>
          </a:custGeom>
          <a:solidFill>
            <a:srgbClr val="461400"/>
          </a:solidFill>
        </p:spPr>
        <p:txBody>
          <a:bodyPr wrap="square" lIns="0" tIns="0" rIns="0" bIns="0" rtlCol="0"/>
          <a:lstStyle/>
          <a:p>
            <a:endParaRPr/>
          </a:p>
        </p:txBody>
      </p:sp>
      <p:sp>
        <p:nvSpPr>
          <p:cNvPr id="10" name="object 10"/>
          <p:cNvSpPr txBox="1"/>
          <p:nvPr/>
        </p:nvSpPr>
        <p:spPr>
          <a:xfrm>
            <a:off x="1124649" y="4845120"/>
            <a:ext cx="1927860" cy="284480"/>
          </a:xfrm>
          <a:prstGeom prst="rect">
            <a:avLst/>
          </a:prstGeom>
        </p:spPr>
        <p:txBody>
          <a:bodyPr vert="horz" wrap="square" lIns="0" tIns="12700" rIns="0" bIns="0" rtlCol="0">
            <a:normAutofit/>
          </a:bodyPr>
          <a:lstStyle/>
          <a:p>
            <a:pPr marL="12700">
              <a:lnSpc>
                <a:spcPct val="100000"/>
              </a:lnSpc>
              <a:spcBef>
                <a:spcPts val="100"/>
              </a:spcBef>
            </a:pPr>
            <a:r>
              <a:rPr sz="1700" b="1">
                <a:solidFill>
                  <a:srgbClr val="FFFFFF"/>
                </a:solidFill>
                <a:latin typeface="Calibri"/>
                <a:cs typeface="Calibri"/>
              </a:rPr>
              <a:t>Increasing</a:t>
            </a:r>
            <a:r>
              <a:rPr sz="1700" b="1" spc="-45">
                <a:solidFill>
                  <a:srgbClr val="FFFFFF"/>
                </a:solidFill>
                <a:latin typeface="Calibri"/>
                <a:cs typeface="Calibri"/>
              </a:rPr>
              <a:t> </a:t>
            </a:r>
            <a:r>
              <a:rPr sz="1700" b="1">
                <a:solidFill>
                  <a:srgbClr val="FFFFFF"/>
                </a:solidFill>
                <a:latin typeface="Calibri"/>
                <a:cs typeface="Calibri"/>
              </a:rPr>
              <a:t>Labor</a:t>
            </a:r>
            <a:r>
              <a:rPr sz="1700" b="1" spc="-45">
                <a:solidFill>
                  <a:srgbClr val="FFFFFF"/>
                </a:solidFill>
                <a:latin typeface="Calibri"/>
                <a:cs typeface="Calibri"/>
              </a:rPr>
              <a:t> </a:t>
            </a:r>
            <a:r>
              <a:rPr sz="1700" b="1" spc="-20">
                <a:solidFill>
                  <a:srgbClr val="FFFFFF"/>
                </a:solidFill>
                <a:latin typeface="Calibri"/>
                <a:cs typeface="Calibri"/>
              </a:rPr>
              <a:t>Cost</a:t>
            </a:r>
            <a:endParaRPr sz="1700">
              <a:latin typeface="Calibri"/>
              <a:cs typeface="Calibri"/>
            </a:endParaRPr>
          </a:p>
        </p:txBody>
      </p:sp>
      <p:sp>
        <p:nvSpPr>
          <p:cNvPr id="11" name="object 11"/>
          <p:cNvSpPr/>
          <p:nvPr/>
        </p:nvSpPr>
        <p:spPr>
          <a:xfrm>
            <a:off x="720305" y="6171677"/>
            <a:ext cx="8159750" cy="0"/>
          </a:xfrm>
          <a:custGeom>
            <a:avLst/>
            <a:gdLst/>
            <a:ahLst/>
            <a:cxnLst/>
            <a:rect l="l" t="t" r="r" b="b"/>
            <a:pathLst>
              <a:path w="8159750">
                <a:moveTo>
                  <a:pt x="0" y="0"/>
                </a:moveTo>
                <a:lnTo>
                  <a:pt x="8159699" y="0"/>
                </a:lnTo>
              </a:path>
            </a:pathLst>
          </a:custGeom>
          <a:ln w="9524">
            <a:solidFill>
              <a:srgbClr val="000000"/>
            </a:solidFill>
          </a:ln>
        </p:spPr>
        <p:txBody>
          <a:bodyPr wrap="square" lIns="0" tIns="0" rIns="0" bIns="0" rtlCol="0"/>
          <a:lstStyle/>
          <a:p>
            <a:endParaRPr/>
          </a:p>
        </p:txBody>
      </p:sp>
      <p:sp>
        <p:nvSpPr>
          <p:cNvPr id="12" name="object 12"/>
          <p:cNvSpPr txBox="1"/>
          <p:nvPr/>
        </p:nvSpPr>
        <p:spPr>
          <a:xfrm>
            <a:off x="3296475" y="1195137"/>
            <a:ext cx="5459095" cy="1305560"/>
          </a:xfrm>
          <a:prstGeom prst="rect">
            <a:avLst/>
          </a:prstGeom>
        </p:spPr>
        <p:txBody>
          <a:bodyPr vert="horz" wrap="square" lIns="0" tIns="12700" rIns="0" bIns="0" rtlCol="0">
            <a:normAutofit/>
          </a:bodyPr>
          <a:lstStyle/>
          <a:p>
            <a:pPr marL="12700" marR="337185">
              <a:lnSpc>
                <a:spcPct val="100000"/>
              </a:lnSpc>
              <a:spcBef>
                <a:spcPts val="100"/>
              </a:spcBef>
            </a:pPr>
            <a:r>
              <a:rPr sz="1400" b="1" u="heavy">
                <a:solidFill>
                  <a:srgbClr val="AB2323"/>
                </a:solidFill>
                <a:uFill>
                  <a:solidFill>
                    <a:srgbClr val="AB2323"/>
                  </a:solidFill>
                </a:uFill>
                <a:latin typeface="Calibri"/>
                <a:cs typeface="Calibri"/>
              </a:rPr>
              <a:t>Risk: Restaurant Chain’s history of organic growth vs through M&amp;A may present integration friction.</a:t>
            </a:r>
            <a:endParaRPr sz="1400">
              <a:latin typeface="Calibri"/>
              <a:cs typeface="Calibri"/>
            </a:endParaRPr>
          </a:p>
          <a:p>
            <a:pPr marL="12700" marR="5080">
              <a:lnSpc>
                <a:spcPct val="100000"/>
              </a:lnSpc>
            </a:pPr>
            <a:r>
              <a:rPr sz="1400" b="1" u="heavy" spc="-10">
                <a:solidFill>
                  <a:srgbClr val="0A2535"/>
                </a:solidFill>
                <a:uFill>
                  <a:solidFill>
                    <a:srgbClr val="0A2535"/>
                  </a:solidFill>
                </a:uFill>
                <a:latin typeface="Calibri"/>
                <a:cs typeface="Calibri"/>
              </a:rPr>
              <a:t>Mitigant: Salad chain and Restaurant Chain have acquired firms for R&amp;D advancements successfully. Utilizing the same framework in this acquisition while benefiting from their shared business model increases the probability of success.</a:t>
            </a:r>
            <a:endParaRPr sz="1400">
              <a:latin typeface="Calibri"/>
              <a:cs typeface="Calibri"/>
            </a:endParaRPr>
          </a:p>
        </p:txBody>
      </p:sp>
      <p:sp>
        <p:nvSpPr>
          <p:cNvPr id="13" name="object 13"/>
          <p:cNvSpPr txBox="1"/>
          <p:nvPr/>
        </p:nvSpPr>
        <p:spPr>
          <a:xfrm>
            <a:off x="3319118" y="2649137"/>
            <a:ext cx="5480050" cy="1518920"/>
          </a:xfrm>
          <a:prstGeom prst="rect">
            <a:avLst/>
          </a:prstGeom>
        </p:spPr>
        <p:txBody>
          <a:bodyPr vert="horz" wrap="square" lIns="0" tIns="12700" rIns="0" bIns="0" rtlCol="0">
            <a:normAutofit/>
          </a:bodyPr>
          <a:lstStyle/>
          <a:p>
            <a:pPr marL="12700" marR="255904">
              <a:lnSpc>
                <a:spcPct val="100000"/>
              </a:lnSpc>
              <a:spcBef>
                <a:spcPts val="100"/>
              </a:spcBef>
            </a:pPr>
            <a:r>
              <a:rPr sz="1400" b="1" u="heavy">
                <a:solidFill>
                  <a:srgbClr val="AB2323"/>
                </a:solidFill>
                <a:uFill>
                  <a:solidFill>
                    <a:srgbClr val="AB2323"/>
                  </a:solidFill>
                </a:uFill>
                <a:latin typeface="Calibri"/>
                <a:cs typeface="Calibri"/>
              </a:rPr>
              <a:t>Risk: Both Salad chain and Restaurant Chain targets health-conscious consumers seeking an alternative to fast-food options; customers may choose to frequent just one of the restaurants as they combine.</a:t>
            </a:r>
            <a:endParaRPr sz="1400">
              <a:latin typeface="Calibri"/>
              <a:cs typeface="Calibri"/>
            </a:endParaRPr>
          </a:p>
          <a:p>
            <a:pPr marL="12700" marR="5080">
              <a:lnSpc>
                <a:spcPct val="100000"/>
              </a:lnSpc>
            </a:pPr>
            <a:r>
              <a:rPr sz="1400" b="1" u="heavy" spc="-10">
                <a:solidFill>
                  <a:srgbClr val="0A2535"/>
                </a:solidFill>
                <a:uFill>
                  <a:solidFill>
                    <a:srgbClr val="0A2535"/>
                  </a:solidFill>
                </a:uFill>
                <a:latin typeface="Calibri"/>
                <a:cs typeface="Calibri"/>
              </a:rPr>
              <a:t>Mitigant: By creating the Restaurant Chain Holding Company, Restaurant Chain and Salad chain are able to stand independent to the customer. They each will keep their core differentiators in cuisine and aesthetics, giving the customer differentiated experiences.</a:t>
            </a:r>
            <a:endParaRPr sz="1400">
              <a:latin typeface="Calibri"/>
              <a:cs typeface="Calibri"/>
            </a:endParaRPr>
          </a:p>
        </p:txBody>
      </p:sp>
      <p:sp>
        <p:nvSpPr>
          <p:cNvPr id="14" name="object 14"/>
          <p:cNvSpPr txBox="1"/>
          <p:nvPr/>
        </p:nvSpPr>
        <p:spPr>
          <a:xfrm>
            <a:off x="336149" y="3143596"/>
            <a:ext cx="304800" cy="605155"/>
          </a:xfrm>
          <a:prstGeom prst="rect">
            <a:avLst/>
          </a:prstGeom>
        </p:spPr>
        <p:txBody>
          <a:bodyPr vert="vert270" wrap="square" lIns="0" tIns="0" rIns="0" bIns="0" rtlCol="0">
            <a:normAutofit/>
          </a:bodyPr>
          <a:lstStyle/>
          <a:p>
            <a:pPr marL="12700">
              <a:lnSpc>
                <a:spcPts val="2190"/>
              </a:lnSpc>
            </a:pPr>
            <a:r>
              <a:rPr sz="2200" b="1" spc="-10">
                <a:solidFill>
                  <a:srgbClr val="0A2535"/>
                </a:solidFill>
                <a:latin typeface="Calibri"/>
                <a:cs typeface="Calibri"/>
              </a:rPr>
              <a:t>Risks</a:t>
            </a:r>
            <a:endParaRPr sz="2200">
              <a:latin typeface="Calibri"/>
              <a:cs typeface="Calibri"/>
            </a:endParaRPr>
          </a:p>
        </p:txBody>
      </p:sp>
      <p:sp>
        <p:nvSpPr>
          <p:cNvPr id="15" name="object 15"/>
          <p:cNvSpPr/>
          <p:nvPr/>
        </p:nvSpPr>
        <p:spPr>
          <a:xfrm>
            <a:off x="743028" y="1126841"/>
            <a:ext cx="156210" cy="4598670"/>
          </a:xfrm>
          <a:custGeom>
            <a:avLst/>
            <a:gdLst/>
            <a:ahLst/>
            <a:cxnLst/>
            <a:rect l="l" t="t" r="r" b="b"/>
            <a:pathLst>
              <a:path w="156209" h="4598670">
                <a:moveTo>
                  <a:pt x="155699" y="4598099"/>
                </a:moveTo>
                <a:lnTo>
                  <a:pt x="125397" y="4597080"/>
                </a:lnTo>
                <a:lnTo>
                  <a:pt x="100651" y="4594299"/>
                </a:lnTo>
                <a:lnTo>
                  <a:pt x="83967" y="4590175"/>
                </a:lnTo>
                <a:lnTo>
                  <a:pt x="77849" y="4585125"/>
                </a:lnTo>
                <a:lnTo>
                  <a:pt x="77849" y="2312024"/>
                </a:lnTo>
                <a:lnTo>
                  <a:pt x="71732" y="2306974"/>
                </a:lnTo>
                <a:lnTo>
                  <a:pt x="55048" y="2302850"/>
                </a:lnTo>
                <a:lnTo>
                  <a:pt x="30302" y="2300069"/>
                </a:lnTo>
                <a:lnTo>
                  <a:pt x="0" y="2299049"/>
                </a:lnTo>
                <a:lnTo>
                  <a:pt x="30302" y="2298030"/>
                </a:lnTo>
                <a:lnTo>
                  <a:pt x="55048" y="2295249"/>
                </a:lnTo>
                <a:lnTo>
                  <a:pt x="71732" y="2291125"/>
                </a:lnTo>
                <a:lnTo>
                  <a:pt x="77849" y="2286075"/>
                </a:lnTo>
                <a:lnTo>
                  <a:pt x="77849" y="12974"/>
                </a:lnTo>
                <a:lnTo>
                  <a:pt x="83967" y="7924"/>
                </a:lnTo>
                <a:lnTo>
                  <a:pt x="100651" y="3800"/>
                </a:lnTo>
                <a:lnTo>
                  <a:pt x="125397" y="1019"/>
                </a:lnTo>
                <a:lnTo>
                  <a:pt x="155699" y="0"/>
                </a:lnTo>
              </a:path>
            </a:pathLst>
          </a:custGeom>
          <a:ln w="38099">
            <a:solidFill>
              <a:srgbClr val="0A2535"/>
            </a:solidFill>
          </a:ln>
        </p:spPr>
        <p:txBody>
          <a:bodyPr wrap="square" lIns="0" tIns="0" rIns="0" bIns="0" rtlCol="0"/>
          <a:lstStyle/>
          <a:p>
            <a:endParaRPr/>
          </a:p>
        </p:txBody>
      </p:sp>
      <p:sp>
        <p:nvSpPr>
          <p:cNvPr id="16" name="object 16"/>
          <p:cNvSpPr txBox="1"/>
          <p:nvPr/>
        </p:nvSpPr>
        <p:spPr>
          <a:xfrm>
            <a:off x="809845" y="611022"/>
            <a:ext cx="7526655" cy="269240"/>
          </a:xfrm>
          <a:prstGeom prst="rect">
            <a:avLst/>
          </a:prstGeom>
        </p:spPr>
        <p:txBody>
          <a:bodyPr vert="horz" wrap="square" lIns="0" tIns="12700" rIns="0" bIns="0" rtlCol="0">
            <a:normAutofit/>
          </a:bodyPr>
          <a:lstStyle/>
          <a:p>
            <a:pPr marL="12700">
              <a:lnSpc>
                <a:spcPct val="100000"/>
              </a:lnSpc>
              <a:spcBef>
                <a:spcPts val="100"/>
              </a:spcBef>
            </a:pPr>
            <a:r>
              <a:rPr sz="1600" i="1">
                <a:latin typeface="Calibri"/>
                <a:cs typeface="Calibri"/>
              </a:rPr>
              <a:t>An acquisition of Salad chain stands to defy risks as the companies’ complement each other</a:t>
            </a:r>
            <a:endParaRPr sz="1600">
              <a:latin typeface="Calibri"/>
              <a:cs typeface="Calibri"/>
            </a:endParaRPr>
          </a:p>
        </p:txBody>
      </p:sp>
      <p:sp>
        <p:nvSpPr>
          <p:cNvPr id="18" name="object 18"/>
          <p:cNvSpPr txBox="1"/>
          <p:nvPr/>
        </p:nvSpPr>
        <p:spPr>
          <a:xfrm>
            <a:off x="600475" y="6452709"/>
            <a:ext cx="1895475" cy="189865"/>
          </a:xfrm>
          <a:prstGeom prst="rect">
            <a:avLst/>
          </a:prstGeom>
        </p:spPr>
        <p:txBody>
          <a:bodyPr vert="horz" wrap="square" lIns="0" tIns="14604" rIns="0" bIns="0" rtlCol="0">
            <a:spAutoFit/>
          </a:bodyPr>
          <a:lstStyle/>
          <a:p>
            <a:pPr marL="12700">
              <a:lnSpc>
                <a:spcPct val="100000"/>
              </a:lnSpc>
              <a:spcBef>
                <a:spcPts val="114"/>
              </a:spcBef>
            </a:pPr>
            <a:endParaRPr sz="1000">
              <a:latin typeface="Calibri"/>
              <a:cs typeface="Calibri"/>
            </a:endParaRPr>
          </a:p>
        </p:txBody>
      </p:sp>
      <p:sp>
        <p:nvSpPr>
          <p:cNvPr id="19" name="object 19"/>
          <p:cNvSpPr txBox="1"/>
          <p:nvPr/>
        </p:nvSpPr>
        <p:spPr>
          <a:xfrm>
            <a:off x="4482058" y="6519104"/>
            <a:ext cx="179705" cy="177800"/>
          </a:xfrm>
          <a:prstGeom prst="rect">
            <a:avLst/>
          </a:prstGeom>
        </p:spPr>
        <p:txBody>
          <a:bodyPr vert="horz" wrap="square" lIns="0" tIns="0" rIns="0" bIns="0" rtlCol="0">
            <a:normAutofit/>
          </a:bodyPr>
          <a:lstStyle/>
          <a:p>
            <a:pPr marL="12700">
              <a:lnSpc>
                <a:spcPts val="1240"/>
              </a:lnSpc>
            </a:pPr>
            <a:r>
              <a:rPr sz="1200" b="1" spc="-25">
                <a:solidFill>
                  <a:srgbClr val="4C144C"/>
                </a:solidFill>
                <a:latin typeface="Calibri"/>
                <a:cs typeface="Calibri"/>
              </a:rPr>
              <a:t>22</a:t>
            </a:r>
            <a:endParaRPr sz="1200">
              <a:latin typeface="Calibri"/>
              <a:cs typeface="Calibri"/>
            </a:endParaRPr>
          </a:p>
        </p:txBody>
      </p:sp>
      <p:sp>
        <p:nvSpPr>
          <p:cNvPr id="17" name="object 17"/>
          <p:cNvSpPr txBox="1"/>
          <p:nvPr/>
        </p:nvSpPr>
        <p:spPr>
          <a:xfrm>
            <a:off x="3351893" y="4537133"/>
            <a:ext cx="5545455" cy="1092200"/>
          </a:xfrm>
          <a:prstGeom prst="rect">
            <a:avLst/>
          </a:prstGeom>
        </p:spPr>
        <p:txBody>
          <a:bodyPr vert="horz" wrap="square" lIns="0" tIns="12700" rIns="0" bIns="0" rtlCol="0">
            <a:normAutofit/>
          </a:bodyPr>
          <a:lstStyle/>
          <a:p>
            <a:pPr marL="12700" marR="429895">
              <a:lnSpc>
                <a:spcPct val="100000"/>
              </a:lnSpc>
              <a:spcBef>
                <a:spcPts val="100"/>
              </a:spcBef>
            </a:pPr>
            <a:r>
              <a:rPr sz="1400" b="1" u="heavy">
                <a:solidFill>
                  <a:srgbClr val="AB2323"/>
                </a:solidFill>
                <a:uFill>
                  <a:solidFill>
                    <a:srgbClr val="AB2323"/>
                  </a:solidFill>
                </a:uFill>
                <a:latin typeface="Calibri"/>
                <a:cs typeface="Calibri"/>
              </a:rPr>
              <a:t>Risk: Labor cost are core elements of both Salad chain and Restaurant Chain’s operations. As labor costs rise (compensation costs for private industry</a:t>
            </a:r>
            <a:endParaRPr sz="1400">
              <a:latin typeface="Calibri"/>
              <a:cs typeface="Calibri"/>
            </a:endParaRPr>
          </a:p>
          <a:p>
            <a:pPr marL="12700">
              <a:lnSpc>
                <a:spcPct val="100000"/>
              </a:lnSpc>
            </a:pPr>
            <a:r>
              <a:rPr sz="1400">
                <a:solidFill>
                  <a:srgbClr val="AB2323"/>
                </a:solidFill>
                <a:latin typeface="Calibri"/>
                <a:cs typeface="Calibri"/>
              </a:rPr>
              <a:t>+4.3%</a:t>
            </a:r>
            <a:r>
              <a:rPr sz="1400" spc="-55">
                <a:solidFill>
                  <a:srgbClr val="AB2323"/>
                </a:solidFill>
                <a:latin typeface="Calibri"/>
                <a:cs typeface="Calibri"/>
              </a:rPr>
              <a:t> </a:t>
            </a:r>
            <a:r>
              <a:rPr sz="1400" spc="-20">
                <a:solidFill>
                  <a:srgbClr val="AB2323"/>
                </a:solidFill>
                <a:latin typeface="Calibri"/>
                <a:cs typeface="Calibri"/>
              </a:rPr>
              <a:t>YoY),</a:t>
            </a:r>
            <a:r>
              <a:rPr sz="1400" spc="-55">
                <a:solidFill>
                  <a:srgbClr val="AB2323"/>
                </a:solidFill>
                <a:latin typeface="Calibri"/>
                <a:cs typeface="Calibri"/>
              </a:rPr>
              <a:t> </a:t>
            </a:r>
            <a:r>
              <a:rPr sz="1400">
                <a:solidFill>
                  <a:srgbClr val="AB2323"/>
                </a:solidFill>
                <a:latin typeface="Calibri"/>
                <a:cs typeface="Calibri"/>
              </a:rPr>
              <a:t>their</a:t>
            </a:r>
            <a:r>
              <a:rPr sz="1400" spc="-55">
                <a:solidFill>
                  <a:srgbClr val="AB2323"/>
                </a:solidFill>
                <a:latin typeface="Calibri"/>
                <a:cs typeface="Calibri"/>
              </a:rPr>
              <a:t> </a:t>
            </a:r>
            <a:r>
              <a:rPr sz="1400">
                <a:solidFill>
                  <a:srgbClr val="AB2323"/>
                </a:solidFill>
                <a:latin typeface="Calibri"/>
                <a:cs typeface="Calibri"/>
              </a:rPr>
              <a:t>gross</a:t>
            </a:r>
            <a:r>
              <a:rPr sz="1400" spc="-55">
                <a:solidFill>
                  <a:srgbClr val="AB2323"/>
                </a:solidFill>
                <a:latin typeface="Calibri"/>
                <a:cs typeface="Calibri"/>
              </a:rPr>
              <a:t> </a:t>
            </a:r>
            <a:r>
              <a:rPr sz="1400">
                <a:solidFill>
                  <a:srgbClr val="AB2323"/>
                </a:solidFill>
                <a:latin typeface="Calibri"/>
                <a:cs typeface="Calibri"/>
              </a:rPr>
              <a:t>margins</a:t>
            </a:r>
            <a:r>
              <a:rPr sz="1400" spc="-55">
                <a:solidFill>
                  <a:srgbClr val="AB2323"/>
                </a:solidFill>
                <a:latin typeface="Calibri"/>
                <a:cs typeface="Calibri"/>
              </a:rPr>
              <a:t> </a:t>
            </a:r>
            <a:r>
              <a:rPr sz="1400">
                <a:solidFill>
                  <a:srgbClr val="AB2323"/>
                </a:solidFill>
                <a:latin typeface="Calibri"/>
                <a:cs typeface="Calibri"/>
              </a:rPr>
              <a:t>risk</a:t>
            </a:r>
            <a:r>
              <a:rPr sz="1400" spc="-55">
                <a:solidFill>
                  <a:srgbClr val="AB2323"/>
                </a:solidFill>
                <a:latin typeface="Calibri"/>
                <a:cs typeface="Calibri"/>
              </a:rPr>
              <a:t> </a:t>
            </a:r>
            <a:r>
              <a:rPr sz="1400">
                <a:solidFill>
                  <a:srgbClr val="AB2323"/>
                </a:solidFill>
                <a:latin typeface="Calibri"/>
                <a:cs typeface="Calibri"/>
              </a:rPr>
              <a:t>being</a:t>
            </a:r>
            <a:r>
              <a:rPr sz="1400" spc="-55">
                <a:solidFill>
                  <a:srgbClr val="AB2323"/>
                </a:solidFill>
                <a:latin typeface="Calibri"/>
                <a:cs typeface="Calibri"/>
              </a:rPr>
              <a:t> </a:t>
            </a:r>
            <a:r>
              <a:rPr sz="1400" spc="-10">
                <a:solidFill>
                  <a:srgbClr val="AB2323"/>
                </a:solidFill>
                <a:latin typeface="Calibri"/>
                <a:cs typeface="Calibri"/>
              </a:rPr>
              <a:t>eaten</a:t>
            </a:r>
            <a:r>
              <a:rPr sz="1400" spc="-55">
                <a:solidFill>
                  <a:srgbClr val="AB2323"/>
                </a:solidFill>
                <a:latin typeface="Calibri"/>
                <a:cs typeface="Calibri"/>
              </a:rPr>
              <a:t> </a:t>
            </a:r>
            <a:r>
              <a:rPr sz="1400" spc="-10">
                <a:solidFill>
                  <a:srgbClr val="AB2323"/>
                </a:solidFill>
                <a:latin typeface="Calibri"/>
                <a:cs typeface="Calibri"/>
              </a:rPr>
              <a:t>away.</a:t>
            </a:r>
            <a:endParaRPr sz="1400">
              <a:latin typeface="Calibri"/>
              <a:cs typeface="Calibri"/>
            </a:endParaRPr>
          </a:p>
          <a:p>
            <a:pPr marL="12700" marR="5080">
              <a:lnSpc>
                <a:spcPct val="100000"/>
              </a:lnSpc>
            </a:pPr>
            <a:r>
              <a:rPr sz="1400" b="1" u="heavy" spc="-10">
                <a:solidFill>
                  <a:srgbClr val="0A2535"/>
                </a:solidFill>
                <a:uFill>
                  <a:solidFill>
                    <a:srgbClr val="0A2535"/>
                  </a:solidFill>
                </a:uFill>
                <a:latin typeface="Calibri"/>
                <a:cs typeface="Calibri"/>
              </a:rPr>
              <a:t>Mitigant</a:t>
            </a:r>
            <a:r>
              <a:rPr sz="1400" b="1" u="none" spc="-10">
                <a:solidFill>
                  <a:srgbClr val="0A2535"/>
                </a:solidFill>
                <a:latin typeface="Calibri"/>
                <a:cs typeface="Calibri"/>
              </a:rPr>
              <a:t>:</a:t>
            </a:r>
            <a:r>
              <a:rPr sz="1400" b="1" u="none" spc="-35">
                <a:solidFill>
                  <a:srgbClr val="0A2535"/>
                </a:solidFill>
                <a:latin typeface="Calibri"/>
                <a:cs typeface="Calibri"/>
              </a:rPr>
              <a:t> </a:t>
            </a:r>
            <a:r>
              <a:rPr sz="1400" u="none" spc="-10">
                <a:solidFill>
                  <a:srgbClr val="0A2535"/>
                </a:solidFill>
                <a:latin typeface="Calibri"/>
                <a:cs typeface="Calibri"/>
              </a:rPr>
              <a:t>Implementation</a:t>
            </a:r>
            <a:r>
              <a:rPr sz="1400" u="none" spc="-30">
                <a:solidFill>
                  <a:srgbClr val="0A2535"/>
                </a:solidFill>
                <a:latin typeface="Calibri"/>
                <a:cs typeface="Calibri"/>
              </a:rPr>
              <a:t> </a:t>
            </a:r>
            <a:r>
              <a:rPr sz="1400" u="none">
                <a:solidFill>
                  <a:srgbClr val="0A2535"/>
                </a:solidFill>
                <a:latin typeface="Calibri"/>
                <a:cs typeface="Calibri"/>
              </a:rPr>
              <a:t>of</a:t>
            </a:r>
            <a:r>
              <a:rPr sz="1400" u="none" spc="-30">
                <a:solidFill>
                  <a:srgbClr val="0A2535"/>
                </a:solidFill>
                <a:latin typeface="Calibri"/>
                <a:cs typeface="Calibri"/>
              </a:rPr>
              <a:t> </a:t>
            </a:r>
            <a:r>
              <a:rPr sz="1400" u="none" spc="-10">
                <a:solidFill>
                  <a:srgbClr val="0A2535"/>
                </a:solidFill>
                <a:latin typeface="Calibri"/>
                <a:cs typeface="Calibri"/>
              </a:rPr>
              <a:t>automation</a:t>
            </a:r>
            <a:r>
              <a:rPr sz="1400" u="none" spc="-30">
                <a:solidFill>
                  <a:srgbClr val="0A2535"/>
                </a:solidFill>
                <a:latin typeface="Calibri"/>
                <a:cs typeface="Calibri"/>
              </a:rPr>
              <a:t> </a:t>
            </a:r>
            <a:r>
              <a:rPr sz="1400" u="none">
                <a:solidFill>
                  <a:srgbClr val="0A2535"/>
                </a:solidFill>
                <a:latin typeface="Calibri"/>
                <a:cs typeface="Calibri"/>
              </a:rPr>
              <a:t>for</a:t>
            </a:r>
            <a:r>
              <a:rPr sz="1400" u="none" spc="-35">
                <a:solidFill>
                  <a:srgbClr val="0A2535"/>
                </a:solidFill>
                <a:latin typeface="Calibri"/>
                <a:cs typeface="Calibri"/>
              </a:rPr>
              <a:t> </a:t>
            </a:r>
            <a:r>
              <a:rPr sz="1400" u="none">
                <a:solidFill>
                  <a:srgbClr val="0A2535"/>
                </a:solidFill>
                <a:latin typeface="Calibri"/>
                <a:cs typeface="Calibri"/>
              </a:rPr>
              <a:t>food</a:t>
            </a:r>
            <a:r>
              <a:rPr sz="1400" u="none" spc="-30">
                <a:solidFill>
                  <a:srgbClr val="0A2535"/>
                </a:solidFill>
                <a:latin typeface="Calibri"/>
                <a:cs typeface="Calibri"/>
              </a:rPr>
              <a:t> </a:t>
            </a:r>
            <a:r>
              <a:rPr sz="1400" u="none" spc="-10">
                <a:solidFill>
                  <a:srgbClr val="0A2535"/>
                </a:solidFill>
                <a:latin typeface="Calibri"/>
                <a:cs typeface="Calibri"/>
              </a:rPr>
              <a:t>assembly</a:t>
            </a:r>
            <a:r>
              <a:rPr sz="1400" u="none" spc="-30">
                <a:solidFill>
                  <a:srgbClr val="0A2535"/>
                </a:solidFill>
                <a:latin typeface="Calibri"/>
                <a:cs typeface="Calibri"/>
              </a:rPr>
              <a:t> </a:t>
            </a:r>
            <a:r>
              <a:rPr sz="1400" u="none">
                <a:solidFill>
                  <a:srgbClr val="0A2535"/>
                </a:solidFill>
                <a:latin typeface="Calibri"/>
                <a:cs typeface="Calibri"/>
              </a:rPr>
              <a:t>lines</a:t>
            </a:r>
            <a:r>
              <a:rPr sz="1400" u="none" spc="-30">
                <a:solidFill>
                  <a:srgbClr val="0A2535"/>
                </a:solidFill>
                <a:latin typeface="Calibri"/>
                <a:cs typeface="Calibri"/>
              </a:rPr>
              <a:t> </a:t>
            </a:r>
            <a:r>
              <a:rPr sz="1400" u="none">
                <a:solidFill>
                  <a:srgbClr val="0A2535"/>
                </a:solidFill>
                <a:latin typeface="Calibri"/>
                <a:cs typeface="Calibri"/>
              </a:rPr>
              <a:t>across</a:t>
            </a:r>
            <a:r>
              <a:rPr sz="1400" u="none" spc="-30">
                <a:solidFill>
                  <a:srgbClr val="0A2535"/>
                </a:solidFill>
                <a:latin typeface="Calibri"/>
                <a:cs typeface="Calibri"/>
              </a:rPr>
              <a:t> </a:t>
            </a:r>
            <a:r>
              <a:rPr sz="1400" u="none" spc="-20">
                <a:solidFill>
                  <a:srgbClr val="0A2535"/>
                </a:solidFill>
                <a:latin typeface="Calibri"/>
                <a:cs typeface="Calibri"/>
              </a:rPr>
              <a:t>both restaurants</a:t>
            </a:r>
            <a:r>
              <a:rPr sz="1400" u="none" spc="-40">
                <a:solidFill>
                  <a:srgbClr val="0A2535"/>
                </a:solidFill>
                <a:latin typeface="Calibri"/>
                <a:cs typeface="Calibri"/>
              </a:rPr>
              <a:t> </a:t>
            </a:r>
            <a:r>
              <a:rPr sz="1400" u="none" spc="-10">
                <a:solidFill>
                  <a:srgbClr val="0A2535"/>
                </a:solidFill>
                <a:latin typeface="Calibri"/>
                <a:cs typeface="Calibri"/>
              </a:rPr>
              <a:t>reduce</a:t>
            </a:r>
            <a:r>
              <a:rPr sz="1400" u="none" spc="-35">
                <a:solidFill>
                  <a:srgbClr val="0A2535"/>
                </a:solidFill>
                <a:latin typeface="Calibri"/>
                <a:cs typeface="Calibri"/>
              </a:rPr>
              <a:t> </a:t>
            </a:r>
            <a:r>
              <a:rPr sz="1400" u="none">
                <a:solidFill>
                  <a:srgbClr val="0A2535"/>
                </a:solidFill>
                <a:latin typeface="Calibri"/>
                <a:cs typeface="Calibri"/>
              </a:rPr>
              <a:t>the</a:t>
            </a:r>
            <a:r>
              <a:rPr sz="1400" u="none" spc="-35">
                <a:solidFill>
                  <a:srgbClr val="0A2535"/>
                </a:solidFill>
                <a:latin typeface="Calibri"/>
                <a:cs typeface="Calibri"/>
              </a:rPr>
              <a:t> </a:t>
            </a:r>
            <a:r>
              <a:rPr sz="1400" u="none" spc="-10">
                <a:solidFill>
                  <a:srgbClr val="0A2535"/>
                </a:solidFill>
                <a:latin typeface="Calibri"/>
                <a:cs typeface="Calibri"/>
              </a:rPr>
              <a:t>quantity</a:t>
            </a:r>
            <a:r>
              <a:rPr sz="1400" u="none" spc="-35">
                <a:solidFill>
                  <a:srgbClr val="0A2535"/>
                </a:solidFill>
                <a:latin typeface="Calibri"/>
                <a:cs typeface="Calibri"/>
              </a:rPr>
              <a:t> </a:t>
            </a:r>
            <a:r>
              <a:rPr sz="1400" u="none">
                <a:solidFill>
                  <a:srgbClr val="0A2535"/>
                </a:solidFill>
                <a:latin typeface="Calibri"/>
                <a:cs typeface="Calibri"/>
              </a:rPr>
              <a:t>of</a:t>
            </a:r>
            <a:r>
              <a:rPr sz="1400" u="none" spc="-35">
                <a:solidFill>
                  <a:srgbClr val="0A2535"/>
                </a:solidFill>
                <a:latin typeface="Calibri"/>
                <a:cs typeface="Calibri"/>
              </a:rPr>
              <a:t> </a:t>
            </a:r>
            <a:r>
              <a:rPr sz="1400" u="none" spc="-10">
                <a:solidFill>
                  <a:srgbClr val="0A2535"/>
                </a:solidFill>
                <a:latin typeface="Calibri"/>
                <a:cs typeface="Calibri"/>
              </a:rPr>
              <a:t>staff</a:t>
            </a:r>
            <a:r>
              <a:rPr sz="1400" u="none" spc="-40">
                <a:solidFill>
                  <a:srgbClr val="0A2535"/>
                </a:solidFill>
                <a:latin typeface="Calibri"/>
                <a:cs typeface="Calibri"/>
              </a:rPr>
              <a:t> </a:t>
            </a:r>
            <a:r>
              <a:rPr sz="1400" u="none">
                <a:solidFill>
                  <a:srgbClr val="0A2535"/>
                </a:solidFill>
                <a:latin typeface="Calibri"/>
                <a:cs typeface="Calibri"/>
              </a:rPr>
              <a:t>needed</a:t>
            </a:r>
            <a:r>
              <a:rPr sz="1400" u="none" spc="-35">
                <a:solidFill>
                  <a:srgbClr val="0A2535"/>
                </a:solidFill>
                <a:latin typeface="Calibri"/>
                <a:cs typeface="Calibri"/>
              </a:rPr>
              <a:t> </a:t>
            </a:r>
            <a:r>
              <a:rPr sz="1400" u="none">
                <a:solidFill>
                  <a:srgbClr val="0A2535"/>
                </a:solidFill>
                <a:latin typeface="Calibri"/>
                <a:cs typeface="Calibri"/>
              </a:rPr>
              <a:t>at</a:t>
            </a:r>
            <a:r>
              <a:rPr sz="1400" u="none" spc="-35">
                <a:solidFill>
                  <a:srgbClr val="0A2535"/>
                </a:solidFill>
                <a:latin typeface="Calibri"/>
                <a:cs typeface="Calibri"/>
              </a:rPr>
              <a:t> </a:t>
            </a:r>
            <a:r>
              <a:rPr sz="1400" u="none">
                <a:solidFill>
                  <a:srgbClr val="0A2535"/>
                </a:solidFill>
                <a:latin typeface="Calibri"/>
                <a:cs typeface="Calibri"/>
              </a:rPr>
              <a:t>any</a:t>
            </a:r>
            <a:r>
              <a:rPr sz="1400" u="none" spc="-35">
                <a:solidFill>
                  <a:srgbClr val="0A2535"/>
                </a:solidFill>
                <a:latin typeface="Calibri"/>
                <a:cs typeface="Calibri"/>
              </a:rPr>
              <a:t> </a:t>
            </a:r>
            <a:r>
              <a:rPr sz="1400" u="none">
                <a:solidFill>
                  <a:srgbClr val="0A2535"/>
                </a:solidFill>
                <a:latin typeface="Calibri"/>
                <a:cs typeface="Calibri"/>
              </a:rPr>
              <a:t>given</a:t>
            </a:r>
            <a:r>
              <a:rPr sz="1400" u="none" spc="-35">
                <a:solidFill>
                  <a:srgbClr val="0A2535"/>
                </a:solidFill>
                <a:latin typeface="Calibri"/>
                <a:cs typeface="Calibri"/>
              </a:rPr>
              <a:t> </a:t>
            </a:r>
            <a:r>
              <a:rPr sz="1400" u="none" spc="-10">
                <a:solidFill>
                  <a:srgbClr val="0A2535"/>
                </a:solidFill>
                <a:latin typeface="Calibri"/>
                <a:cs typeface="Calibri"/>
              </a:rPr>
              <a:t>shift</a:t>
            </a:r>
            <a:endParaRPr sz="1400">
              <a:latin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custGeom>
            <a:avLst/>
            <a:gdLst/>
            <a:ahLst/>
            <a:cxnLst/>
            <a:rect l="l" t="t" r="r" b="b"/>
            <a:pathLst>
              <a:path w="9144000" h="6858000">
                <a:moveTo>
                  <a:pt x="9143999" y="6857999"/>
                </a:moveTo>
                <a:lnTo>
                  <a:pt x="0" y="6857999"/>
                </a:lnTo>
                <a:lnTo>
                  <a:pt x="0" y="0"/>
                </a:lnTo>
                <a:lnTo>
                  <a:pt x="9143999" y="0"/>
                </a:lnTo>
                <a:lnTo>
                  <a:pt x="9143999" y="6857999"/>
                </a:lnTo>
                <a:close/>
              </a:path>
            </a:pathLst>
          </a:custGeom>
          <a:solidFill>
            <a:srgbClr val="751111"/>
          </a:solidFill>
        </p:spPr>
        <p:txBody>
          <a:bodyPr wrap="square" lIns="0" tIns="0" rIns="0" bIns="0" rtlCol="0"/>
          <a:lstStyle/>
          <a:p>
            <a:endParaRPr/>
          </a:p>
        </p:txBody>
      </p:sp>
      <p:sp>
        <p:nvSpPr>
          <p:cNvPr id="3" name="object 3"/>
          <p:cNvSpPr txBox="1"/>
          <p:nvPr/>
        </p:nvSpPr>
        <p:spPr>
          <a:xfrm>
            <a:off x="4494758" y="6531804"/>
            <a:ext cx="154305" cy="152400"/>
          </a:xfrm>
          <a:prstGeom prst="rect">
            <a:avLst/>
          </a:prstGeom>
        </p:spPr>
        <p:txBody>
          <a:bodyPr vert="horz" wrap="square" lIns="0" tIns="0" rIns="0" bIns="0" rtlCol="0">
            <a:normAutofit/>
          </a:bodyPr>
          <a:lstStyle/>
          <a:p>
            <a:pPr>
              <a:lnSpc>
                <a:spcPts val="1140"/>
              </a:lnSpc>
            </a:pPr>
            <a:r>
              <a:rPr sz="1200" b="1" spc="-30">
                <a:solidFill>
                  <a:srgbClr val="4C144C"/>
                </a:solidFill>
                <a:latin typeface="Calibri"/>
                <a:cs typeface="Calibri"/>
              </a:rPr>
              <a:t>23</a:t>
            </a:r>
            <a:endParaRPr sz="1200">
              <a:latin typeface="Calibri"/>
              <a:cs typeface="Calibri"/>
            </a:endParaRPr>
          </a:p>
        </p:txBody>
      </p:sp>
      <p:pic>
        <p:nvPicPr>
          <p:cNvPr id="4" name="object 4"/>
          <p:cNvPicPr/>
          <p:nvPr/>
        </p:nvPicPr>
        <p:blipFill>
          <a:blip r:embed="rId2" cstate="print"/>
          <a:stretch>
            <a:fillRect/>
          </a:stretch>
        </p:blipFill>
        <p:spPr>
          <a:xfrm>
            <a:off x="7097449" y="6406874"/>
            <a:ext cx="1848725" cy="365750"/>
          </a:xfrm>
          <a:prstGeom prst="rect">
            <a:avLst/>
          </a:prstGeom>
        </p:spPr>
      </p:pic>
      <p:grpSp>
        <p:nvGrpSpPr>
          <p:cNvPr id="5" name="object 5"/>
          <p:cNvGrpSpPr/>
          <p:nvPr/>
        </p:nvGrpSpPr>
        <p:grpSpPr>
          <a:xfrm>
            <a:off x="0" y="0"/>
            <a:ext cx="9144000" cy="795020"/>
            <a:chOff x="0" y="0"/>
            <a:chExt cx="9144000" cy="795020"/>
          </a:xfrm>
        </p:grpSpPr>
        <p:pic>
          <p:nvPicPr>
            <p:cNvPr id="6" name="object 6"/>
            <p:cNvPicPr/>
            <p:nvPr/>
          </p:nvPicPr>
          <p:blipFill>
            <a:blip r:embed="rId3" cstate="print"/>
            <a:stretch>
              <a:fillRect/>
            </a:stretch>
          </p:blipFill>
          <p:spPr>
            <a:xfrm>
              <a:off x="7142491" y="126124"/>
              <a:ext cx="1853337" cy="274199"/>
            </a:xfrm>
            <a:prstGeom prst="rect">
              <a:avLst/>
            </a:prstGeom>
          </p:spPr>
        </p:pic>
        <p:sp>
          <p:nvSpPr>
            <p:cNvPr id="7" name="object 7"/>
            <p:cNvSpPr/>
            <p:nvPr/>
          </p:nvSpPr>
          <p:spPr>
            <a:xfrm>
              <a:off x="0" y="0"/>
              <a:ext cx="9144000" cy="789940"/>
            </a:xfrm>
            <a:custGeom>
              <a:avLst/>
              <a:gdLst/>
              <a:ahLst/>
              <a:cxnLst/>
              <a:rect l="l" t="t" r="r" b="b"/>
              <a:pathLst>
                <a:path w="9144000" h="789940">
                  <a:moveTo>
                    <a:pt x="9143999" y="789849"/>
                  </a:moveTo>
                  <a:lnTo>
                    <a:pt x="0" y="789849"/>
                  </a:lnTo>
                  <a:lnTo>
                    <a:pt x="0" y="0"/>
                  </a:lnTo>
                  <a:lnTo>
                    <a:pt x="9143999" y="0"/>
                  </a:lnTo>
                  <a:lnTo>
                    <a:pt x="9143999" y="789849"/>
                  </a:lnTo>
                  <a:close/>
                </a:path>
              </a:pathLst>
            </a:custGeom>
            <a:solidFill>
              <a:srgbClr val="751111"/>
            </a:solidFill>
          </p:spPr>
          <p:txBody>
            <a:bodyPr wrap="square" lIns="0" tIns="0" rIns="0" bIns="0" rtlCol="0"/>
            <a:lstStyle/>
            <a:p>
              <a:endParaRPr/>
            </a:p>
          </p:txBody>
        </p:sp>
        <p:sp>
          <p:nvSpPr>
            <p:cNvPr id="8" name="object 8"/>
            <p:cNvSpPr/>
            <p:nvPr/>
          </p:nvSpPr>
          <p:spPr>
            <a:xfrm>
              <a:off x="0" y="789849"/>
              <a:ext cx="9144000" cy="0"/>
            </a:xfrm>
            <a:custGeom>
              <a:avLst/>
              <a:gdLst/>
              <a:ahLst/>
              <a:cxnLst/>
              <a:rect l="l" t="t" r="r" b="b"/>
              <a:pathLst>
                <a:path w="9144000">
                  <a:moveTo>
                    <a:pt x="9143999" y="0"/>
                  </a:moveTo>
                  <a:lnTo>
                    <a:pt x="0" y="0"/>
                  </a:lnTo>
                </a:path>
              </a:pathLst>
            </a:custGeom>
            <a:ln w="9524">
              <a:solidFill>
                <a:srgbClr val="FFFFFF"/>
              </a:solidFill>
            </a:ln>
          </p:spPr>
          <p:txBody>
            <a:bodyPr wrap="square" lIns="0" tIns="0" rIns="0" bIns="0" rtlCol="0"/>
            <a:lstStyle/>
            <a:p>
              <a:endParaRPr/>
            </a:p>
          </p:txBody>
        </p:sp>
      </p:grpSp>
      <p:sp>
        <p:nvSpPr>
          <p:cNvPr id="9" name="object 9" descr="$PPTXTitle"/>
          <p:cNvSpPr txBox="1">
            <a:spLocks noGrp="1"/>
          </p:cNvSpPr>
          <p:nvPr>
            <p:ph type="title"/>
          </p:nvPr>
        </p:nvSpPr>
        <p:spPr>
          <a:xfrm>
            <a:off x="594360" y="1371600"/>
            <a:ext cx="7680960" cy="4389120"/>
          </a:xfrm>
          <a:prstGeom prst="rect">
            <a:avLst/>
          </a:prstGeom>
        </p:spPr>
        <p:txBody>
          <a:bodyPr vert="horz" wrap="square" lIns="0" tIns="0" rIns="0" bIns="0" rtlCol="0">
            <a:normAutofit/>
          </a:bodyPr>
          <a:lstStyle/>
          <a:p>
            <a:pPr>
              <a:buNone/>
              <a:spcAft>
                <a:spcPts val="900"/>
              </a:spcAft>
            </a:pPr>
            <a:r>
              <a:rPr sz="1600" b="0">
                <a:solidFill>
                  <a:srgbClr val="ECDDD8"/>
                </a:solidFill>
                <a:latin typeface="Arial"/>
              </a:rPr>
              <a:t>I.  Transaction Highlights</a:t>
            </a:r>
          </a:p>
          <a:p>
            <a:pPr>
              <a:buNone/>
              <a:spcAft>
                <a:spcPts val="900"/>
              </a:spcAft>
            </a:pPr>
            <a:r>
              <a:rPr sz="1600" b="0">
                <a:solidFill>
                  <a:srgbClr val="ECDDD8"/>
                </a:solidFill>
                <a:latin typeface="Arial"/>
              </a:rPr>
              <a:t>II.  Company Backgrounds</a:t>
            </a:r>
          </a:p>
          <a:p>
            <a:pPr>
              <a:buNone/>
              <a:spcAft>
                <a:spcPts val="900"/>
              </a:spcAft>
            </a:pPr>
            <a:r>
              <a:rPr sz="1600" b="0">
                <a:solidFill>
                  <a:srgbClr val="ECDDD8"/>
                </a:solidFill>
                <a:latin typeface="Arial"/>
              </a:rPr>
              <a:t>III.  Strategic Rationale</a:t>
            </a:r>
          </a:p>
          <a:p>
            <a:pPr>
              <a:buNone/>
              <a:spcAft>
                <a:spcPts val="900"/>
              </a:spcAft>
            </a:pPr>
            <a:r>
              <a:rPr sz="1600" b="0">
                <a:solidFill>
                  <a:srgbClr val="ECDDD8"/>
                </a:solidFill>
                <a:latin typeface="Arial"/>
              </a:rPr>
              <a:t>IV.  Value Creation</a:t>
            </a:r>
          </a:p>
          <a:p>
            <a:pPr>
              <a:buNone/>
              <a:spcAft>
                <a:spcPts val="900"/>
              </a:spcAft>
            </a:pPr>
            <a:r>
              <a:rPr sz="1600" b="0">
                <a:solidFill>
                  <a:srgbClr val="ECDDD8"/>
                </a:solidFill>
                <a:latin typeface="Arial"/>
              </a:rPr>
              <a:t>V.  Financial Impact</a:t>
            </a:r>
          </a:p>
          <a:p>
            <a:pPr>
              <a:buNone/>
              <a:spcAft>
                <a:spcPts val="900"/>
              </a:spcAft>
            </a:pPr>
            <a:r>
              <a:rPr sz="1600" b="0">
                <a:solidFill>
                  <a:srgbClr val="ECDDD8"/>
                </a:solidFill>
                <a:latin typeface="Arial"/>
              </a:rPr>
              <a:t>VI.  Risks</a:t>
            </a:r>
          </a:p>
          <a:p>
            <a:pPr>
              <a:buNone/>
              <a:spcAft>
                <a:spcPts val="900"/>
              </a:spcAft>
            </a:pPr>
            <a:r>
              <a:rPr sz="2000" b="1">
                <a:solidFill>
                  <a:srgbClr val="FFFFFF"/>
                </a:solidFill>
                <a:latin typeface="Arial"/>
              </a:rPr>
              <a:t>VII.  Antitrust</a:t>
            </a:r>
          </a:p>
          <a:p>
            <a:pPr>
              <a:buNone/>
              <a:spcAft>
                <a:spcPts val="900"/>
              </a:spcAft>
            </a:pPr>
            <a:r>
              <a:rPr sz="1600" b="0">
                <a:solidFill>
                  <a:srgbClr val="ECDDD8"/>
                </a:solidFill>
                <a:latin typeface="Arial"/>
              </a:rPr>
              <a:t>VIII.  Approach Strategy</a:t>
            </a:r>
          </a:p>
        </p:txBody>
      </p:sp>
      <p:sp>
        <p:nvSpPr>
          <p:cNvPr id="10" name="object 10"/>
          <p:cNvSpPr txBox="1"/>
          <p:nvPr/>
        </p:nvSpPr>
        <p:spPr>
          <a:xfrm>
            <a:off x="366929" y="1714010"/>
            <a:ext cx="2988945" cy="2432685"/>
          </a:xfrm>
          <a:prstGeom prst="rect">
            <a:avLst/>
          </a:prstGeom>
        </p:spPr>
        <p:txBody>
          <a:bodyPr vert="horz" wrap="square" lIns="0" tIns="50800" rIns="0" bIns="0" rtlCol="0">
            <a:normAutofit/>
          </a:bodyPr>
          <a:lstStyle/>
          <a:p>
            <a:pPr marL="775970" indent="-410845">
              <a:lnSpc>
                <a:spcPct val="100000"/>
              </a:lnSpc>
              <a:spcBef>
                <a:spcPts val="400"/>
              </a:spcBef>
              <a:buAutoNum type="romanUcPeriod" startAt="2"/>
              <a:tabLst>
                <a:tab pos="775970" algn="l"/>
              </a:tabLst>
            </a:pPr>
            <a:r>
              <a:rPr sz="1800">
                <a:solidFill>
                  <a:srgbClr val="FFFFFF"/>
                </a:solidFill>
                <a:latin typeface="Calibri"/>
                <a:cs typeface="Calibri"/>
              </a:rPr>
              <a:t/>
            </a:r>
            <a:r>
              <a:rPr sz="1800" spc="12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775970" indent="-477520">
              <a:lnSpc>
                <a:spcPct val="100000"/>
              </a:lnSpc>
              <a:spcBef>
                <a:spcPts val="305"/>
              </a:spcBef>
              <a:buAutoNum type="romanUcPeriod" startAt="2"/>
              <a:tabLst>
                <a:tab pos="775970" algn="l"/>
              </a:tabLst>
            </a:pPr>
            <a:r>
              <a:rPr sz="1800">
                <a:solidFill>
                  <a:srgbClr val="FFFFFF"/>
                </a:solidFill>
                <a:latin typeface="Calibri"/>
                <a:cs typeface="Calibri"/>
              </a:rPr>
              <a:t/>
            </a:r>
            <a:r>
              <a:rPr sz="1800" spc="36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775970" indent="-456565">
              <a:lnSpc>
                <a:spcPct val="100000"/>
              </a:lnSpc>
              <a:spcBef>
                <a:spcPts val="330"/>
              </a:spcBef>
              <a:buAutoNum type="romanUcPeriod" startAt="2"/>
              <a:tabLst>
                <a:tab pos="775970" algn="l"/>
              </a:tabLst>
            </a:pPr>
            <a:r>
              <a:rPr sz="1800">
                <a:solidFill>
                  <a:srgbClr val="FFFFFF"/>
                </a:solidFill>
                <a:latin typeface="Calibri"/>
                <a:cs typeface="Calibri"/>
              </a:rPr>
              <a:t/>
            </a:r>
            <a:r>
              <a:rPr sz="1800" spc="21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775970" indent="-386080">
              <a:lnSpc>
                <a:spcPct val="100000"/>
              </a:lnSpc>
              <a:spcBef>
                <a:spcPts val="315"/>
              </a:spcBef>
              <a:buAutoNum type="romanUcPeriod" startAt="2"/>
              <a:tabLst>
                <a:tab pos="775970" algn="l"/>
              </a:tabLst>
            </a:pPr>
            <a:r>
              <a:rPr sz="1800" spc="55">
                <a:solidFill>
                  <a:srgbClr val="FFFFFF"/>
                </a:solidFill>
                <a:latin typeface="Calibri"/>
                <a:cs typeface="Calibri"/>
              </a:rPr>
              <a:t/>
            </a:r>
            <a:r>
              <a:rPr sz="1800" spc="9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775970" indent="-478155">
              <a:lnSpc>
                <a:spcPct val="100000"/>
              </a:lnSpc>
              <a:spcBef>
                <a:spcPts val="330"/>
              </a:spcBef>
              <a:buAutoNum type="romanUcPeriod" startAt="2"/>
              <a:tabLst>
                <a:tab pos="775970" algn="l"/>
              </a:tabLst>
            </a:pPr>
            <a:r>
              <a:rPr sz="1800" spc="65">
                <a:solidFill>
                  <a:srgbClr val="FFFFFF"/>
                </a:solidFill>
                <a:latin typeface="Calibri"/>
                <a:cs typeface="Calibri"/>
              </a:rPr>
              <a:t/>
            </a:r>
            <a:endParaRPr sz="1800">
              <a:latin typeface="Calibri"/>
              <a:cs typeface="Calibri"/>
            </a:endParaRPr>
          </a:p>
          <a:p>
            <a:pPr marL="775970" indent="-763270">
              <a:lnSpc>
                <a:spcPct val="100000"/>
              </a:lnSpc>
              <a:spcBef>
                <a:spcPts val="290"/>
              </a:spcBef>
              <a:buAutoNum type="romanUcPeriod" startAt="2"/>
              <a:tabLst>
                <a:tab pos="775970" algn="l"/>
              </a:tabLst>
            </a:pPr>
            <a:r>
              <a:rPr sz="2950" b="1" spc="-10">
                <a:solidFill>
                  <a:srgbClr val="FFFFFF"/>
                </a:solidFill>
                <a:latin typeface="Calibri"/>
                <a:cs typeface="Calibri"/>
              </a:rPr>
              <a:t/>
            </a:r>
            <a:endParaRPr sz="2950">
              <a:latin typeface="Calibri"/>
              <a:cs typeface="Calibri"/>
            </a:endParaRPr>
          </a:p>
          <a:p>
            <a:pPr marL="775970" indent="-613410">
              <a:lnSpc>
                <a:spcPct val="100000"/>
              </a:lnSpc>
              <a:spcBef>
                <a:spcPts val="575"/>
              </a:spcBef>
              <a:buAutoNum type="romanUcPeriod" startAt="2"/>
              <a:tabLst>
                <a:tab pos="775970" algn="l"/>
              </a:tabLst>
            </a:pPr>
            <a:r>
              <a:rPr sz="1800">
                <a:solidFill>
                  <a:srgbClr val="FFFFFF"/>
                </a:solidFill>
                <a:latin typeface="Calibri"/>
                <a:cs typeface="Calibri"/>
              </a:rPr>
              <a:t/>
            </a:r>
            <a:r>
              <a:rPr sz="1800" spc="36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p:txBody>
      </p:sp>
      <p:grpSp>
        <p:nvGrpSpPr>
          <p:cNvPr id="11" name="object 11"/>
          <p:cNvGrpSpPr/>
          <p:nvPr/>
        </p:nvGrpSpPr>
        <p:grpSpPr>
          <a:xfrm>
            <a:off x="0" y="6013837"/>
            <a:ext cx="9144000" cy="844550"/>
            <a:chOff x="0" y="6013837"/>
            <a:chExt cx="9144000" cy="844550"/>
          </a:xfrm>
        </p:grpSpPr>
        <p:sp>
          <p:nvSpPr>
            <p:cNvPr id="12" name="object 12"/>
            <p:cNvSpPr/>
            <p:nvPr/>
          </p:nvSpPr>
          <p:spPr>
            <a:xfrm>
              <a:off x="0" y="6018600"/>
              <a:ext cx="9144000" cy="839469"/>
            </a:xfrm>
            <a:custGeom>
              <a:avLst/>
              <a:gdLst/>
              <a:ahLst/>
              <a:cxnLst/>
              <a:rect l="l" t="t" r="r" b="b"/>
              <a:pathLst>
                <a:path w="9144000" h="839470">
                  <a:moveTo>
                    <a:pt x="0" y="0"/>
                  </a:moveTo>
                  <a:lnTo>
                    <a:pt x="9143999" y="0"/>
                  </a:lnTo>
                  <a:lnTo>
                    <a:pt x="9143999" y="839400"/>
                  </a:lnTo>
                  <a:lnTo>
                    <a:pt x="0" y="839400"/>
                  </a:lnTo>
                  <a:lnTo>
                    <a:pt x="0" y="0"/>
                  </a:lnTo>
                  <a:close/>
                </a:path>
              </a:pathLst>
            </a:custGeom>
            <a:solidFill>
              <a:srgbClr val="751111"/>
            </a:solidFill>
          </p:spPr>
          <p:txBody>
            <a:bodyPr wrap="square" lIns="0" tIns="0" rIns="0" bIns="0" rtlCol="0"/>
            <a:lstStyle/>
            <a:p>
              <a:endParaRPr/>
            </a:p>
          </p:txBody>
        </p:sp>
        <p:sp>
          <p:nvSpPr>
            <p:cNvPr id="13" name="object 13"/>
            <p:cNvSpPr/>
            <p:nvPr/>
          </p:nvSpPr>
          <p:spPr>
            <a:xfrm>
              <a:off x="0" y="6018600"/>
              <a:ext cx="9144000" cy="0"/>
            </a:xfrm>
            <a:custGeom>
              <a:avLst/>
              <a:gdLst/>
              <a:ahLst/>
              <a:cxnLst/>
              <a:rect l="l" t="t" r="r" b="b"/>
              <a:pathLst>
                <a:path w="9144000">
                  <a:moveTo>
                    <a:pt x="0" y="0"/>
                  </a:moveTo>
                  <a:lnTo>
                    <a:pt x="9143999" y="0"/>
                  </a:lnTo>
                </a:path>
              </a:pathLst>
            </a:custGeom>
            <a:ln w="9524">
              <a:solidFill>
                <a:srgbClr val="FFFFFF"/>
              </a:solidFill>
            </a:ln>
          </p:spPr>
          <p:txBody>
            <a:bodyPr wrap="square" lIns="0" tIns="0" rIns="0" bIns="0" rtlCol="0"/>
            <a:lstStyle/>
            <a:p>
              <a:endParaRPr/>
            </a:p>
          </p:txBody>
        </p:sp>
      </p:grpSp>
      <p:sp>
        <p:nvSpPr>
          <p:cNvPr id="14" name="object 14"/>
          <p:cNvSpPr txBox="1"/>
          <p:nvPr/>
        </p:nvSpPr>
        <p:spPr>
          <a:xfrm>
            <a:off x="610700" y="410487"/>
            <a:ext cx="759460" cy="299720"/>
          </a:xfrm>
          <a:prstGeom prst="rect">
            <a:avLst/>
          </a:prstGeom>
        </p:spPr>
        <p:txBody>
          <a:bodyPr vert="horz" wrap="square" lIns="0" tIns="12700" rIns="0" bIns="0" rtlCol="0">
            <a:normAutofit/>
          </a:bodyPr>
          <a:lstStyle/>
          <a:p>
            <a:pPr marL="12700">
              <a:lnSpc>
                <a:spcPct val="100000"/>
              </a:lnSpc>
              <a:spcBef>
                <a:spcPts val="100"/>
              </a:spcBef>
            </a:pPr>
            <a:r>
              <a:rPr sz="1600" b="1">
                <a:solidFill>
                  <a:srgbClr val="FFFFFF"/>
                </a:solidFill>
                <a:latin typeface="Calibri"/>
                <a:cs typeface="Calibri"/>
              </a:rPr>
              <a:t>Agenda</a:t>
            </a:r>
            <a:endParaRPr sz="1800">
              <a:latin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48937" y="1488512"/>
            <a:ext cx="3990975" cy="3084830"/>
            <a:chOff x="148937" y="1488512"/>
            <a:chExt cx="3990975" cy="3084830"/>
          </a:xfrm>
        </p:grpSpPr>
        <p:sp>
          <p:nvSpPr>
            <p:cNvPr id="3" name="object 3"/>
            <p:cNvSpPr/>
            <p:nvPr/>
          </p:nvSpPr>
          <p:spPr>
            <a:xfrm>
              <a:off x="163225" y="1502800"/>
              <a:ext cx="3962400" cy="3056255"/>
            </a:xfrm>
            <a:custGeom>
              <a:avLst/>
              <a:gdLst/>
              <a:ahLst/>
              <a:cxnLst/>
              <a:rect l="l" t="t" r="r" b="b"/>
              <a:pathLst>
                <a:path w="3962400" h="3056254">
                  <a:moveTo>
                    <a:pt x="0" y="509360"/>
                  </a:moveTo>
                  <a:lnTo>
                    <a:pt x="2331" y="460305"/>
                  </a:lnTo>
                  <a:lnTo>
                    <a:pt x="9184" y="412569"/>
                  </a:lnTo>
                  <a:lnTo>
                    <a:pt x="20345" y="366367"/>
                  </a:lnTo>
                  <a:lnTo>
                    <a:pt x="35599" y="321910"/>
                  </a:lnTo>
                  <a:lnTo>
                    <a:pt x="54735" y="279413"/>
                  </a:lnTo>
                  <a:lnTo>
                    <a:pt x="77537" y="239089"/>
                  </a:lnTo>
                  <a:lnTo>
                    <a:pt x="103794" y="201152"/>
                  </a:lnTo>
                  <a:lnTo>
                    <a:pt x="133291" y="165815"/>
                  </a:lnTo>
                  <a:lnTo>
                    <a:pt x="165815" y="133291"/>
                  </a:lnTo>
                  <a:lnTo>
                    <a:pt x="201152" y="103794"/>
                  </a:lnTo>
                  <a:lnTo>
                    <a:pt x="239089" y="77537"/>
                  </a:lnTo>
                  <a:lnTo>
                    <a:pt x="279413" y="54735"/>
                  </a:lnTo>
                  <a:lnTo>
                    <a:pt x="321910" y="35599"/>
                  </a:lnTo>
                  <a:lnTo>
                    <a:pt x="366367" y="20344"/>
                  </a:lnTo>
                  <a:lnTo>
                    <a:pt x="412569" y="9184"/>
                  </a:lnTo>
                  <a:lnTo>
                    <a:pt x="460305" y="2331"/>
                  </a:lnTo>
                  <a:lnTo>
                    <a:pt x="509360" y="0"/>
                  </a:lnTo>
                  <a:lnTo>
                    <a:pt x="3452439" y="0"/>
                  </a:lnTo>
                  <a:lnTo>
                    <a:pt x="3502783" y="2492"/>
                  </a:lnTo>
                  <a:lnTo>
                    <a:pt x="3552275" y="9877"/>
                  </a:lnTo>
                  <a:lnTo>
                    <a:pt x="3600579" y="22017"/>
                  </a:lnTo>
                  <a:lnTo>
                    <a:pt x="3647363" y="38772"/>
                  </a:lnTo>
                  <a:lnTo>
                    <a:pt x="3692292" y="60005"/>
                  </a:lnTo>
                  <a:lnTo>
                    <a:pt x="3735033" y="85578"/>
                  </a:lnTo>
                  <a:lnTo>
                    <a:pt x="3775250" y="115351"/>
                  </a:lnTo>
                  <a:lnTo>
                    <a:pt x="3812611" y="149187"/>
                  </a:lnTo>
                  <a:lnTo>
                    <a:pt x="3846447" y="186549"/>
                  </a:lnTo>
                  <a:lnTo>
                    <a:pt x="3876221" y="226766"/>
                  </a:lnTo>
                  <a:lnTo>
                    <a:pt x="3901794" y="269507"/>
                  </a:lnTo>
                  <a:lnTo>
                    <a:pt x="3923027" y="314436"/>
                  </a:lnTo>
                  <a:lnTo>
                    <a:pt x="3939782" y="361220"/>
                  </a:lnTo>
                  <a:lnTo>
                    <a:pt x="3951922" y="409524"/>
                  </a:lnTo>
                  <a:lnTo>
                    <a:pt x="3959307" y="459016"/>
                  </a:lnTo>
                  <a:lnTo>
                    <a:pt x="3961799" y="509360"/>
                  </a:lnTo>
                  <a:lnTo>
                    <a:pt x="3961799" y="2546739"/>
                  </a:lnTo>
                  <a:lnTo>
                    <a:pt x="3959468" y="2595794"/>
                  </a:lnTo>
                  <a:lnTo>
                    <a:pt x="3952615" y="2643530"/>
                  </a:lnTo>
                  <a:lnTo>
                    <a:pt x="3941454" y="2689732"/>
                  </a:lnTo>
                  <a:lnTo>
                    <a:pt x="3926200" y="2734189"/>
                  </a:lnTo>
                  <a:lnTo>
                    <a:pt x="3907064" y="2776686"/>
                  </a:lnTo>
                  <a:lnTo>
                    <a:pt x="3884262" y="2817010"/>
                  </a:lnTo>
                  <a:lnTo>
                    <a:pt x="3858005" y="2854947"/>
                  </a:lnTo>
                  <a:lnTo>
                    <a:pt x="3828508" y="2890284"/>
                  </a:lnTo>
                  <a:lnTo>
                    <a:pt x="3795984" y="2922808"/>
                  </a:lnTo>
                  <a:lnTo>
                    <a:pt x="3760647" y="2952305"/>
                  </a:lnTo>
                  <a:lnTo>
                    <a:pt x="3722710" y="2978562"/>
                  </a:lnTo>
                  <a:lnTo>
                    <a:pt x="3682386" y="3001364"/>
                  </a:lnTo>
                  <a:lnTo>
                    <a:pt x="3639889" y="3020500"/>
                  </a:lnTo>
                  <a:lnTo>
                    <a:pt x="3595432" y="3035754"/>
                  </a:lnTo>
                  <a:lnTo>
                    <a:pt x="3549230" y="3046915"/>
                  </a:lnTo>
                  <a:lnTo>
                    <a:pt x="3501494" y="3053768"/>
                  </a:lnTo>
                  <a:lnTo>
                    <a:pt x="3452439" y="3056099"/>
                  </a:lnTo>
                  <a:lnTo>
                    <a:pt x="509360" y="3056099"/>
                  </a:lnTo>
                  <a:lnTo>
                    <a:pt x="460305" y="3053768"/>
                  </a:lnTo>
                  <a:lnTo>
                    <a:pt x="412569" y="3046915"/>
                  </a:lnTo>
                  <a:lnTo>
                    <a:pt x="366367" y="3035754"/>
                  </a:lnTo>
                  <a:lnTo>
                    <a:pt x="321910" y="3020500"/>
                  </a:lnTo>
                  <a:lnTo>
                    <a:pt x="279413" y="3001364"/>
                  </a:lnTo>
                  <a:lnTo>
                    <a:pt x="239089" y="2978562"/>
                  </a:lnTo>
                  <a:lnTo>
                    <a:pt x="201152" y="2952305"/>
                  </a:lnTo>
                  <a:lnTo>
                    <a:pt x="165815" y="2922808"/>
                  </a:lnTo>
                  <a:lnTo>
                    <a:pt x="133291" y="2890284"/>
                  </a:lnTo>
                  <a:lnTo>
                    <a:pt x="103794" y="2854947"/>
                  </a:lnTo>
                  <a:lnTo>
                    <a:pt x="77537" y="2817010"/>
                  </a:lnTo>
                  <a:lnTo>
                    <a:pt x="54735" y="2776686"/>
                  </a:lnTo>
                  <a:lnTo>
                    <a:pt x="35599" y="2734189"/>
                  </a:lnTo>
                  <a:lnTo>
                    <a:pt x="20345" y="2689732"/>
                  </a:lnTo>
                  <a:lnTo>
                    <a:pt x="9184" y="2643530"/>
                  </a:lnTo>
                  <a:lnTo>
                    <a:pt x="2331" y="2595794"/>
                  </a:lnTo>
                  <a:lnTo>
                    <a:pt x="0" y="2546739"/>
                  </a:lnTo>
                  <a:lnTo>
                    <a:pt x="0" y="509360"/>
                  </a:lnTo>
                  <a:close/>
                </a:path>
              </a:pathLst>
            </a:custGeom>
            <a:ln w="28574">
              <a:solidFill>
                <a:srgbClr val="E3E3E3"/>
              </a:solidFill>
            </a:ln>
          </p:spPr>
          <p:txBody>
            <a:bodyPr wrap="square" lIns="0" tIns="0" rIns="0" bIns="0" rtlCol="0"/>
            <a:lstStyle/>
            <a:p>
              <a:endParaRPr/>
            </a:p>
          </p:txBody>
        </p:sp>
        <p:sp>
          <p:nvSpPr>
            <p:cNvPr id="4" name="object 4"/>
            <p:cNvSpPr/>
            <p:nvPr/>
          </p:nvSpPr>
          <p:spPr>
            <a:xfrm>
              <a:off x="341300" y="1785037"/>
              <a:ext cx="3530600" cy="548005"/>
            </a:xfrm>
            <a:custGeom>
              <a:avLst/>
              <a:gdLst/>
              <a:ahLst/>
              <a:cxnLst/>
              <a:rect l="l" t="t" r="r" b="b"/>
              <a:pathLst>
                <a:path w="3530600" h="548005">
                  <a:moveTo>
                    <a:pt x="3438797" y="547799"/>
                  </a:moveTo>
                  <a:lnTo>
                    <a:pt x="91301" y="547799"/>
                  </a:lnTo>
                  <a:lnTo>
                    <a:pt x="55763" y="540625"/>
                  </a:lnTo>
                  <a:lnTo>
                    <a:pt x="26741" y="521058"/>
                  </a:lnTo>
                  <a:lnTo>
                    <a:pt x="7174" y="492036"/>
                  </a:lnTo>
                  <a:lnTo>
                    <a:pt x="0" y="456497"/>
                  </a:lnTo>
                  <a:lnTo>
                    <a:pt x="0" y="91301"/>
                  </a:lnTo>
                  <a:lnTo>
                    <a:pt x="7174" y="55762"/>
                  </a:lnTo>
                  <a:lnTo>
                    <a:pt x="26741" y="26741"/>
                  </a:lnTo>
                  <a:lnTo>
                    <a:pt x="55763" y="7174"/>
                  </a:lnTo>
                  <a:lnTo>
                    <a:pt x="91301" y="0"/>
                  </a:lnTo>
                  <a:lnTo>
                    <a:pt x="3438797" y="0"/>
                  </a:lnTo>
                  <a:lnTo>
                    <a:pt x="3474336" y="7174"/>
                  </a:lnTo>
                  <a:lnTo>
                    <a:pt x="3503358" y="26741"/>
                  </a:lnTo>
                  <a:lnTo>
                    <a:pt x="3522924" y="55762"/>
                  </a:lnTo>
                  <a:lnTo>
                    <a:pt x="3530099" y="91301"/>
                  </a:lnTo>
                  <a:lnTo>
                    <a:pt x="3530099" y="456497"/>
                  </a:lnTo>
                  <a:lnTo>
                    <a:pt x="3514760" y="507152"/>
                  </a:lnTo>
                  <a:lnTo>
                    <a:pt x="3473737" y="540850"/>
                  </a:lnTo>
                  <a:lnTo>
                    <a:pt x="3438797" y="547799"/>
                  </a:lnTo>
                  <a:close/>
                </a:path>
              </a:pathLst>
            </a:custGeom>
            <a:solidFill>
              <a:srgbClr val="4C1414"/>
            </a:solidFill>
          </p:spPr>
          <p:txBody>
            <a:bodyPr wrap="square" lIns="0" tIns="0" rIns="0" bIns="0" rtlCol="0"/>
            <a:lstStyle/>
            <a:p>
              <a:endParaRPr/>
            </a:p>
          </p:txBody>
        </p:sp>
      </p:grpSp>
      <p:sp>
        <p:nvSpPr>
          <p:cNvPr id="5" name="object 5"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323850">
              <a:lnSpc>
                <a:spcPct val="100000"/>
              </a:lnSpc>
              <a:spcBef>
                <a:spcPts val="100"/>
              </a:spcBef>
            </a:pPr>
            <a:r>
              <a:rPr sz="1400" b="1">
                <a:latin typeface="Times New Roman"/>
              </a:rPr>
              <a:t>Antitrust</a:t>
            </a:r>
          </a:p>
        </p:txBody>
      </p:sp>
      <p:sp>
        <p:nvSpPr>
          <p:cNvPr id="6" name="object 6"/>
          <p:cNvSpPr/>
          <p:nvPr/>
        </p:nvSpPr>
        <p:spPr>
          <a:xfrm>
            <a:off x="5272612" y="1785037"/>
            <a:ext cx="3530600" cy="548005"/>
          </a:xfrm>
          <a:custGeom>
            <a:avLst/>
            <a:gdLst/>
            <a:ahLst/>
            <a:cxnLst/>
            <a:rect l="l" t="t" r="r" b="b"/>
            <a:pathLst>
              <a:path w="3530600" h="548005">
                <a:moveTo>
                  <a:pt x="3438798" y="547799"/>
                </a:moveTo>
                <a:lnTo>
                  <a:pt x="91301" y="547799"/>
                </a:lnTo>
                <a:lnTo>
                  <a:pt x="55763" y="540625"/>
                </a:lnTo>
                <a:lnTo>
                  <a:pt x="26741" y="521058"/>
                </a:lnTo>
                <a:lnTo>
                  <a:pt x="7174" y="492036"/>
                </a:lnTo>
                <a:lnTo>
                  <a:pt x="0" y="456497"/>
                </a:lnTo>
                <a:lnTo>
                  <a:pt x="0" y="91301"/>
                </a:lnTo>
                <a:lnTo>
                  <a:pt x="7174" y="55762"/>
                </a:lnTo>
                <a:lnTo>
                  <a:pt x="26741" y="26741"/>
                </a:lnTo>
                <a:lnTo>
                  <a:pt x="55763" y="7174"/>
                </a:lnTo>
                <a:lnTo>
                  <a:pt x="91301" y="0"/>
                </a:lnTo>
                <a:lnTo>
                  <a:pt x="3438798" y="0"/>
                </a:lnTo>
                <a:lnTo>
                  <a:pt x="3474336" y="7174"/>
                </a:lnTo>
                <a:lnTo>
                  <a:pt x="3503358" y="26741"/>
                </a:lnTo>
                <a:lnTo>
                  <a:pt x="3522924" y="55762"/>
                </a:lnTo>
                <a:lnTo>
                  <a:pt x="3530099" y="91301"/>
                </a:lnTo>
                <a:lnTo>
                  <a:pt x="3530099" y="456497"/>
                </a:lnTo>
                <a:lnTo>
                  <a:pt x="3514760" y="507152"/>
                </a:lnTo>
                <a:lnTo>
                  <a:pt x="3473738" y="540850"/>
                </a:lnTo>
                <a:lnTo>
                  <a:pt x="3438798" y="547799"/>
                </a:lnTo>
                <a:close/>
              </a:path>
            </a:pathLst>
          </a:custGeom>
          <a:solidFill>
            <a:srgbClr val="4C1414"/>
          </a:solidFill>
        </p:spPr>
        <p:txBody>
          <a:bodyPr wrap="square" lIns="0" tIns="0" rIns="0" bIns="0" rtlCol="0"/>
          <a:lstStyle/>
          <a:p>
            <a:endParaRPr/>
          </a:p>
        </p:txBody>
      </p:sp>
      <p:sp>
        <p:nvSpPr>
          <p:cNvPr id="7" name="object 7"/>
          <p:cNvSpPr/>
          <p:nvPr/>
        </p:nvSpPr>
        <p:spPr>
          <a:xfrm>
            <a:off x="215861" y="4761766"/>
            <a:ext cx="8712835" cy="1109980"/>
          </a:xfrm>
          <a:custGeom>
            <a:avLst/>
            <a:gdLst/>
            <a:ahLst/>
            <a:cxnLst/>
            <a:rect l="l" t="t" r="r" b="b"/>
            <a:pathLst>
              <a:path w="8712835" h="1109979">
                <a:moveTo>
                  <a:pt x="8527395" y="0"/>
                </a:moveTo>
                <a:lnTo>
                  <a:pt x="8576550" y="6604"/>
                </a:lnTo>
                <a:lnTo>
                  <a:pt x="8620720" y="25244"/>
                </a:lnTo>
                <a:lnTo>
                  <a:pt x="8658142" y="54157"/>
                </a:lnTo>
                <a:lnTo>
                  <a:pt x="8687055" y="91579"/>
                </a:lnTo>
                <a:lnTo>
                  <a:pt x="8705694" y="135748"/>
                </a:lnTo>
                <a:lnTo>
                  <a:pt x="8712299" y="184903"/>
                </a:lnTo>
                <a:lnTo>
                  <a:pt x="8712299" y="924496"/>
                </a:lnTo>
                <a:lnTo>
                  <a:pt x="8698225" y="995255"/>
                </a:lnTo>
                <a:lnTo>
                  <a:pt x="8658143" y="1055242"/>
                </a:lnTo>
                <a:lnTo>
                  <a:pt x="8598155" y="1095325"/>
                </a:lnTo>
                <a:lnTo>
                  <a:pt x="8527395" y="1109399"/>
                </a:lnTo>
                <a:lnTo>
                  <a:pt x="184903" y="1109399"/>
                </a:lnTo>
                <a:lnTo>
                  <a:pt x="135748" y="1102795"/>
                </a:lnTo>
                <a:lnTo>
                  <a:pt x="91579" y="1084155"/>
                </a:lnTo>
                <a:lnTo>
                  <a:pt x="54157" y="1055242"/>
                </a:lnTo>
                <a:lnTo>
                  <a:pt x="25244" y="1017820"/>
                </a:lnTo>
                <a:lnTo>
                  <a:pt x="6604" y="973651"/>
                </a:lnTo>
                <a:lnTo>
                  <a:pt x="0" y="924496"/>
                </a:lnTo>
                <a:lnTo>
                  <a:pt x="0" y="184903"/>
                </a:lnTo>
                <a:lnTo>
                  <a:pt x="6604" y="135748"/>
                </a:lnTo>
                <a:lnTo>
                  <a:pt x="25244" y="91579"/>
                </a:lnTo>
                <a:lnTo>
                  <a:pt x="54157" y="54157"/>
                </a:lnTo>
                <a:lnTo>
                  <a:pt x="91579" y="25244"/>
                </a:lnTo>
                <a:lnTo>
                  <a:pt x="135748" y="6604"/>
                </a:lnTo>
                <a:lnTo>
                  <a:pt x="184903" y="0"/>
                </a:lnTo>
                <a:lnTo>
                  <a:pt x="8527395" y="0"/>
                </a:lnTo>
                <a:close/>
              </a:path>
            </a:pathLst>
          </a:custGeom>
          <a:ln w="28574">
            <a:solidFill>
              <a:srgbClr val="000000"/>
            </a:solidFill>
          </a:ln>
        </p:spPr>
        <p:txBody>
          <a:bodyPr wrap="square" lIns="0" tIns="0" rIns="0" bIns="0" rtlCol="0"/>
          <a:lstStyle/>
          <a:p>
            <a:endParaRPr/>
          </a:p>
        </p:txBody>
      </p:sp>
      <p:sp>
        <p:nvSpPr>
          <p:cNvPr id="8" name="object 8"/>
          <p:cNvSpPr txBox="1"/>
          <p:nvPr/>
        </p:nvSpPr>
        <p:spPr>
          <a:xfrm>
            <a:off x="1332971" y="1899933"/>
            <a:ext cx="1547495" cy="299720"/>
          </a:xfrm>
          <a:prstGeom prst="rect">
            <a:avLst/>
          </a:prstGeom>
        </p:spPr>
        <p:txBody>
          <a:bodyPr vert="horz" wrap="square" lIns="0" tIns="12700" rIns="0" bIns="0" rtlCol="0">
            <a:normAutofit/>
          </a:bodyPr>
          <a:lstStyle/>
          <a:p>
            <a:pPr marL="12700">
              <a:lnSpc>
                <a:spcPct val="100000"/>
              </a:lnSpc>
              <a:spcBef>
                <a:spcPts val="100"/>
              </a:spcBef>
            </a:pPr>
            <a:r>
              <a:rPr sz="1800" b="1">
                <a:solidFill>
                  <a:srgbClr val="FFFFFF"/>
                </a:solidFill>
                <a:latin typeface="Calibri"/>
                <a:cs typeface="Calibri"/>
              </a:rPr>
              <a:t>Pre-Merger</a:t>
            </a:r>
            <a:r>
              <a:rPr sz="1800" b="1" spc="120">
                <a:solidFill>
                  <a:srgbClr val="FFFFFF"/>
                </a:solidFill>
                <a:latin typeface="Calibri"/>
                <a:cs typeface="Calibri"/>
              </a:rPr>
              <a:t> </a:t>
            </a:r>
            <a:r>
              <a:rPr sz="1800" b="1" spc="-25">
                <a:solidFill>
                  <a:srgbClr val="FFFFFF"/>
                </a:solidFill>
                <a:latin typeface="Calibri"/>
                <a:cs typeface="Calibri"/>
              </a:rPr>
              <a:t>HHI</a:t>
            </a:r>
            <a:endParaRPr sz="1800">
              <a:latin typeface="Calibri"/>
              <a:cs typeface="Calibri"/>
            </a:endParaRPr>
          </a:p>
        </p:txBody>
      </p:sp>
      <p:sp>
        <p:nvSpPr>
          <p:cNvPr id="9" name="object 9"/>
          <p:cNvSpPr txBox="1"/>
          <p:nvPr/>
        </p:nvSpPr>
        <p:spPr>
          <a:xfrm>
            <a:off x="6260902" y="1908061"/>
            <a:ext cx="1555115" cy="284480"/>
          </a:xfrm>
          <a:prstGeom prst="rect">
            <a:avLst/>
          </a:prstGeom>
        </p:spPr>
        <p:txBody>
          <a:bodyPr vert="horz" wrap="square" lIns="0" tIns="12700" rIns="0" bIns="0" rtlCol="0">
            <a:normAutofit/>
          </a:bodyPr>
          <a:lstStyle/>
          <a:p>
            <a:pPr marL="12700">
              <a:lnSpc>
                <a:spcPct val="100000"/>
              </a:lnSpc>
              <a:spcBef>
                <a:spcPts val="100"/>
              </a:spcBef>
            </a:pPr>
            <a:r>
              <a:rPr sz="1700" b="1">
                <a:solidFill>
                  <a:srgbClr val="FFFFFF"/>
                </a:solidFill>
                <a:latin typeface="Calibri"/>
                <a:cs typeface="Calibri"/>
              </a:rPr>
              <a:t>Post-Merger</a:t>
            </a:r>
            <a:r>
              <a:rPr sz="1700" b="1" spc="125">
                <a:solidFill>
                  <a:srgbClr val="FFFFFF"/>
                </a:solidFill>
                <a:latin typeface="Calibri"/>
                <a:cs typeface="Calibri"/>
              </a:rPr>
              <a:t> </a:t>
            </a:r>
            <a:r>
              <a:rPr sz="1700" b="1" spc="-25">
                <a:solidFill>
                  <a:srgbClr val="FFFFFF"/>
                </a:solidFill>
                <a:latin typeface="Calibri"/>
                <a:cs typeface="Calibri"/>
              </a:rPr>
              <a:t>HHI</a:t>
            </a:r>
            <a:endParaRPr sz="1700">
              <a:latin typeface="Calibri"/>
              <a:cs typeface="Calibri"/>
            </a:endParaRPr>
          </a:p>
        </p:txBody>
      </p:sp>
      <p:sp>
        <p:nvSpPr>
          <p:cNvPr id="10" name="object 10"/>
          <p:cNvSpPr/>
          <p:nvPr/>
        </p:nvSpPr>
        <p:spPr>
          <a:xfrm>
            <a:off x="4286952" y="2641974"/>
            <a:ext cx="585470" cy="1506220"/>
          </a:xfrm>
          <a:custGeom>
            <a:avLst/>
            <a:gdLst/>
            <a:ahLst/>
            <a:cxnLst/>
            <a:rect l="l" t="t" r="r" b="b"/>
            <a:pathLst>
              <a:path w="585470" h="1506220">
                <a:moveTo>
                  <a:pt x="292649" y="1505700"/>
                </a:moveTo>
                <a:lnTo>
                  <a:pt x="0" y="1505700"/>
                </a:lnTo>
                <a:lnTo>
                  <a:pt x="292649" y="752850"/>
                </a:lnTo>
                <a:lnTo>
                  <a:pt x="0" y="0"/>
                </a:lnTo>
                <a:lnTo>
                  <a:pt x="292649" y="0"/>
                </a:lnTo>
                <a:lnTo>
                  <a:pt x="585299" y="752850"/>
                </a:lnTo>
                <a:lnTo>
                  <a:pt x="292649" y="1505700"/>
                </a:lnTo>
                <a:close/>
              </a:path>
            </a:pathLst>
          </a:custGeom>
          <a:solidFill>
            <a:srgbClr val="4C1414"/>
          </a:solidFill>
        </p:spPr>
        <p:txBody>
          <a:bodyPr wrap="square" lIns="0" tIns="0" rIns="0" bIns="0" rtlCol="0"/>
          <a:lstStyle/>
          <a:p>
            <a:endParaRPr/>
          </a:p>
        </p:txBody>
      </p:sp>
      <p:sp>
        <p:nvSpPr>
          <p:cNvPr id="11" name="object 11"/>
          <p:cNvSpPr txBox="1"/>
          <p:nvPr/>
        </p:nvSpPr>
        <p:spPr>
          <a:xfrm>
            <a:off x="709072" y="5019286"/>
            <a:ext cx="7893050" cy="574040"/>
          </a:xfrm>
          <a:prstGeom prst="rect">
            <a:avLst/>
          </a:prstGeom>
        </p:spPr>
        <p:txBody>
          <a:bodyPr vert="horz" wrap="square" lIns="0" tIns="12700" rIns="0" bIns="0" rtlCol="0">
            <a:normAutofit/>
          </a:bodyPr>
          <a:lstStyle/>
          <a:p>
            <a:pPr marL="1550670" marR="5080" indent="-1538605">
              <a:lnSpc>
                <a:spcPct val="100000"/>
              </a:lnSpc>
              <a:spcBef>
                <a:spcPts val="100"/>
              </a:spcBef>
            </a:pPr>
            <a:r>
              <a:rPr sz="1800" b="1">
                <a:latin typeface="Calibri"/>
                <a:cs typeface="Calibri"/>
              </a:rPr>
              <a:t>A</a:t>
            </a:r>
            <a:r>
              <a:rPr sz="1800" b="1" spc="45">
                <a:latin typeface="Calibri"/>
                <a:cs typeface="Calibri"/>
              </a:rPr>
              <a:t> </a:t>
            </a:r>
            <a:r>
              <a:rPr sz="1800" b="1">
                <a:latin typeface="Calibri"/>
                <a:cs typeface="Calibri"/>
              </a:rPr>
              <a:t>post-acquisition</a:t>
            </a:r>
            <a:r>
              <a:rPr sz="1800" b="1" spc="135">
                <a:latin typeface="Calibri"/>
                <a:cs typeface="Calibri"/>
              </a:rPr>
              <a:t> </a:t>
            </a:r>
            <a:r>
              <a:rPr sz="1800" b="1">
                <a:latin typeface="Calibri"/>
                <a:cs typeface="Calibri"/>
              </a:rPr>
              <a:t>HHI</a:t>
            </a:r>
            <a:r>
              <a:rPr sz="1800" b="1" spc="140">
                <a:latin typeface="Calibri"/>
                <a:cs typeface="Calibri"/>
              </a:rPr>
              <a:t> </a:t>
            </a:r>
            <a:r>
              <a:rPr sz="1800" b="1">
                <a:latin typeface="Calibri"/>
                <a:cs typeface="Calibri"/>
              </a:rPr>
              <a:t>score</a:t>
            </a:r>
            <a:r>
              <a:rPr sz="1800" b="1" spc="135">
                <a:latin typeface="Calibri"/>
                <a:cs typeface="Calibri"/>
              </a:rPr>
              <a:t> </a:t>
            </a:r>
            <a:r>
              <a:rPr sz="1800" b="1">
                <a:latin typeface="Calibri"/>
                <a:cs typeface="Calibri"/>
              </a:rPr>
              <a:t>of</a:t>
            </a:r>
            <a:r>
              <a:rPr sz="1800" b="1" spc="135">
                <a:latin typeface="Calibri"/>
                <a:cs typeface="Calibri"/>
              </a:rPr>
              <a:t> </a:t>
            </a:r>
            <a:r>
              <a:rPr sz="1800" b="1" spc="100">
                <a:latin typeface="Calibri"/>
                <a:cs typeface="Calibri"/>
              </a:rPr>
              <a:t>72</a:t>
            </a:r>
            <a:r>
              <a:rPr sz="1800" b="1" spc="140">
                <a:latin typeface="Calibri"/>
                <a:cs typeface="Calibri"/>
              </a:rPr>
              <a:t> </a:t>
            </a:r>
            <a:r>
              <a:rPr sz="1800" b="1">
                <a:latin typeface="Calibri"/>
                <a:cs typeface="Calibri"/>
              </a:rPr>
              <a:t>reﬂects</a:t>
            </a:r>
            <a:r>
              <a:rPr sz="1800" b="1" spc="135">
                <a:latin typeface="Calibri"/>
                <a:cs typeface="Calibri"/>
              </a:rPr>
              <a:t> </a:t>
            </a:r>
            <a:r>
              <a:rPr sz="1800" b="1">
                <a:latin typeface="Calibri"/>
                <a:cs typeface="Calibri"/>
              </a:rPr>
              <a:t>a</a:t>
            </a:r>
            <a:r>
              <a:rPr sz="1800" b="1" spc="135">
                <a:latin typeface="Calibri"/>
                <a:cs typeface="Calibri"/>
              </a:rPr>
              <a:t> </a:t>
            </a:r>
            <a:r>
              <a:rPr sz="1800" b="1">
                <a:latin typeface="Calibri"/>
                <a:cs typeface="Calibri"/>
              </a:rPr>
              <a:t>highly</a:t>
            </a:r>
            <a:r>
              <a:rPr sz="1800" b="1" spc="60">
                <a:latin typeface="Calibri"/>
                <a:cs typeface="Calibri"/>
              </a:rPr>
              <a:t> </a:t>
            </a:r>
            <a:r>
              <a:rPr sz="1800" b="1">
                <a:latin typeface="Calibri"/>
                <a:cs typeface="Calibri"/>
              </a:rPr>
              <a:t>fragmented</a:t>
            </a:r>
            <a:r>
              <a:rPr sz="1800" b="1" spc="135">
                <a:latin typeface="Calibri"/>
                <a:cs typeface="Calibri"/>
              </a:rPr>
              <a:t> </a:t>
            </a:r>
            <a:r>
              <a:rPr sz="1800" b="1">
                <a:latin typeface="Calibri"/>
                <a:cs typeface="Calibri"/>
              </a:rPr>
              <a:t>industry</a:t>
            </a:r>
            <a:r>
              <a:rPr sz="1800" b="1" spc="35">
                <a:latin typeface="Calibri"/>
                <a:cs typeface="Calibri"/>
              </a:rPr>
              <a:t> </a:t>
            </a:r>
            <a:r>
              <a:rPr sz="1800" b="1">
                <a:latin typeface="Calibri"/>
                <a:cs typeface="Calibri"/>
              </a:rPr>
              <a:t>with</a:t>
            </a:r>
            <a:r>
              <a:rPr sz="1800" b="1" spc="140">
                <a:latin typeface="Calibri"/>
                <a:cs typeface="Calibri"/>
              </a:rPr>
              <a:t> </a:t>
            </a:r>
            <a:r>
              <a:rPr sz="1800" b="1" spc="45">
                <a:latin typeface="Calibri"/>
                <a:cs typeface="Calibri"/>
              </a:rPr>
              <a:t>SEC </a:t>
            </a:r>
            <a:r>
              <a:rPr sz="1800" b="1">
                <a:latin typeface="Calibri"/>
                <a:cs typeface="Calibri"/>
              </a:rPr>
              <a:t>antitrust</a:t>
            </a:r>
            <a:r>
              <a:rPr sz="1800" b="1" spc="125">
                <a:latin typeface="Calibri"/>
                <a:cs typeface="Calibri"/>
              </a:rPr>
              <a:t> </a:t>
            </a:r>
            <a:r>
              <a:rPr sz="1800" b="1">
                <a:latin typeface="Calibri"/>
                <a:cs typeface="Calibri"/>
              </a:rPr>
              <a:t>regulations</a:t>
            </a:r>
            <a:r>
              <a:rPr sz="1800" b="1" spc="125">
                <a:latin typeface="Calibri"/>
                <a:cs typeface="Calibri"/>
              </a:rPr>
              <a:t> </a:t>
            </a:r>
            <a:r>
              <a:rPr sz="1800" b="1">
                <a:latin typeface="Calibri"/>
                <a:cs typeface="Calibri"/>
              </a:rPr>
              <a:t>being</a:t>
            </a:r>
            <a:r>
              <a:rPr sz="1800" b="1" spc="130">
                <a:latin typeface="Calibri"/>
                <a:cs typeface="Calibri"/>
              </a:rPr>
              <a:t> </a:t>
            </a:r>
            <a:r>
              <a:rPr sz="1800" b="1">
                <a:latin typeface="Calibri"/>
                <a:cs typeface="Calibri"/>
              </a:rPr>
              <a:t>of</a:t>
            </a:r>
            <a:r>
              <a:rPr sz="1800" b="1" spc="125">
                <a:latin typeface="Calibri"/>
                <a:cs typeface="Calibri"/>
              </a:rPr>
              <a:t> </a:t>
            </a:r>
            <a:r>
              <a:rPr sz="1800" b="1">
                <a:latin typeface="Calibri"/>
                <a:cs typeface="Calibri"/>
              </a:rPr>
              <a:t>next</a:t>
            </a:r>
            <a:r>
              <a:rPr sz="1800" b="1" spc="130">
                <a:latin typeface="Calibri"/>
                <a:cs typeface="Calibri"/>
              </a:rPr>
              <a:t> </a:t>
            </a:r>
            <a:r>
              <a:rPr sz="1800" b="1">
                <a:latin typeface="Calibri"/>
                <a:cs typeface="Calibri"/>
              </a:rPr>
              <a:t>to</a:t>
            </a:r>
            <a:r>
              <a:rPr sz="1800" b="1" spc="125">
                <a:latin typeface="Calibri"/>
                <a:cs typeface="Calibri"/>
              </a:rPr>
              <a:t> </a:t>
            </a:r>
            <a:r>
              <a:rPr sz="1800" b="1">
                <a:latin typeface="Calibri"/>
                <a:cs typeface="Calibri"/>
              </a:rPr>
              <a:t>no</a:t>
            </a:r>
            <a:r>
              <a:rPr sz="1800" b="1" spc="130">
                <a:latin typeface="Calibri"/>
                <a:cs typeface="Calibri"/>
              </a:rPr>
              <a:t> </a:t>
            </a:r>
            <a:r>
              <a:rPr sz="1800" b="1" spc="-10">
                <a:latin typeface="Calibri"/>
                <a:cs typeface="Calibri"/>
              </a:rPr>
              <a:t>concern.</a:t>
            </a:r>
            <a:endParaRPr sz="1800">
              <a:latin typeface="Calibri"/>
              <a:cs typeface="Calibri"/>
            </a:endParaRPr>
          </a:p>
        </p:txBody>
      </p:sp>
      <p:pic>
        <p:nvPicPr>
          <p:cNvPr id="12" name="object 12"/>
          <p:cNvPicPr/>
          <p:nvPr/>
        </p:nvPicPr>
        <p:blipFill>
          <a:blip r:embed="rId2" cstate="print"/>
          <a:stretch>
            <a:fillRect/>
          </a:stretch>
        </p:blipFill>
        <p:spPr>
          <a:xfrm>
            <a:off x="260675" y="2641999"/>
            <a:ext cx="3734024" cy="1505654"/>
          </a:xfrm>
          <a:prstGeom prst="rect">
            <a:avLst/>
          </a:prstGeom>
        </p:spPr>
      </p:pic>
      <p:grpSp>
        <p:nvGrpSpPr>
          <p:cNvPr id="13" name="object 13"/>
          <p:cNvGrpSpPr/>
          <p:nvPr/>
        </p:nvGrpSpPr>
        <p:grpSpPr>
          <a:xfrm>
            <a:off x="5012862" y="1488500"/>
            <a:ext cx="3990975" cy="3122930"/>
            <a:chOff x="5012862" y="1488500"/>
            <a:chExt cx="3990975" cy="3122930"/>
          </a:xfrm>
        </p:grpSpPr>
        <p:pic>
          <p:nvPicPr>
            <p:cNvPr id="14" name="object 14"/>
            <p:cNvPicPr/>
            <p:nvPr/>
          </p:nvPicPr>
          <p:blipFill>
            <a:blip r:embed="rId3" cstate="print"/>
            <a:stretch>
              <a:fillRect/>
            </a:stretch>
          </p:blipFill>
          <p:spPr>
            <a:xfrm>
              <a:off x="5141037" y="2774517"/>
              <a:ext cx="3697536" cy="1216294"/>
            </a:xfrm>
            <a:prstGeom prst="rect">
              <a:avLst/>
            </a:prstGeom>
          </p:spPr>
        </p:pic>
        <p:sp>
          <p:nvSpPr>
            <p:cNvPr id="15" name="object 15"/>
            <p:cNvSpPr/>
            <p:nvPr/>
          </p:nvSpPr>
          <p:spPr>
            <a:xfrm>
              <a:off x="5027150" y="1502787"/>
              <a:ext cx="3962400" cy="3094355"/>
            </a:xfrm>
            <a:custGeom>
              <a:avLst/>
              <a:gdLst/>
              <a:ahLst/>
              <a:cxnLst/>
              <a:rect l="l" t="t" r="r" b="b"/>
              <a:pathLst>
                <a:path w="3962400" h="3094354">
                  <a:moveTo>
                    <a:pt x="0" y="515710"/>
                  </a:moveTo>
                  <a:lnTo>
                    <a:pt x="2107" y="468770"/>
                  </a:lnTo>
                  <a:lnTo>
                    <a:pt x="8308" y="423010"/>
                  </a:lnTo>
                  <a:lnTo>
                    <a:pt x="18421" y="378614"/>
                  </a:lnTo>
                  <a:lnTo>
                    <a:pt x="32264" y="335762"/>
                  </a:lnTo>
                  <a:lnTo>
                    <a:pt x="49654" y="294637"/>
                  </a:lnTo>
                  <a:lnTo>
                    <a:pt x="70409" y="255421"/>
                  </a:lnTo>
                  <a:lnTo>
                    <a:pt x="94348" y="218296"/>
                  </a:lnTo>
                  <a:lnTo>
                    <a:pt x="121288" y="183444"/>
                  </a:lnTo>
                  <a:lnTo>
                    <a:pt x="151048" y="151048"/>
                  </a:lnTo>
                  <a:lnTo>
                    <a:pt x="183444" y="121288"/>
                  </a:lnTo>
                  <a:lnTo>
                    <a:pt x="218296" y="94348"/>
                  </a:lnTo>
                  <a:lnTo>
                    <a:pt x="255421" y="70409"/>
                  </a:lnTo>
                  <a:lnTo>
                    <a:pt x="294637" y="49654"/>
                  </a:lnTo>
                  <a:lnTo>
                    <a:pt x="335762" y="32264"/>
                  </a:lnTo>
                  <a:lnTo>
                    <a:pt x="378613" y="18421"/>
                  </a:lnTo>
                  <a:lnTo>
                    <a:pt x="423010" y="8308"/>
                  </a:lnTo>
                  <a:lnTo>
                    <a:pt x="468769" y="2107"/>
                  </a:lnTo>
                  <a:lnTo>
                    <a:pt x="515709" y="0"/>
                  </a:lnTo>
                  <a:lnTo>
                    <a:pt x="3446089" y="0"/>
                  </a:lnTo>
                  <a:lnTo>
                    <a:pt x="3497061" y="2523"/>
                  </a:lnTo>
                  <a:lnTo>
                    <a:pt x="3547169" y="10000"/>
                  </a:lnTo>
                  <a:lnTo>
                    <a:pt x="3596076" y="22291"/>
                  </a:lnTo>
                  <a:lnTo>
                    <a:pt x="3643443" y="39256"/>
                  </a:lnTo>
                  <a:lnTo>
                    <a:pt x="3688932" y="60754"/>
                  </a:lnTo>
                  <a:lnTo>
                    <a:pt x="3732205" y="86645"/>
                  </a:lnTo>
                  <a:lnTo>
                    <a:pt x="3772924" y="116790"/>
                  </a:lnTo>
                  <a:lnTo>
                    <a:pt x="3810751" y="151047"/>
                  </a:lnTo>
                  <a:lnTo>
                    <a:pt x="3845009" y="188874"/>
                  </a:lnTo>
                  <a:lnTo>
                    <a:pt x="3875154" y="229593"/>
                  </a:lnTo>
                  <a:lnTo>
                    <a:pt x="3901045" y="272867"/>
                  </a:lnTo>
                  <a:lnTo>
                    <a:pt x="3922543" y="318356"/>
                  </a:lnTo>
                  <a:lnTo>
                    <a:pt x="3939508" y="365723"/>
                  </a:lnTo>
                  <a:lnTo>
                    <a:pt x="3951799" y="414630"/>
                  </a:lnTo>
                  <a:lnTo>
                    <a:pt x="3959276" y="464738"/>
                  </a:lnTo>
                  <a:lnTo>
                    <a:pt x="3961799" y="515710"/>
                  </a:lnTo>
                  <a:lnTo>
                    <a:pt x="3961799" y="2578489"/>
                  </a:lnTo>
                  <a:lnTo>
                    <a:pt x="3959692" y="2625430"/>
                  </a:lnTo>
                  <a:lnTo>
                    <a:pt x="3953491" y="2671189"/>
                  </a:lnTo>
                  <a:lnTo>
                    <a:pt x="3943378" y="2715586"/>
                  </a:lnTo>
                  <a:lnTo>
                    <a:pt x="3929535" y="2758437"/>
                  </a:lnTo>
                  <a:lnTo>
                    <a:pt x="3912145" y="2799562"/>
                  </a:lnTo>
                  <a:lnTo>
                    <a:pt x="3891390" y="2838778"/>
                  </a:lnTo>
                  <a:lnTo>
                    <a:pt x="3867451" y="2875903"/>
                  </a:lnTo>
                  <a:lnTo>
                    <a:pt x="3840511" y="2910755"/>
                  </a:lnTo>
                  <a:lnTo>
                    <a:pt x="3810751" y="2943151"/>
                  </a:lnTo>
                  <a:lnTo>
                    <a:pt x="3778355" y="2972911"/>
                  </a:lnTo>
                  <a:lnTo>
                    <a:pt x="3743503" y="2999851"/>
                  </a:lnTo>
                  <a:lnTo>
                    <a:pt x="3706378" y="3023790"/>
                  </a:lnTo>
                  <a:lnTo>
                    <a:pt x="3667162" y="3044545"/>
                  </a:lnTo>
                  <a:lnTo>
                    <a:pt x="3626037" y="3061935"/>
                  </a:lnTo>
                  <a:lnTo>
                    <a:pt x="3583186" y="3075778"/>
                  </a:lnTo>
                  <a:lnTo>
                    <a:pt x="3538789" y="3085891"/>
                  </a:lnTo>
                  <a:lnTo>
                    <a:pt x="3493030" y="3092092"/>
                  </a:lnTo>
                  <a:lnTo>
                    <a:pt x="3446089" y="3094199"/>
                  </a:lnTo>
                  <a:lnTo>
                    <a:pt x="515709" y="3094199"/>
                  </a:lnTo>
                  <a:lnTo>
                    <a:pt x="468769" y="3092092"/>
                  </a:lnTo>
                  <a:lnTo>
                    <a:pt x="423010" y="3085891"/>
                  </a:lnTo>
                  <a:lnTo>
                    <a:pt x="378613" y="3075778"/>
                  </a:lnTo>
                  <a:lnTo>
                    <a:pt x="335762" y="3061935"/>
                  </a:lnTo>
                  <a:lnTo>
                    <a:pt x="294637" y="3044545"/>
                  </a:lnTo>
                  <a:lnTo>
                    <a:pt x="255421" y="3023790"/>
                  </a:lnTo>
                  <a:lnTo>
                    <a:pt x="218296" y="2999851"/>
                  </a:lnTo>
                  <a:lnTo>
                    <a:pt x="183444" y="2972911"/>
                  </a:lnTo>
                  <a:lnTo>
                    <a:pt x="151048" y="2943151"/>
                  </a:lnTo>
                  <a:lnTo>
                    <a:pt x="121288" y="2910755"/>
                  </a:lnTo>
                  <a:lnTo>
                    <a:pt x="94348" y="2875903"/>
                  </a:lnTo>
                  <a:lnTo>
                    <a:pt x="70409" y="2838778"/>
                  </a:lnTo>
                  <a:lnTo>
                    <a:pt x="49654" y="2799562"/>
                  </a:lnTo>
                  <a:lnTo>
                    <a:pt x="32264" y="2758437"/>
                  </a:lnTo>
                  <a:lnTo>
                    <a:pt x="18421" y="2715586"/>
                  </a:lnTo>
                  <a:lnTo>
                    <a:pt x="8308" y="2671189"/>
                  </a:lnTo>
                  <a:lnTo>
                    <a:pt x="2107" y="2625430"/>
                  </a:lnTo>
                  <a:lnTo>
                    <a:pt x="0" y="2578489"/>
                  </a:lnTo>
                  <a:lnTo>
                    <a:pt x="0" y="515710"/>
                  </a:lnTo>
                  <a:close/>
                </a:path>
              </a:pathLst>
            </a:custGeom>
            <a:ln w="28574">
              <a:solidFill>
                <a:srgbClr val="E3E3E3"/>
              </a:solidFill>
            </a:ln>
          </p:spPr>
          <p:txBody>
            <a:bodyPr wrap="square" lIns="0" tIns="0" rIns="0" bIns="0" rtlCol="0"/>
            <a:lstStyle/>
            <a:p>
              <a:endParaRPr/>
            </a:p>
          </p:txBody>
        </p:sp>
      </p:grpSp>
      <p:sp>
        <p:nvSpPr>
          <p:cNvPr id="16" name="object 16"/>
          <p:cNvSpPr txBox="1"/>
          <p:nvPr/>
        </p:nvSpPr>
        <p:spPr>
          <a:xfrm>
            <a:off x="524113" y="724346"/>
            <a:ext cx="8098155" cy="586740"/>
          </a:xfrm>
          <a:prstGeom prst="rect">
            <a:avLst/>
          </a:prstGeom>
        </p:spPr>
        <p:txBody>
          <a:bodyPr vert="horz" wrap="square" lIns="0" tIns="12700" rIns="0" bIns="0" rtlCol="0">
            <a:normAutofit/>
          </a:bodyPr>
          <a:lstStyle/>
          <a:p>
            <a:pPr marL="1181100" marR="5080" indent="-1169035">
              <a:lnSpc>
                <a:spcPct val="114999"/>
              </a:lnSpc>
              <a:spcBef>
                <a:spcPts val="100"/>
              </a:spcBef>
            </a:pPr>
            <a:r>
              <a:rPr sz="1600" i="1">
                <a:latin typeface="Calibri"/>
                <a:cs typeface="Calibri"/>
              </a:rPr>
              <a:t>Our</a:t>
            </a:r>
            <a:r>
              <a:rPr sz="1600" i="1" spc="15">
                <a:latin typeface="Calibri"/>
                <a:cs typeface="Calibri"/>
              </a:rPr>
              <a:t> </a:t>
            </a:r>
            <a:r>
              <a:rPr sz="1600" i="1">
                <a:latin typeface="Calibri"/>
                <a:cs typeface="Calibri"/>
              </a:rPr>
              <a:t>analysis</a:t>
            </a:r>
            <a:r>
              <a:rPr sz="1600" i="1" spc="15">
                <a:latin typeface="Calibri"/>
                <a:cs typeface="Calibri"/>
              </a:rPr>
              <a:t> </a:t>
            </a:r>
            <a:r>
              <a:rPr sz="1600" i="1">
                <a:latin typeface="Calibri"/>
                <a:cs typeface="Calibri"/>
              </a:rPr>
              <a:t>of</a:t>
            </a:r>
            <a:r>
              <a:rPr sz="1600" i="1" spc="-15">
                <a:latin typeface="Calibri"/>
                <a:cs typeface="Calibri"/>
              </a:rPr>
              <a:t> </a:t>
            </a:r>
            <a:r>
              <a:rPr sz="1600" i="1" spc="-10">
                <a:latin typeface="Calibri"/>
                <a:cs typeface="Calibri"/>
              </a:rPr>
              <a:t>competitors</a:t>
            </a:r>
            <a:r>
              <a:rPr sz="1600" i="1" spc="15">
                <a:latin typeface="Calibri"/>
                <a:cs typeface="Calibri"/>
              </a:rPr>
              <a:t> </a:t>
            </a:r>
            <a:r>
              <a:rPr sz="1600" i="1" spc="-10">
                <a:latin typeface="Calibri"/>
                <a:cs typeface="Calibri"/>
              </a:rPr>
              <a:t>took</a:t>
            </a:r>
            <a:r>
              <a:rPr sz="1600" i="1" spc="-15">
                <a:latin typeface="Calibri"/>
                <a:cs typeface="Calibri"/>
              </a:rPr>
              <a:t> </a:t>
            </a:r>
            <a:r>
              <a:rPr sz="1600" i="1">
                <a:latin typeface="Calibri"/>
                <a:cs typeface="Calibri"/>
              </a:rPr>
              <a:t>into</a:t>
            </a:r>
            <a:r>
              <a:rPr sz="1600" i="1" spc="15">
                <a:latin typeface="Calibri"/>
                <a:cs typeface="Calibri"/>
              </a:rPr>
              <a:t> </a:t>
            </a:r>
            <a:r>
              <a:rPr sz="1600" i="1" spc="-20">
                <a:latin typeface="Calibri"/>
                <a:cs typeface="Calibri"/>
              </a:rPr>
              <a:t>account</a:t>
            </a:r>
            <a:r>
              <a:rPr sz="1600" i="1" spc="15">
                <a:latin typeface="Calibri"/>
                <a:cs typeface="Calibri"/>
              </a:rPr>
              <a:t> </a:t>
            </a:r>
            <a:r>
              <a:rPr sz="1600" i="1">
                <a:latin typeface="Calibri"/>
                <a:cs typeface="Calibri"/>
              </a:rPr>
              <a:t>only</a:t>
            </a:r>
            <a:r>
              <a:rPr sz="1600" i="1" spc="-25">
                <a:latin typeface="Calibri"/>
                <a:cs typeface="Calibri"/>
              </a:rPr>
              <a:t> </a:t>
            </a:r>
            <a:r>
              <a:rPr sz="1600" i="1">
                <a:latin typeface="Calibri"/>
                <a:cs typeface="Calibri"/>
              </a:rPr>
              <a:t>12</a:t>
            </a:r>
            <a:r>
              <a:rPr sz="1600" i="1" spc="20">
                <a:latin typeface="Calibri"/>
                <a:cs typeface="Calibri"/>
              </a:rPr>
              <a:t> </a:t>
            </a:r>
            <a:r>
              <a:rPr sz="1600" i="1">
                <a:latin typeface="Calibri"/>
                <a:cs typeface="Calibri"/>
              </a:rPr>
              <a:t>of</a:t>
            </a:r>
            <a:r>
              <a:rPr sz="1600" i="1" spc="-15">
                <a:latin typeface="Calibri"/>
                <a:cs typeface="Calibri"/>
              </a:rPr>
              <a:t> </a:t>
            </a:r>
            <a:r>
              <a:rPr sz="1600" i="1">
                <a:latin typeface="Calibri"/>
                <a:cs typeface="Calibri"/>
              </a:rPr>
              <a:t>most</a:t>
            </a:r>
            <a:r>
              <a:rPr sz="1600" i="1" spc="15">
                <a:latin typeface="Calibri"/>
                <a:cs typeface="Calibri"/>
              </a:rPr>
              <a:t> </a:t>
            </a:r>
            <a:r>
              <a:rPr sz="1600" i="1">
                <a:latin typeface="Calibri"/>
                <a:cs typeface="Calibri"/>
              </a:rPr>
              <a:t>prominent</a:t>
            </a:r>
            <a:r>
              <a:rPr sz="1600" i="1" spc="15">
                <a:latin typeface="Calibri"/>
                <a:cs typeface="Calibri"/>
              </a:rPr>
              <a:t> </a:t>
            </a:r>
            <a:r>
              <a:rPr sz="1600" i="1" spc="-10">
                <a:latin typeface="Calibri"/>
                <a:cs typeface="Calibri"/>
              </a:rPr>
              <a:t>quick-</a:t>
            </a:r>
            <a:r>
              <a:rPr sz="1600" i="1">
                <a:latin typeface="Calibri"/>
                <a:cs typeface="Calibri"/>
              </a:rPr>
              <a:t>service</a:t>
            </a:r>
            <a:r>
              <a:rPr sz="1600" i="1" spc="20">
                <a:latin typeface="Calibri"/>
                <a:cs typeface="Calibri"/>
              </a:rPr>
              <a:t> </a:t>
            </a:r>
            <a:r>
              <a:rPr sz="1600" i="1" spc="-10">
                <a:latin typeface="Calibri"/>
                <a:cs typeface="Calibri"/>
              </a:rPr>
              <a:t>restaurants, </a:t>
            </a:r>
            <a:r>
              <a:rPr sz="1600" i="1">
                <a:latin typeface="Calibri"/>
                <a:cs typeface="Calibri"/>
              </a:rPr>
              <a:t>making</a:t>
            </a:r>
            <a:r>
              <a:rPr sz="1600" i="1" spc="10">
                <a:latin typeface="Calibri"/>
                <a:cs typeface="Calibri"/>
              </a:rPr>
              <a:t> </a:t>
            </a:r>
            <a:r>
              <a:rPr sz="1600" i="1">
                <a:latin typeface="Calibri"/>
                <a:cs typeface="Calibri"/>
              </a:rPr>
              <a:t>our</a:t>
            </a:r>
            <a:r>
              <a:rPr sz="1600" i="1" spc="15">
                <a:latin typeface="Calibri"/>
                <a:cs typeface="Calibri"/>
              </a:rPr>
              <a:t> </a:t>
            </a:r>
            <a:r>
              <a:rPr sz="1600" i="1">
                <a:latin typeface="Calibri"/>
                <a:cs typeface="Calibri"/>
              </a:rPr>
              <a:t>analysis</a:t>
            </a:r>
            <a:r>
              <a:rPr sz="1600" i="1" spc="15">
                <a:latin typeface="Calibri"/>
                <a:cs typeface="Calibri"/>
              </a:rPr>
              <a:t> </a:t>
            </a:r>
            <a:r>
              <a:rPr sz="1600" i="1">
                <a:latin typeface="Calibri"/>
                <a:cs typeface="Calibri"/>
              </a:rPr>
              <a:t>heavily</a:t>
            </a:r>
            <a:r>
              <a:rPr sz="1600" i="1" spc="-30">
                <a:latin typeface="Calibri"/>
                <a:cs typeface="Calibri"/>
              </a:rPr>
              <a:t> </a:t>
            </a:r>
            <a:r>
              <a:rPr sz="1600" i="1" spc="-10">
                <a:latin typeface="Calibri"/>
                <a:cs typeface="Calibri"/>
              </a:rPr>
              <a:t>conservative</a:t>
            </a:r>
            <a:r>
              <a:rPr sz="1600" i="1" spc="15">
                <a:latin typeface="Calibri"/>
                <a:cs typeface="Calibri"/>
              </a:rPr>
              <a:t> </a:t>
            </a:r>
            <a:r>
              <a:rPr sz="1600" i="1">
                <a:latin typeface="Calibri"/>
                <a:cs typeface="Calibri"/>
              </a:rPr>
              <a:t>for</a:t>
            </a:r>
            <a:r>
              <a:rPr sz="1600" i="1" spc="15">
                <a:latin typeface="Calibri"/>
                <a:cs typeface="Calibri"/>
              </a:rPr>
              <a:t> </a:t>
            </a:r>
            <a:r>
              <a:rPr sz="1600" i="1">
                <a:latin typeface="Calibri"/>
                <a:cs typeface="Calibri"/>
              </a:rPr>
              <a:t>the</a:t>
            </a:r>
            <a:r>
              <a:rPr sz="1600" i="1" spc="15">
                <a:latin typeface="Calibri"/>
                <a:cs typeface="Calibri"/>
              </a:rPr>
              <a:t> </a:t>
            </a:r>
            <a:r>
              <a:rPr sz="1600" i="1">
                <a:latin typeface="Calibri"/>
                <a:cs typeface="Calibri"/>
              </a:rPr>
              <a:t>potential</a:t>
            </a:r>
            <a:r>
              <a:rPr sz="1600" i="1" spc="10">
                <a:latin typeface="Calibri"/>
                <a:cs typeface="Calibri"/>
              </a:rPr>
              <a:t> </a:t>
            </a:r>
            <a:r>
              <a:rPr sz="1600" i="1" spc="-10">
                <a:latin typeface="Calibri"/>
                <a:cs typeface="Calibri"/>
              </a:rPr>
              <a:t>acquisition.</a:t>
            </a:r>
            <a:endParaRPr sz="1600">
              <a:latin typeface="Calibri"/>
              <a:cs typeface="Calibri"/>
            </a:endParaRPr>
          </a:p>
        </p:txBody>
      </p:sp>
      <p:sp>
        <p:nvSpPr>
          <p:cNvPr id="17" name="object 17"/>
          <p:cNvSpPr txBox="1"/>
          <p:nvPr/>
        </p:nvSpPr>
        <p:spPr>
          <a:xfrm>
            <a:off x="4482058" y="6519104"/>
            <a:ext cx="179705" cy="177800"/>
          </a:xfrm>
          <a:prstGeom prst="rect">
            <a:avLst/>
          </a:prstGeom>
        </p:spPr>
        <p:txBody>
          <a:bodyPr vert="horz" wrap="square" lIns="0" tIns="0" rIns="0" bIns="0" rtlCol="0">
            <a:normAutofit/>
          </a:bodyPr>
          <a:lstStyle/>
          <a:p>
            <a:pPr marL="12700">
              <a:lnSpc>
                <a:spcPts val="1240"/>
              </a:lnSpc>
            </a:pPr>
            <a:r>
              <a:rPr sz="1200" b="1" spc="-25">
                <a:solidFill>
                  <a:srgbClr val="4C144C"/>
                </a:solidFill>
                <a:latin typeface="Calibri"/>
                <a:cs typeface="Calibri"/>
              </a:rPr>
              <a:t>24</a:t>
            </a:r>
            <a:endParaRPr sz="1200">
              <a:latin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4000" cy="6858000"/>
          </a:xfrm>
          <a:custGeom>
            <a:avLst/>
            <a:gdLst/>
            <a:ahLst/>
            <a:cxnLst/>
            <a:rect l="l" t="t" r="r" b="b"/>
            <a:pathLst>
              <a:path w="9144000" h="6858000">
                <a:moveTo>
                  <a:pt x="9143999" y="6857999"/>
                </a:moveTo>
                <a:lnTo>
                  <a:pt x="0" y="6857999"/>
                </a:lnTo>
                <a:lnTo>
                  <a:pt x="0" y="0"/>
                </a:lnTo>
                <a:lnTo>
                  <a:pt x="9143999" y="0"/>
                </a:lnTo>
                <a:lnTo>
                  <a:pt x="9143999" y="6857999"/>
                </a:lnTo>
                <a:close/>
              </a:path>
            </a:pathLst>
          </a:custGeom>
          <a:solidFill>
            <a:srgbClr val="751111"/>
          </a:solidFill>
        </p:spPr>
        <p:txBody>
          <a:bodyPr wrap="square" lIns="0" tIns="0" rIns="0" bIns="0" rtlCol="0"/>
          <a:lstStyle/>
          <a:p>
            <a:endParaRPr/>
          </a:p>
        </p:txBody>
      </p:sp>
      <p:sp>
        <p:nvSpPr>
          <p:cNvPr id="3" name="object 3"/>
          <p:cNvSpPr txBox="1"/>
          <p:nvPr/>
        </p:nvSpPr>
        <p:spPr>
          <a:xfrm>
            <a:off x="4494758" y="6531804"/>
            <a:ext cx="154305" cy="152400"/>
          </a:xfrm>
          <a:prstGeom prst="rect">
            <a:avLst/>
          </a:prstGeom>
        </p:spPr>
        <p:txBody>
          <a:bodyPr vert="horz" wrap="square" lIns="0" tIns="0" rIns="0" bIns="0" rtlCol="0">
            <a:normAutofit/>
          </a:bodyPr>
          <a:lstStyle/>
          <a:p>
            <a:pPr>
              <a:lnSpc>
                <a:spcPts val="1140"/>
              </a:lnSpc>
            </a:pPr>
            <a:r>
              <a:rPr sz="1200" b="1" spc="-30">
                <a:solidFill>
                  <a:srgbClr val="4C144C"/>
                </a:solidFill>
                <a:latin typeface="Calibri"/>
                <a:cs typeface="Calibri"/>
              </a:rPr>
              <a:t>25</a:t>
            </a:r>
            <a:endParaRPr sz="1200">
              <a:latin typeface="Calibri"/>
              <a:cs typeface="Calibri"/>
            </a:endParaRPr>
          </a:p>
        </p:txBody>
      </p:sp>
      <p:pic>
        <p:nvPicPr>
          <p:cNvPr id="4" name="object 4"/>
          <p:cNvPicPr/>
          <p:nvPr/>
        </p:nvPicPr>
        <p:blipFill>
          <a:blip r:embed="rId2" cstate="print"/>
          <a:stretch>
            <a:fillRect/>
          </a:stretch>
        </p:blipFill>
        <p:spPr>
          <a:xfrm>
            <a:off x="7097449" y="6406874"/>
            <a:ext cx="1848725" cy="365750"/>
          </a:xfrm>
          <a:prstGeom prst="rect">
            <a:avLst/>
          </a:prstGeom>
        </p:spPr>
      </p:pic>
      <p:grpSp>
        <p:nvGrpSpPr>
          <p:cNvPr id="5" name="object 5"/>
          <p:cNvGrpSpPr/>
          <p:nvPr/>
        </p:nvGrpSpPr>
        <p:grpSpPr>
          <a:xfrm>
            <a:off x="0" y="0"/>
            <a:ext cx="9144000" cy="795020"/>
            <a:chOff x="0" y="0"/>
            <a:chExt cx="9144000" cy="795020"/>
          </a:xfrm>
        </p:grpSpPr>
        <p:pic>
          <p:nvPicPr>
            <p:cNvPr id="6" name="object 6"/>
            <p:cNvPicPr/>
            <p:nvPr/>
          </p:nvPicPr>
          <p:blipFill>
            <a:blip r:embed="rId3" cstate="print"/>
            <a:stretch>
              <a:fillRect/>
            </a:stretch>
          </p:blipFill>
          <p:spPr>
            <a:xfrm>
              <a:off x="7142491" y="126124"/>
              <a:ext cx="1853337" cy="274199"/>
            </a:xfrm>
            <a:prstGeom prst="rect">
              <a:avLst/>
            </a:prstGeom>
          </p:spPr>
        </p:pic>
        <p:sp>
          <p:nvSpPr>
            <p:cNvPr id="7" name="object 7"/>
            <p:cNvSpPr/>
            <p:nvPr/>
          </p:nvSpPr>
          <p:spPr>
            <a:xfrm>
              <a:off x="0" y="0"/>
              <a:ext cx="9144000" cy="789940"/>
            </a:xfrm>
            <a:custGeom>
              <a:avLst/>
              <a:gdLst/>
              <a:ahLst/>
              <a:cxnLst/>
              <a:rect l="l" t="t" r="r" b="b"/>
              <a:pathLst>
                <a:path w="9144000" h="789940">
                  <a:moveTo>
                    <a:pt x="9143999" y="789849"/>
                  </a:moveTo>
                  <a:lnTo>
                    <a:pt x="0" y="789849"/>
                  </a:lnTo>
                  <a:lnTo>
                    <a:pt x="0" y="0"/>
                  </a:lnTo>
                  <a:lnTo>
                    <a:pt x="9143999" y="0"/>
                  </a:lnTo>
                  <a:lnTo>
                    <a:pt x="9143999" y="789849"/>
                  </a:lnTo>
                  <a:close/>
                </a:path>
              </a:pathLst>
            </a:custGeom>
            <a:solidFill>
              <a:srgbClr val="751111"/>
            </a:solidFill>
          </p:spPr>
          <p:txBody>
            <a:bodyPr wrap="square" lIns="0" tIns="0" rIns="0" bIns="0" rtlCol="0"/>
            <a:lstStyle/>
            <a:p>
              <a:endParaRPr/>
            </a:p>
          </p:txBody>
        </p:sp>
        <p:sp>
          <p:nvSpPr>
            <p:cNvPr id="8" name="object 8"/>
            <p:cNvSpPr/>
            <p:nvPr/>
          </p:nvSpPr>
          <p:spPr>
            <a:xfrm>
              <a:off x="0" y="789849"/>
              <a:ext cx="9144000" cy="0"/>
            </a:xfrm>
            <a:custGeom>
              <a:avLst/>
              <a:gdLst/>
              <a:ahLst/>
              <a:cxnLst/>
              <a:rect l="l" t="t" r="r" b="b"/>
              <a:pathLst>
                <a:path w="9144000">
                  <a:moveTo>
                    <a:pt x="9143999" y="0"/>
                  </a:moveTo>
                  <a:lnTo>
                    <a:pt x="0" y="0"/>
                  </a:lnTo>
                </a:path>
              </a:pathLst>
            </a:custGeom>
            <a:ln w="9524">
              <a:solidFill>
                <a:srgbClr val="FFFFFF"/>
              </a:solidFill>
            </a:ln>
          </p:spPr>
          <p:txBody>
            <a:bodyPr wrap="square" lIns="0" tIns="0" rIns="0" bIns="0" rtlCol="0"/>
            <a:lstStyle/>
            <a:p>
              <a:endParaRPr/>
            </a:p>
          </p:txBody>
        </p:sp>
      </p:grpSp>
      <p:sp>
        <p:nvSpPr>
          <p:cNvPr id="9" name="object 9" descr="$PPTXTitle"/>
          <p:cNvSpPr txBox="1">
            <a:spLocks noGrp="1"/>
          </p:cNvSpPr>
          <p:nvPr>
            <p:ph type="title"/>
          </p:nvPr>
        </p:nvSpPr>
        <p:spPr>
          <a:xfrm>
            <a:off x="594360" y="1371600"/>
            <a:ext cx="7680960" cy="4389120"/>
          </a:xfrm>
          <a:prstGeom prst="rect">
            <a:avLst/>
          </a:prstGeom>
        </p:spPr>
        <p:txBody>
          <a:bodyPr vert="horz" wrap="square" lIns="0" tIns="0" rIns="0" bIns="0" rtlCol="0">
            <a:normAutofit/>
          </a:bodyPr>
          <a:lstStyle/>
          <a:p>
            <a:pPr>
              <a:buNone/>
              <a:spcAft>
                <a:spcPts val="900"/>
              </a:spcAft>
            </a:pPr>
            <a:r>
              <a:rPr sz="1600" b="0">
                <a:solidFill>
                  <a:srgbClr val="ECDDD8"/>
                </a:solidFill>
                <a:latin typeface="Arial"/>
              </a:rPr>
              <a:t>I.  Transaction Highlights</a:t>
            </a:r>
          </a:p>
          <a:p>
            <a:pPr>
              <a:buNone/>
              <a:spcAft>
                <a:spcPts val="900"/>
              </a:spcAft>
            </a:pPr>
            <a:r>
              <a:rPr sz="1600" b="0">
                <a:solidFill>
                  <a:srgbClr val="ECDDD8"/>
                </a:solidFill>
                <a:latin typeface="Arial"/>
              </a:rPr>
              <a:t>II.  Company Backgrounds</a:t>
            </a:r>
          </a:p>
          <a:p>
            <a:pPr>
              <a:buNone/>
              <a:spcAft>
                <a:spcPts val="900"/>
              </a:spcAft>
            </a:pPr>
            <a:r>
              <a:rPr sz="1600" b="0">
                <a:solidFill>
                  <a:srgbClr val="ECDDD8"/>
                </a:solidFill>
                <a:latin typeface="Arial"/>
              </a:rPr>
              <a:t>III.  Strategic Rationale</a:t>
            </a:r>
          </a:p>
          <a:p>
            <a:pPr>
              <a:buNone/>
              <a:spcAft>
                <a:spcPts val="900"/>
              </a:spcAft>
            </a:pPr>
            <a:r>
              <a:rPr sz="1600" b="0">
                <a:solidFill>
                  <a:srgbClr val="ECDDD8"/>
                </a:solidFill>
                <a:latin typeface="Arial"/>
              </a:rPr>
              <a:t>IV.  Value Creation</a:t>
            </a:r>
          </a:p>
          <a:p>
            <a:pPr>
              <a:buNone/>
              <a:spcAft>
                <a:spcPts val="900"/>
              </a:spcAft>
            </a:pPr>
            <a:r>
              <a:rPr sz="1600" b="0">
                <a:solidFill>
                  <a:srgbClr val="ECDDD8"/>
                </a:solidFill>
                <a:latin typeface="Arial"/>
              </a:rPr>
              <a:t>V.  Financial Impact</a:t>
            </a:r>
          </a:p>
          <a:p>
            <a:pPr>
              <a:buNone/>
              <a:spcAft>
                <a:spcPts val="900"/>
              </a:spcAft>
            </a:pPr>
            <a:r>
              <a:rPr sz="1600" b="0">
                <a:solidFill>
                  <a:srgbClr val="ECDDD8"/>
                </a:solidFill>
                <a:latin typeface="Arial"/>
              </a:rPr>
              <a:t>VI.  Risks</a:t>
            </a:r>
          </a:p>
          <a:p>
            <a:pPr>
              <a:buNone/>
              <a:spcAft>
                <a:spcPts val="900"/>
              </a:spcAft>
            </a:pPr>
            <a:r>
              <a:rPr sz="1600" b="0">
                <a:solidFill>
                  <a:srgbClr val="ECDDD8"/>
                </a:solidFill>
                <a:latin typeface="Arial"/>
              </a:rPr>
              <a:t>VII.  Antitrust</a:t>
            </a:r>
          </a:p>
          <a:p>
            <a:pPr>
              <a:buNone/>
              <a:spcAft>
                <a:spcPts val="900"/>
              </a:spcAft>
            </a:pPr>
            <a:r>
              <a:rPr sz="2000" b="1">
                <a:solidFill>
                  <a:srgbClr val="FFFFFF"/>
                </a:solidFill>
                <a:latin typeface="Arial"/>
              </a:rPr>
              <a:t>VIII.  Approach Strategy</a:t>
            </a:r>
          </a:p>
        </p:txBody>
      </p:sp>
      <p:sp>
        <p:nvSpPr>
          <p:cNvPr id="10" name="object 10"/>
          <p:cNvSpPr txBox="1"/>
          <p:nvPr/>
        </p:nvSpPr>
        <p:spPr>
          <a:xfrm>
            <a:off x="259447" y="1716616"/>
            <a:ext cx="3872229" cy="2397760"/>
          </a:xfrm>
          <a:prstGeom prst="rect">
            <a:avLst/>
          </a:prstGeom>
        </p:spPr>
        <p:txBody>
          <a:bodyPr vert="horz" wrap="square" lIns="0" tIns="50800" rIns="0" bIns="0" rtlCol="0">
            <a:normAutofit/>
          </a:bodyPr>
          <a:lstStyle/>
          <a:p>
            <a:pPr marL="883285" indent="-410845">
              <a:lnSpc>
                <a:spcPct val="100000"/>
              </a:lnSpc>
              <a:spcBef>
                <a:spcPts val="400"/>
              </a:spcBef>
              <a:buAutoNum type="romanUcPeriod" startAt="2"/>
              <a:tabLst>
                <a:tab pos="883285" algn="l"/>
              </a:tabLst>
            </a:pPr>
            <a:r>
              <a:rPr sz="1800">
                <a:solidFill>
                  <a:srgbClr val="FFFFFF"/>
                </a:solidFill>
                <a:latin typeface="Calibri"/>
                <a:cs typeface="Calibri"/>
              </a:rPr>
              <a:t/>
            </a:r>
            <a:r>
              <a:rPr sz="1800" spc="12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883285" indent="-476884">
              <a:lnSpc>
                <a:spcPct val="100000"/>
              </a:lnSpc>
              <a:spcBef>
                <a:spcPts val="305"/>
              </a:spcBef>
              <a:buAutoNum type="romanUcPeriod" startAt="2"/>
              <a:tabLst>
                <a:tab pos="883285" algn="l"/>
              </a:tabLst>
            </a:pPr>
            <a:r>
              <a:rPr sz="1800">
                <a:solidFill>
                  <a:srgbClr val="FFFFFF"/>
                </a:solidFill>
                <a:latin typeface="Calibri"/>
                <a:cs typeface="Calibri"/>
              </a:rPr>
              <a:t/>
            </a:r>
            <a:r>
              <a:rPr sz="1800" spc="36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883285" indent="-455930">
              <a:lnSpc>
                <a:spcPct val="100000"/>
              </a:lnSpc>
              <a:spcBef>
                <a:spcPts val="330"/>
              </a:spcBef>
              <a:buAutoNum type="romanUcPeriod" startAt="2"/>
              <a:tabLst>
                <a:tab pos="883285" algn="l"/>
              </a:tabLst>
            </a:pPr>
            <a:r>
              <a:rPr sz="1800">
                <a:solidFill>
                  <a:srgbClr val="FFFFFF"/>
                </a:solidFill>
                <a:latin typeface="Calibri"/>
                <a:cs typeface="Calibri"/>
              </a:rPr>
              <a:t/>
            </a:r>
            <a:r>
              <a:rPr sz="1800" spc="21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883285" indent="-386080">
              <a:lnSpc>
                <a:spcPct val="100000"/>
              </a:lnSpc>
              <a:spcBef>
                <a:spcPts val="315"/>
              </a:spcBef>
              <a:buAutoNum type="romanUcPeriod" startAt="2"/>
              <a:tabLst>
                <a:tab pos="883285" algn="l"/>
              </a:tabLst>
            </a:pPr>
            <a:r>
              <a:rPr sz="1800" spc="55">
                <a:solidFill>
                  <a:srgbClr val="FFFFFF"/>
                </a:solidFill>
                <a:latin typeface="Calibri"/>
                <a:cs typeface="Calibri"/>
              </a:rPr>
              <a:t/>
            </a:r>
            <a:r>
              <a:rPr sz="1800" spc="90">
                <a:solidFill>
                  <a:srgbClr val="FFFFFF"/>
                </a:solidFill>
                <a:latin typeface="Calibri"/>
                <a:cs typeface="Calibri"/>
              </a:rPr>
              <a:t/>
            </a:r>
            <a:r>
              <a:rPr sz="1800" spc="-10">
                <a:solidFill>
                  <a:srgbClr val="FFFFFF"/>
                </a:solidFill>
                <a:latin typeface="Calibri"/>
                <a:cs typeface="Calibri"/>
              </a:rPr>
              <a:t/>
            </a:r>
            <a:endParaRPr sz="1800">
              <a:latin typeface="Calibri"/>
              <a:cs typeface="Calibri"/>
            </a:endParaRPr>
          </a:p>
          <a:p>
            <a:pPr marL="883285" indent="-473709">
              <a:lnSpc>
                <a:spcPct val="100000"/>
              </a:lnSpc>
              <a:spcBef>
                <a:spcPts val="300"/>
              </a:spcBef>
              <a:buAutoNum type="romanUcPeriod" startAt="2"/>
              <a:tabLst>
                <a:tab pos="883285" algn="l"/>
              </a:tabLst>
            </a:pPr>
            <a:r>
              <a:rPr sz="1800" spc="50">
                <a:solidFill>
                  <a:srgbClr val="FFFFFF"/>
                </a:solidFill>
                <a:latin typeface="Calibri"/>
                <a:cs typeface="Calibri"/>
              </a:rPr>
              <a:t/>
            </a:r>
            <a:endParaRPr sz="1800">
              <a:latin typeface="Calibri"/>
              <a:cs typeface="Calibri"/>
            </a:endParaRPr>
          </a:p>
          <a:p>
            <a:pPr marL="883285" indent="-545465">
              <a:lnSpc>
                <a:spcPct val="100000"/>
              </a:lnSpc>
              <a:spcBef>
                <a:spcPts val="334"/>
              </a:spcBef>
              <a:buAutoNum type="romanUcPeriod" startAt="2"/>
              <a:tabLst>
                <a:tab pos="883285" algn="l"/>
              </a:tabLst>
            </a:pPr>
            <a:r>
              <a:rPr sz="1800" spc="-10">
                <a:solidFill>
                  <a:srgbClr val="FFFFFF"/>
                </a:solidFill>
                <a:latin typeface="Calibri"/>
                <a:cs typeface="Calibri"/>
              </a:rPr>
              <a:t/>
            </a:r>
            <a:endParaRPr sz="1800">
              <a:latin typeface="Calibri"/>
              <a:cs typeface="Calibri"/>
            </a:endParaRPr>
          </a:p>
          <a:p>
            <a:pPr marL="883285" indent="-870585">
              <a:lnSpc>
                <a:spcPct val="100000"/>
              </a:lnSpc>
              <a:spcBef>
                <a:spcPts val="285"/>
              </a:spcBef>
              <a:buAutoNum type="romanUcPeriod" startAt="2"/>
              <a:tabLst>
                <a:tab pos="883285" algn="l"/>
              </a:tabLst>
            </a:pPr>
            <a:r>
              <a:rPr sz="2950" b="1">
                <a:solidFill>
                  <a:srgbClr val="FFFFFF"/>
                </a:solidFill>
                <a:latin typeface="Calibri"/>
                <a:cs typeface="Calibri"/>
              </a:rPr>
              <a:t/>
            </a:r>
            <a:r>
              <a:rPr sz="2950" b="1" spc="190">
                <a:solidFill>
                  <a:srgbClr val="FFFFFF"/>
                </a:solidFill>
                <a:latin typeface="Calibri"/>
                <a:cs typeface="Calibri"/>
              </a:rPr>
              <a:t/>
            </a:r>
            <a:r>
              <a:rPr sz="2950" b="1" spc="-10">
                <a:solidFill>
                  <a:srgbClr val="FFFFFF"/>
                </a:solidFill>
                <a:latin typeface="Calibri"/>
                <a:cs typeface="Calibri"/>
              </a:rPr>
              <a:t/>
            </a:r>
            <a:endParaRPr sz="2950">
              <a:latin typeface="Calibri"/>
              <a:cs typeface="Calibri"/>
            </a:endParaRPr>
          </a:p>
        </p:txBody>
      </p:sp>
      <p:grpSp>
        <p:nvGrpSpPr>
          <p:cNvPr id="11" name="object 11"/>
          <p:cNvGrpSpPr/>
          <p:nvPr/>
        </p:nvGrpSpPr>
        <p:grpSpPr>
          <a:xfrm>
            <a:off x="0" y="6013837"/>
            <a:ext cx="9144000" cy="844550"/>
            <a:chOff x="0" y="6013837"/>
            <a:chExt cx="9144000" cy="844550"/>
          </a:xfrm>
        </p:grpSpPr>
        <p:sp>
          <p:nvSpPr>
            <p:cNvPr id="12" name="object 12"/>
            <p:cNvSpPr/>
            <p:nvPr/>
          </p:nvSpPr>
          <p:spPr>
            <a:xfrm>
              <a:off x="0" y="6018600"/>
              <a:ext cx="9144000" cy="839469"/>
            </a:xfrm>
            <a:custGeom>
              <a:avLst/>
              <a:gdLst/>
              <a:ahLst/>
              <a:cxnLst/>
              <a:rect l="l" t="t" r="r" b="b"/>
              <a:pathLst>
                <a:path w="9144000" h="839470">
                  <a:moveTo>
                    <a:pt x="0" y="0"/>
                  </a:moveTo>
                  <a:lnTo>
                    <a:pt x="9143999" y="0"/>
                  </a:lnTo>
                  <a:lnTo>
                    <a:pt x="9143999" y="839400"/>
                  </a:lnTo>
                  <a:lnTo>
                    <a:pt x="0" y="839400"/>
                  </a:lnTo>
                  <a:lnTo>
                    <a:pt x="0" y="0"/>
                  </a:lnTo>
                  <a:close/>
                </a:path>
              </a:pathLst>
            </a:custGeom>
            <a:solidFill>
              <a:srgbClr val="751111"/>
            </a:solidFill>
          </p:spPr>
          <p:txBody>
            <a:bodyPr wrap="square" lIns="0" tIns="0" rIns="0" bIns="0" rtlCol="0"/>
            <a:lstStyle/>
            <a:p>
              <a:endParaRPr/>
            </a:p>
          </p:txBody>
        </p:sp>
        <p:sp>
          <p:nvSpPr>
            <p:cNvPr id="13" name="object 13"/>
            <p:cNvSpPr/>
            <p:nvPr/>
          </p:nvSpPr>
          <p:spPr>
            <a:xfrm>
              <a:off x="0" y="6018600"/>
              <a:ext cx="9144000" cy="0"/>
            </a:xfrm>
            <a:custGeom>
              <a:avLst/>
              <a:gdLst/>
              <a:ahLst/>
              <a:cxnLst/>
              <a:rect l="l" t="t" r="r" b="b"/>
              <a:pathLst>
                <a:path w="9144000">
                  <a:moveTo>
                    <a:pt x="0" y="0"/>
                  </a:moveTo>
                  <a:lnTo>
                    <a:pt x="9143999" y="0"/>
                  </a:lnTo>
                </a:path>
              </a:pathLst>
            </a:custGeom>
            <a:ln w="9524">
              <a:solidFill>
                <a:srgbClr val="FFFFFF"/>
              </a:solidFill>
            </a:ln>
          </p:spPr>
          <p:txBody>
            <a:bodyPr wrap="square" lIns="0" tIns="0" rIns="0" bIns="0" rtlCol="0"/>
            <a:lstStyle/>
            <a:p>
              <a:endParaRPr/>
            </a:p>
          </p:txBody>
        </p:sp>
      </p:grpSp>
      <p:sp>
        <p:nvSpPr>
          <p:cNvPr id="14" name="object 14"/>
          <p:cNvSpPr txBox="1"/>
          <p:nvPr/>
        </p:nvSpPr>
        <p:spPr>
          <a:xfrm>
            <a:off x="610700" y="410487"/>
            <a:ext cx="759460" cy="299720"/>
          </a:xfrm>
          <a:prstGeom prst="rect">
            <a:avLst/>
          </a:prstGeom>
        </p:spPr>
        <p:txBody>
          <a:bodyPr vert="horz" wrap="square" lIns="0" tIns="12700" rIns="0" bIns="0" rtlCol="0">
            <a:normAutofit/>
          </a:bodyPr>
          <a:lstStyle/>
          <a:p>
            <a:pPr marL="12700">
              <a:lnSpc>
                <a:spcPct val="100000"/>
              </a:lnSpc>
              <a:spcBef>
                <a:spcPts val="100"/>
              </a:spcBef>
            </a:pPr>
            <a:r>
              <a:rPr sz="1600" b="1">
                <a:solidFill>
                  <a:srgbClr val="FFFFFF"/>
                </a:solidFill>
                <a:latin typeface="Calibri"/>
                <a:cs typeface="Calibri"/>
              </a:rPr>
              <a:t>Agenda</a:t>
            </a:r>
            <a:endParaRPr sz="1800">
              <a:latin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080625" y="1046662"/>
            <a:ext cx="3617595" cy="3098800"/>
            <a:chOff x="5080625" y="1046662"/>
            <a:chExt cx="3617595" cy="3098800"/>
          </a:xfrm>
        </p:grpSpPr>
        <p:sp>
          <p:nvSpPr>
            <p:cNvPr id="3" name="object 3"/>
            <p:cNvSpPr/>
            <p:nvPr/>
          </p:nvSpPr>
          <p:spPr>
            <a:xfrm>
              <a:off x="5094912" y="1231999"/>
              <a:ext cx="3589020" cy="2899410"/>
            </a:xfrm>
            <a:custGeom>
              <a:avLst/>
              <a:gdLst/>
              <a:ahLst/>
              <a:cxnLst/>
              <a:rect l="l" t="t" r="r" b="b"/>
              <a:pathLst>
                <a:path w="3589020" h="2899410">
                  <a:moveTo>
                    <a:pt x="0" y="483149"/>
                  </a:moveTo>
                  <a:lnTo>
                    <a:pt x="2211" y="436619"/>
                  </a:lnTo>
                  <a:lnTo>
                    <a:pt x="8711" y="391340"/>
                  </a:lnTo>
                  <a:lnTo>
                    <a:pt x="19298" y="347514"/>
                  </a:lnTo>
                  <a:lnTo>
                    <a:pt x="33767" y="305345"/>
                  </a:lnTo>
                  <a:lnTo>
                    <a:pt x="51918" y="265035"/>
                  </a:lnTo>
                  <a:lnTo>
                    <a:pt x="73547" y="226786"/>
                  </a:lnTo>
                  <a:lnTo>
                    <a:pt x="98453" y="190801"/>
                  </a:lnTo>
                  <a:lnTo>
                    <a:pt x="126432" y="157282"/>
                  </a:lnTo>
                  <a:lnTo>
                    <a:pt x="157282" y="126432"/>
                  </a:lnTo>
                  <a:lnTo>
                    <a:pt x="190801" y="98453"/>
                  </a:lnTo>
                  <a:lnTo>
                    <a:pt x="226786" y="73547"/>
                  </a:lnTo>
                  <a:lnTo>
                    <a:pt x="265035" y="51918"/>
                  </a:lnTo>
                  <a:lnTo>
                    <a:pt x="305345" y="33767"/>
                  </a:lnTo>
                  <a:lnTo>
                    <a:pt x="347514" y="19298"/>
                  </a:lnTo>
                  <a:lnTo>
                    <a:pt x="391340" y="8711"/>
                  </a:lnTo>
                  <a:lnTo>
                    <a:pt x="436619" y="2211"/>
                  </a:lnTo>
                  <a:lnTo>
                    <a:pt x="483149" y="0"/>
                  </a:lnTo>
                  <a:lnTo>
                    <a:pt x="3105749" y="0"/>
                  </a:lnTo>
                  <a:lnTo>
                    <a:pt x="3153503" y="2364"/>
                  </a:lnTo>
                  <a:lnTo>
                    <a:pt x="3200447" y="9369"/>
                  </a:lnTo>
                  <a:lnTo>
                    <a:pt x="3246266" y="20884"/>
                  </a:lnTo>
                  <a:lnTo>
                    <a:pt x="3290643" y="36777"/>
                  </a:lnTo>
                  <a:lnTo>
                    <a:pt x="3333260" y="56918"/>
                  </a:lnTo>
                  <a:lnTo>
                    <a:pt x="3373801" y="81174"/>
                  </a:lnTo>
                  <a:lnTo>
                    <a:pt x="3411949" y="109416"/>
                  </a:lnTo>
                  <a:lnTo>
                    <a:pt x="3447388" y="141511"/>
                  </a:lnTo>
                  <a:lnTo>
                    <a:pt x="3479483" y="176949"/>
                  </a:lnTo>
                  <a:lnTo>
                    <a:pt x="3507725" y="215098"/>
                  </a:lnTo>
                  <a:lnTo>
                    <a:pt x="3531981" y="255639"/>
                  </a:lnTo>
                  <a:lnTo>
                    <a:pt x="3552122" y="298256"/>
                  </a:lnTo>
                  <a:lnTo>
                    <a:pt x="3568015" y="342632"/>
                  </a:lnTo>
                  <a:lnTo>
                    <a:pt x="3579530" y="388451"/>
                  </a:lnTo>
                  <a:lnTo>
                    <a:pt x="3586535" y="435396"/>
                  </a:lnTo>
                  <a:lnTo>
                    <a:pt x="3588899" y="483149"/>
                  </a:lnTo>
                  <a:lnTo>
                    <a:pt x="3588899" y="2415749"/>
                  </a:lnTo>
                  <a:lnTo>
                    <a:pt x="3586688" y="2462280"/>
                  </a:lnTo>
                  <a:lnTo>
                    <a:pt x="3580188" y="2507559"/>
                  </a:lnTo>
                  <a:lnTo>
                    <a:pt x="3569601" y="2551385"/>
                  </a:lnTo>
                  <a:lnTo>
                    <a:pt x="3555132" y="2593554"/>
                  </a:lnTo>
                  <a:lnTo>
                    <a:pt x="3536981" y="2633864"/>
                  </a:lnTo>
                  <a:lnTo>
                    <a:pt x="3515352" y="2672113"/>
                  </a:lnTo>
                  <a:lnTo>
                    <a:pt x="3490446" y="2708098"/>
                  </a:lnTo>
                  <a:lnTo>
                    <a:pt x="3462467" y="2741617"/>
                  </a:lnTo>
                  <a:lnTo>
                    <a:pt x="3431617" y="2772467"/>
                  </a:lnTo>
                  <a:lnTo>
                    <a:pt x="3398098" y="2800446"/>
                  </a:lnTo>
                  <a:lnTo>
                    <a:pt x="3362113" y="2825352"/>
                  </a:lnTo>
                  <a:lnTo>
                    <a:pt x="3323864" y="2846981"/>
                  </a:lnTo>
                  <a:lnTo>
                    <a:pt x="3283554" y="2865132"/>
                  </a:lnTo>
                  <a:lnTo>
                    <a:pt x="3241385" y="2879601"/>
                  </a:lnTo>
                  <a:lnTo>
                    <a:pt x="3197559" y="2890188"/>
                  </a:lnTo>
                  <a:lnTo>
                    <a:pt x="3152280" y="2896688"/>
                  </a:lnTo>
                  <a:lnTo>
                    <a:pt x="3105749" y="2898899"/>
                  </a:lnTo>
                  <a:lnTo>
                    <a:pt x="483149" y="2898899"/>
                  </a:lnTo>
                  <a:lnTo>
                    <a:pt x="436619" y="2896688"/>
                  </a:lnTo>
                  <a:lnTo>
                    <a:pt x="391340" y="2890188"/>
                  </a:lnTo>
                  <a:lnTo>
                    <a:pt x="347514" y="2879601"/>
                  </a:lnTo>
                  <a:lnTo>
                    <a:pt x="305345" y="2865132"/>
                  </a:lnTo>
                  <a:lnTo>
                    <a:pt x="265035" y="2846981"/>
                  </a:lnTo>
                  <a:lnTo>
                    <a:pt x="226786" y="2825352"/>
                  </a:lnTo>
                  <a:lnTo>
                    <a:pt x="190801" y="2800446"/>
                  </a:lnTo>
                  <a:lnTo>
                    <a:pt x="157282" y="2772467"/>
                  </a:lnTo>
                  <a:lnTo>
                    <a:pt x="126432" y="2741617"/>
                  </a:lnTo>
                  <a:lnTo>
                    <a:pt x="98453" y="2708098"/>
                  </a:lnTo>
                  <a:lnTo>
                    <a:pt x="73547" y="2672113"/>
                  </a:lnTo>
                  <a:lnTo>
                    <a:pt x="51918" y="2633864"/>
                  </a:lnTo>
                  <a:lnTo>
                    <a:pt x="33767" y="2593554"/>
                  </a:lnTo>
                  <a:lnTo>
                    <a:pt x="19298" y="2551385"/>
                  </a:lnTo>
                  <a:lnTo>
                    <a:pt x="8711" y="2507559"/>
                  </a:lnTo>
                  <a:lnTo>
                    <a:pt x="2211" y="2462280"/>
                  </a:lnTo>
                  <a:lnTo>
                    <a:pt x="0" y="2415749"/>
                  </a:lnTo>
                  <a:lnTo>
                    <a:pt x="0" y="483149"/>
                  </a:lnTo>
                  <a:close/>
                </a:path>
              </a:pathLst>
            </a:custGeom>
            <a:ln w="28574">
              <a:solidFill>
                <a:srgbClr val="4C1414"/>
              </a:solidFill>
            </a:ln>
          </p:spPr>
          <p:txBody>
            <a:bodyPr wrap="square" lIns="0" tIns="0" rIns="0" bIns="0" rtlCol="0"/>
            <a:lstStyle/>
            <a:p>
              <a:endParaRPr/>
            </a:p>
          </p:txBody>
        </p:sp>
        <p:sp>
          <p:nvSpPr>
            <p:cNvPr id="4" name="object 4"/>
            <p:cNvSpPr/>
            <p:nvPr/>
          </p:nvSpPr>
          <p:spPr>
            <a:xfrm>
              <a:off x="5517750" y="1051424"/>
              <a:ext cx="1954530" cy="529590"/>
            </a:xfrm>
            <a:custGeom>
              <a:avLst/>
              <a:gdLst/>
              <a:ahLst/>
              <a:cxnLst/>
              <a:rect l="l" t="t" r="r" b="b"/>
              <a:pathLst>
                <a:path w="1954529" h="529590">
                  <a:moveTo>
                    <a:pt x="1866298" y="529199"/>
                  </a:moveTo>
                  <a:lnTo>
                    <a:pt x="88201" y="529199"/>
                  </a:lnTo>
                  <a:lnTo>
                    <a:pt x="53869" y="522268"/>
                  </a:lnTo>
                  <a:lnTo>
                    <a:pt x="25833" y="503366"/>
                  </a:lnTo>
                  <a:lnTo>
                    <a:pt x="6931" y="475330"/>
                  </a:lnTo>
                  <a:lnTo>
                    <a:pt x="0" y="440998"/>
                  </a:lnTo>
                  <a:lnTo>
                    <a:pt x="0" y="88201"/>
                  </a:lnTo>
                  <a:lnTo>
                    <a:pt x="6931" y="53869"/>
                  </a:lnTo>
                  <a:lnTo>
                    <a:pt x="25833" y="25833"/>
                  </a:lnTo>
                  <a:lnTo>
                    <a:pt x="53869" y="6931"/>
                  </a:lnTo>
                  <a:lnTo>
                    <a:pt x="88201" y="0"/>
                  </a:lnTo>
                  <a:lnTo>
                    <a:pt x="1866298" y="0"/>
                  </a:lnTo>
                  <a:lnTo>
                    <a:pt x="1915232" y="14818"/>
                  </a:lnTo>
                  <a:lnTo>
                    <a:pt x="1947785" y="54448"/>
                  </a:lnTo>
                  <a:lnTo>
                    <a:pt x="1954499" y="88201"/>
                  </a:lnTo>
                  <a:lnTo>
                    <a:pt x="1954499" y="440998"/>
                  </a:lnTo>
                  <a:lnTo>
                    <a:pt x="1947568" y="475330"/>
                  </a:lnTo>
                  <a:lnTo>
                    <a:pt x="1928666" y="503366"/>
                  </a:lnTo>
                  <a:lnTo>
                    <a:pt x="1900630" y="522268"/>
                  </a:lnTo>
                  <a:lnTo>
                    <a:pt x="1866298" y="529199"/>
                  </a:lnTo>
                  <a:close/>
                </a:path>
              </a:pathLst>
            </a:custGeom>
            <a:solidFill>
              <a:srgbClr val="AB2323"/>
            </a:solidFill>
          </p:spPr>
          <p:txBody>
            <a:bodyPr wrap="square" lIns="0" tIns="0" rIns="0" bIns="0" rtlCol="0"/>
            <a:lstStyle/>
            <a:p>
              <a:endParaRPr/>
            </a:p>
          </p:txBody>
        </p:sp>
        <p:sp>
          <p:nvSpPr>
            <p:cNvPr id="5" name="object 5"/>
            <p:cNvSpPr/>
            <p:nvPr/>
          </p:nvSpPr>
          <p:spPr>
            <a:xfrm>
              <a:off x="5517750" y="1051424"/>
              <a:ext cx="1954530" cy="529590"/>
            </a:xfrm>
            <a:custGeom>
              <a:avLst/>
              <a:gdLst/>
              <a:ahLst/>
              <a:cxnLst/>
              <a:rect l="l" t="t" r="r" b="b"/>
              <a:pathLst>
                <a:path w="1954529" h="529590">
                  <a:moveTo>
                    <a:pt x="0" y="88201"/>
                  </a:moveTo>
                  <a:lnTo>
                    <a:pt x="6931" y="53869"/>
                  </a:lnTo>
                  <a:lnTo>
                    <a:pt x="25833" y="25833"/>
                  </a:lnTo>
                  <a:lnTo>
                    <a:pt x="53869" y="6931"/>
                  </a:lnTo>
                  <a:lnTo>
                    <a:pt x="88201" y="0"/>
                  </a:lnTo>
                  <a:lnTo>
                    <a:pt x="1866298" y="0"/>
                  </a:lnTo>
                  <a:lnTo>
                    <a:pt x="1915232" y="14818"/>
                  </a:lnTo>
                  <a:lnTo>
                    <a:pt x="1947785" y="54448"/>
                  </a:lnTo>
                  <a:lnTo>
                    <a:pt x="1954499" y="88201"/>
                  </a:lnTo>
                  <a:lnTo>
                    <a:pt x="1954499" y="440998"/>
                  </a:lnTo>
                  <a:lnTo>
                    <a:pt x="1947568" y="475330"/>
                  </a:lnTo>
                  <a:lnTo>
                    <a:pt x="1928666" y="503366"/>
                  </a:lnTo>
                  <a:lnTo>
                    <a:pt x="1900630" y="522268"/>
                  </a:lnTo>
                  <a:lnTo>
                    <a:pt x="1866298" y="529199"/>
                  </a:lnTo>
                  <a:lnTo>
                    <a:pt x="88201" y="529199"/>
                  </a:lnTo>
                  <a:lnTo>
                    <a:pt x="53869" y="522268"/>
                  </a:lnTo>
                  <a:lnTo>
                    <a:pt x="25833" y="503366"/>
                  </a:lnTo>
                  <a:lnTo>
                    <a:pt x="6931" y="475330"/>
                  </a:lnTo>
                  <a:lnTo>
                    <a:pt x="0" y="440998"/>
                  </a:lnTo>
                  <a:lnTo>
                    <a:pt x="0" y="88201"/>
                  </a:lnTo>
                  <a:close/>
                </a:path>
              </a:pathLst>
            </a:custGeom>
            <a:ln w="9524">
              <a:solidFill>
                <a:srgbClr val="0C3155"/>
              </a:solidFill>
            </a:ln>
          </p:spPr>
          <p:txBody>
            <a:bodyPr wrap="square" lIns="0" tIns="0" rIns="0" bIns="0" rtlCol="0"/>
            <a:lstStyle/>
            <a:p>
              <a:endParaRPr/>
            </a:p>
          </p:txBody>
        </p:sp>
      </p:grpSp>
      <p:sp>
        <p:nvSpPr>
          <p:cNvPr id="6" name="object 6"/>
          <p:cNvSpPr/>
          <p:nvPr/>
        </p:nvSpPr>
        <p:spPr>
          <a:xfrm>
            <a:off x="460162" y="1231999"/>
            <a:ext cx="3589020" cy="2899410"/>
          </a:xfrm>
          <a:custGeom>
            <a:avLst/>
            <a:gdLst/>
            <a:ahLst/>
            <a:cxnLst/>
            <a:rect l="l" t="t" r="r" b="b"/>
            <a:pathLst>
              <a:path w="3589020" h="2899410">
                <a:moveTo>
                  <a:pt x="0" y="483149"/>
                </a:moveTo>
                <a:lnTo>
                  <a:pt x="2211" y="436619"/>
                </a:lnTo>
                <a:lnTo>
                  <a:pt x="8711" y="391340"/>
                </a:lnTo>
                <a:lnTo>
                  <a:pt x="19298" y="347514"/>
                </a:lnTo>
                <a:lnTo>
                  <a:pt x="33767" y="305345"/>
                </a:lnTo>
                <a:lnTo>
                  <a:pt x="51918" y="265035"/>
                </a:lnTo>
                <a:lnTo>
                  <a:pt x="73547" y="226786"/>
                </a:lnTo>
                <a:lnTo>
                  <a:pt x="98453" y="190801"/>
                </a:lnTo>
                <a:lnTo>
                  <a:pt x="126432" y="157282"/>
                </a:lnTo>
                <a:lnTo>
                  <a:pt x="157282" y="126432"/>
                </a:lnTo>
                <a:lnTo>
                  <a:pt x="190801" y="98453"/>
                </a:lnTo>
                <a:lnTo>
                  <a:pt x="226786" y="73547"/>
                </a:lnTo>
                <a:lnTo>
                  <a:pt x="265035" y="51918"/>
                </a:lnTo>
                <a:lnTo>
                  <a:pt x="305345" y="33767"/>
                </a:lnTo>
                <a:lnTo>
                  <a:pt x="347514" y="19298"/>
                </a:lnTo>
                <a:lnTo>
                  <a:pt x="391340" y="8711"/>
                </a:lnTo>
                <a:lnTo>
                  <a:pt x="436619" y="2211"/>
                </a:lnTo>
                <a:lnTo>
                  <a:pt x="483149" y="0"/>
                </a:lnTo>
                <a:lnTo>
                  <a:pt x="3105749" y="0"/>
                </a:lnTo>
                <a:lnTo>
                  <a:pt x="3153503" y="2364"/>
                </a:lnTo>
                <a:lnTo>
                  <a:pt x="3200448" y="9369"/>
                </a:lnTo>
                <a:lnTo>
                  <a:pt x="3246267" y="20884"/>
                </a:lnTo>
                <a:lnTo>
                  <a:pt x="3290643" y="36777"/>
                </a:lnTo>
                <a:lnTo>
                  <a:pt x="3333260" y="56918"/>
                </a:lnTo>
                <a:lnTo>
                  <a:pt x="3373801" y="81174"/>
                </a:lnTo>
                <a:lnTo>
                  <a:pt x="3411950" y="109416"/>
                </a:lnTo>
                <a:lnTo>
                  <a:pt x="3447388" y="141511"/>
                </a:lnTo>
                <a:lnTo>
                  <a:pt x="3479483" y="176949"/>
                </a:lnTo>
                <a:lnTo>
                  <a:pt x="3507725" y="215098"/>
                </a:lnTo>
                <a:lnTo>
                  <a:pt x="3531981" y="255639"/>
                </a:lnTo>
                <a:lnTo>
                  <a:pt x="3552122" y="298256"/>
                </a:lnTo>
                <a:lnTo>
                  <a:pt x="3568015" y="342632"/>
                </a:lnTo>
                <a:lnTo>
                  <a:pt x="3579530" y="388451"/>
                </a:lnTo>
                <a:lnTo>
                  <a:pt x="3586535" y="435396"/>
                </a:lnTo>
                <a:lnTo>
                  <a:pt x="3588899" y="483149"/>
                </a:lnTo>
                <a:lnTo>
                  <a:pt x="3588899" y="2415749"/>
                </a:lnTo>
                <a:lnTo>
                  <a:pt x="3586688" y="2462280"/>
                </a:lnTo>
                <a:lnTo>
                  <a:pt x="3580188" y="2507559"/>
                </a:lnTo>
                <a:lnTo>
                  <a:pt x="3569601" y="2551385"/>
                </a:lnTo>
                <a:lnTo>
                  <a:pt x="3555132" y="2593554"/>
                </a:lnTo>
                <a:lnTo>
                  <a:pt x="3536981" y="2633864"/>
                </a:lnTo>
                <a:lnTo>
                  <a:pt x="3515352" y="2672113"/>
                </a:lnTo>
                <a:lnTo>
                  <a:pt x="3490446" y="2708098"/>
                </a:lnTo>
                <a:lnTo>
                  <a:pt x="3462467" y="2741617"/>
                </a:lnTo>
                <a:lnTo>
                  <a:pt x="3431617" y="2772467"/>
                </a:lnTo>
                <a:lnTo>
                  <a:pt x="3398098" y="2800446"/>
                </a:lnTo>
                <a:lnTo>
                  <a:pt x="3362113" y="2825352"/>
                </a:lnTo>
                <a:lnTo>
                  <a:pt x="3323864" y="2846981"/>
                </a:lnTo>
                <a:lnTo>
                  <a:pt x="3283554" y="2865132"/>
                </a:lnTo>
                <a:lnTo>
                  <a:pt x="3241385" y="2879601"/>
                </a:lnTo>
                <a:lnTo>
                  <a:pt x="3197559" y="2890188"/>
                </a:lnTo>
                <a:lnTo>
                  <a:pt x="3152280" y="2896688"/>
                </a:lnTo>
                <a:lnTo>
                  <a:pt x="3105749" y="2898899"/>
                </a:lnTo>
                <a:lnTo>
                  <a:pt x="483149" y="2898899"/>
                </a:lnTo>
                <a:lnTo>
                  <a:pt x="436619" y="2896688"/>
                </a:lnTo>
                <a:lnTo>
                  <a:pt x="391340" y="2890188"/>
                </a:lnTo>
                <a:lnTo>
                  <a:pt x="347514" y="2879601"/>
                </a:lnTo>
                <a:lnTo>
                  <a:pt x="305345" y="2865132"/>
                </a:lnTo>
                <a:lnTo>
                  <a:pt x="265035" y="2846981"/>
                </a:lnTo>
                <a:lnTo>
                  <a:pt x="226786" y="2825352"/>
                </a:lnTo>
                <a:lnTo>
                  <a:pt x="190801" y="2800446"/>
                </a:lnTo>
                <a:lnTo>
                  <a:pt x="157282" y="2772467"/>
                </a:lnTo>
                <a:lnTo>
                  <a:pt x="126432" y="2741617"/>
                </a:lnTo>
                <a:lnTo>
                  <a:pt x="98453" y="2708098"/>
                </a:lnTo>
                <a:lnTo>
                  <a:pt x="73547" y="2672113"/>
                </a:lnTo>
                <a:lnTo>
                  <a:pt x="51918" y="2633864"/>
                </a:lnTo>
                <a:lnTo>
                  <a:pt x="33767" y="2593554"/>
                </a:lnTo>
                <a:lnTo>
                  <a:pt x="19298" y="2551385"/>
                </a:lnTo>
                <a:lnTo>
                  <a:pt x="8711" y="2507559"/>
                </a:lnTo>
                <a:lnTo>
                  <a:pt x="2211" y="2462280"/>
                </a:lnTo>
                <a:lnTo>
                  <a:pt x="0" y="2415749"/>
                </a:lnTo>
                <a:lnTo>
                  <a:pt x="0" y="483149"/>
                </a:lnTo>
                <a:close/>
              </a:path>
            </a:pathLst>
          </a:custGeom>
          <a:ln w="28574">
            <a:solidFill>
              <a:srgbClr val="4C1414"/>
            </a:solidFill>
          </a:ln>
        </p:spPr>
        <p:txBody>
          <a:bodyPr wrap="square" lIns="0" tIns="0" rIns="0" bIns="0" rtlCol="0"/>
          <a:lstStyle/>
          <a:p>
            <a:endParaRPr/>
          </a:p>
        </p:txBody>
      </p:sp>
      <p:sp>
        <p:nvSpPr>
          <p:cNvPr id="7" name="object 7"/>
          <p:cNvSpPr/>
          <p:nvPr/>
        </p:nvSpPr>
        <p:spPr>
          <a:xfrm>
            <a:off x="4233887" y="2317250"/>
            <a:ext cx="676275" cy="728980"/>
          </a:xfrm>
          <a:custGeom>
            <a:avLst/>
            <a:gdLst/>
            <a:ahLst/>
            <a:cxnLst/>
            <a:rect l="l" t="t" r="r" b="b"/>
            <a:pathLst>
              <a:path w="676275" h="728980">
                <a:moveTo>
                  <a:pt x="338099" y="728399"/>
                </a:moveTo>
                <a:lnTo>
                  <a:pt x="338099" y="546299"/>
                </a:lnTo>
                <a:lnTo>
                  <a:pt x="0" y="546299"/>
                </a:lnTo>
                <a:lnTo>
                  <a:pt x="0" y="182099"/>
                </a:lnTo>
                <a:lnTo>
                  <a:pt x="338099" y="182099"/>
                </a:lnTo>
                <a:lnTo>
                  <a:pt x="338099" y="0"/>
                </a:lnTo>
                <a:lnTo>
                  <a:pt x="676199" y="364199"/>
                </a:lnTo>
                <a:lnTo>
                  <a:pt x="338099" y="728399"/>
                </a:lnTo>
                <a:close/>
              </a:path>
            </a:pathLst>
          </a:custGeom>
          <a:solidFill>
            <a:srgbClr val="751111"/>
          </a:solidFill>
        </p:spPr>
        <p:txBody>
          <a:bodyPr wrap="square" lIns="0" tIns="0" rIns="0" bIns="0" rtlCol="0"/>
          <a:lstStyle/>
          <a:p>
            <a:endParaRPr/>
          </a:p>
        </p:txBody>
      </p:sp>
      <p:grpSp>
        <p:nvGrpSpPr>
          <p:cNvPr id="8" name="object 8"/>
          <p:cNvGrpSpPr/>
          <p:nvPr/>
        </p:nvGrpSpPr>
        <p:grpSpPr>
          <a:xfrm>
            <a:off x="877087" y="1046662"/>
            <a:ext cx="1964055" cy="539115"/>
            <a:chOff x="877087" y="1046662"/>
            <a:chExt cx="1964055" cy="539115"/>
          </a:xfrm>
        </p:grpSpPr>
        <p:sp>
          <p:nvSpPr>
            <p:cNvPr id="9" name="object 9"/>
            <p:cNvSpPr/>
            <p:nvPr/>
          </p:nvSpPr>
          <p:spPr>
            <a:xfrm>
              <a:off x="881849" y="1051424"/>
              <a:ext cx="1954530" cy="529590"/>
            </a:xfrm>
            <a:custGeom>
              <a:avLst/>
              <a:gdLst/>
              <a:ahLst/>
              <a:cxnLst/>
              <a:rect l="l" t="t" r="r" b="b"/>
              <a:pathLst>
                <a:path w="1954530" h="529590">
                  <a:moveTo>
                    <a:pt x="1866298" y="529199"/>
                  </a:moveTo>
                  <a:lnTo>
                    <a:pt x="88201" y="529199"/>
                  </a:lnTo>
                  <a:lnTo>
                    <a:pt x="53869" y="522268"/>
                  </a:lnTo>
                  <a:lnTo>
                    <a:pt x="25833" y="503366"/>
                  </a:lnTo>
                  <a:lnTo>
                    <a:pt x="6931" y="475330"/>
                  </a:lnTo>
                  <a:lnTo>
                    <a:pt x="0" y="440998"/>
                  </a:lnTo>
                  <a:lnTo>
                    <a:pt x="0" y="88201"/>
                  </a:lnTo>
                  <a:lnTo>
                    <a:pt x="6931" y="53869"/>
                  </a:lnTo>
                  <a:lnTo>
                    <a:pt x="25833" y="25833"/>
                  </a:lnTo>
                  <a:lnTo>
                    <a:pt x="53869" y="6931"/>
                  </a:lnTo>
                  <a:lnTo>
                    <a:pt x="88201" y="0"/>
                  </a:lnTo>
                  <a:lnTo>
                    <a:pt x="1866298" y="0"/>
                  </a:lnTo>
                  <a:lnTo>
                    <a:pt x="1915232" y="14818"/>
                  </a:lnTo>
                  <a:lnTo>
                    <a:pt x="1947786" y="54448"/>
                  </a:lnTo>
                  <a:lnTo>
                    <a:pt x="1954499" y="88201"/>
                  </a:lnTo>
                  <a:lnTo>
                    <a:pt x="1954499" y="440998"/>
                  </a:lnTo>
                  <a:lnTo>
                    <a:pt x="1947568" y="475330"/>
                  </a:lnTo>
                  <a:lnTo>
                    <a:pt x="1928666" y="503366"/>
                  </a:lnTo>
                  <a:lnTo>
                    <a:pt x="1900630" y="522268"/>
                  </a:lnTo>
                  <a:lnTo>
                    <a:pt x="1866298" y="529199"/>
                  </a:lnTo>
                  <a:close/>
                </a:path>
              </a:pathLst>
            </a:custGeom>
            <a:solidFill>
              <a:srgbClr val="AB2323"/>
            </a:solidFill>
          </p:spPr>
          <p:txBody>
            <a:bodyPr wrap="square" lIns="0" tIns="0" rIns="0" bIns="0" rtlCol="0"/>
            <a:lstStyle/>
            <a:p>
              <a:endParaRPr/>
            </a:p>
          </p:txBody>
        </p:sp>
        <p:sp>
          <p:nvSpPr>
            <p:cNvPr id="10" name="object 10"/>
            <p:cNvSpPr/>
            <p:nvPr/>
          </p:nvSpPr>
          <p:spPr>
            <a:xfrm>
              <a:off x="881849" y="1051424"/>
              <a:ext cx="1954530" cy="529590"/>
            </a:xfrm>
            <a:custGeom>
              <a:avLst/>
              <a:gdLst/>
              <a:ahLst/>
              <a:cxnLst/>
              <a:rect l="l" t="t" r="r" b="b"/>
              <a:pathLst>
                <a:path w="1954530" h="529590">
                  <a:moveTo>
                    <a:pt x="0" y="88201"/>
                  </a:moveTo>
                  <a:lnTo>
                    <a:pt x="6931" y="53869"/>
                  </a:lnTo>
                  <a:lnTo>
                    <a:pt x="25833" y="25833"/>
                  </a:lnTo>
                  <a:lnTo>
                    <a:pt x="53869" y="6931"/>
                  </a:lnTo>
                  <a:lnTo>
                    <a:pt x="88201" y="0"/>
                  </a:lnTo>
                  <a:lnTo>
                    <a:pt x="1866298" y="0"/>
                  </a:lnTo>
                  <a:lnTo>
                    <a:pt x="1915232" y="14818"/>
                  </a:lnTo>
                  <a:lnTo>
                    <a:pt x="1947786" y="54448"/>
                  </a:lnTo>
                  <a:lnTo>
                    <a:pt x="1954499" y="88201"/>
                  </a:lnTo>
                  <a:lnTo>
                    <a:pt x="1954499" y="440998"/>
                  </a:lnTo>
                  <a:lnTo>
                    <a:pt x="1947568" y="475330"/>
                  </a:lnTo>
                  <a:lnTo>
                    <a:pt x="1928666" y="503366"/>
                  </a:lnTo>
                  <a:lnTo>
                    <a:pt x="1900630" y="522268"/>
                  </a:lnTo>
                  <a:lnTo>
                    <a:pt x="1866298" y="529199"/>
                  </a:lnTo>
                  <a:lnTo>
                    <a:pt x="88201" y="529199"/>
                  </a:lnTo>
                  <a:lnTo>
                    <a:pt x="53869" y="522268"/>
                  </a:lnTo>
                  <a:lnTo>
                    <a:pt x="25833" y="503366"/>
                  </a:lnTo>
                  <a:lnTo>
                    <a:pt x="6931" y="475330"/>
                  </a:lnTo>
                  <a:lnTo>
                    <a:pt x="0" y="440998"/>
                  </a:lnTo>
                  <a:lnTo>
                    <a:pt x="0" y="88201"/>
                  </a:lnTo>
                  <a:close/>
                </a:path>
              </a:pathLst>
            </a:custGeom>
            <a:ln w="9524">
              <a:solidFill>
                <a:srgbClr val="0C3155"/>
              </a:solidFill>
            </a:ln>
          </p:spPr>
          <p:txBody>
            <a:bodyPr wrap="square" lIns="0" tIns="0" rIns="0" bIns="0" rtlCol="0"/>
            <a:lstStyle/>
            <a:p>
              <a:endParaRPr/>
            </a:p>
          </p:txBody>
        </p:sp>
        <p:sp>
          <p:nvSpPr>
            <p:cNvPr id="11" name="object 11"/>
            <p:cNvSpPr/>
            <p:nvPr/>
          </p:nvSpPr>
          <p:spPr>
            <a:xfrm>
              <a:off x="903899" y="1100624"/>
              <a:ext cx="1910714" cy="431165"/>
            </a:xfrm>
            <a:custGeom>
              <a:avLst/>
              <a:gdLst/>
              <a:ahLst/>
              <a:cxnLst/>
              <a:rect l="l" t="t" r="r" b="b"/>
              <a:pathLst>
                <a:path w="1910714" h="431165">
                  <a:moveTo>
                    <a:pt x="1910399" y="430799"/>
                  </a:moveTo>
                  <a:lnTo>
                    <a:pt x="0" y="430799"/>
                  </a:lnTo>
                  <a:lnTo>
                    <a:pt x="0" y="0"/>
                  </a:lnTo>
                  <a:lnTo>
                    <a:pt x="1910399" y="0"/>
                  </a:lnTo>
                  <a:lnTo>
                    <a:pt x="1910399" y="430799"/>
                  </a:lnTo>
                  <a:close/>
                </a:path>
              </a:pathLst>
            </a:custGeom>
            <a:solidFill>
              <a:srgbClr val="AB2323"/>
            </a:solidFill>
          </p:spPr>
          <p:txBody>
            <a:bodyPr wrap="square" lIns="0" tIns="0" rIns="0" bIns="0" rtlCol="0"/>
            <a:lstStyle/>
            <a:p>
              <a:endParaRPr/>
            </a:p>
          </p:txBody>
        </p:sp>
      </p:grpSp>
      <p:sp>
        <p:nvSpPr>
          <p:cNvPr id="12" name="object 12"/>
          <p:cNvSpPr txBox="1"/>
          <p:nvPr/>
        </p:nvSpPr>
        <p:spPr>
          <a:xfrm>
            <a:off x="5372001" y="1847977"/>
            <a:ext cx="3038475" cy="1515110"/>
          </a:xfrm>
          <a:prstGeom prst="rect">
            <a:avLst/>
          </a:prstGeom>
        </p:spPr>
        <p:txBody>
          <a:bodyPr vert="horz" wrap="square" lIns="0" tIns="12700" rIns="0" bIns="0" rtlCol="0">
            <a:normAutofit/>
          </a:bodyPr>
          <a:lstStyle/>
          <a:p>
            <a:pPr marL="12700" marR="5080" indent="635" algn="ctr">
              <a:lnSpc>
                <a:spcPct val="114999"/>
              </a:lnSpc>
              <a:spcBef>
                <a:spcPts val="100"/>
              </a:spcBef>
            </a:pPr>
            <a:r>
              <a:rPr sz="1700" spc="55">
                <a:solidFill>
                  <a:srgbClr val="0D0D0D"/>
                </a:solidFill>
                <a:latin typeface="Calibri"/>
                <a:cs typeface="Calibri"/>
              </a:rPr>
              <a:t>Enabling</a:t>
            </a:r>
            <a:r>
              <a:rPr sz="1700" spc="204">
                <a:solidFill>
                  <a:srgbClr val="0D0D0D"/>
                </a:solidFill>
                <a:latin typeface="Calibri"/>
                <a:cs typeface="Calibri"/>
              </a:rPr>
              <a:t> </a:t>
            </a:r>
            <a:r>
              <a:rPr sz="1700">
                <a:solidFill>
                  <a:srgbClr val="0D0D0D"/>
                </a:solidFill>
                <a:latin typeface="Calibri"/>
                <a:cs typeface="Calibri"/>
              </a:rPr>
              <a:t>strategic</a:t>
            </a:r>
            <a:r>
              <a:rPr sz="1700" spc="155">
                <a:solidFill>
                  <a:srgbClr val="0D0D0D"/>
                </a:solidFill>
                <a:latin typeface="Calibri"/>
                <a:cs typeface="Calibri"/>
              </a:rPr>
              <a:t> </a:t>
            </a:r>
            <a:r>
              <a:rPr sz="1700" spc="-10">
                <a:solidFill>
                  <a:srgbClr val="0D0D0D"/>
                </a:solidFill>
                <a:latin typeface="Calibri"/>
                <a:cs typeface="Calibri"/>
              </a:rPr>
              <a:t>growth </a:t>
            </a:r>
            <a:r>
              <a:rPr sz="1700">
                <a:solidFill>
                  <a:srgbClr val="0D0D0D"/>
                </a:solidFill>
                <a:latin typeface="Calibri"/>
                <a:cs typeface="Calibri"/>
              </a:rPr>
              <a:t>through</a:t>
            </a:r>
            <a:r>
              <a:rPr sz="1700" spc="220">
                <a:solidFill>
                  <a:srgbClr val="0D0D0D"/>
                </a:solidFill>
                <a:latin typeface="Calibri"/>
                <a:cs typeface="Calibri"/>
              </a:rPr>
              <a:t> </a:t>
            </a:r>
            <a:r>
              <a:rPr sz="1700" b="1">
                <a:solidFill>
                  <a:srgbClr val="0D0D0D"/>
                </a:solidFill>
                <a:latin typeface="Calibri"/>
                <a:cs typeface="Calibri"/>
              </a:rPr>
              <a:t>'bear</a:t>
            </a:r>
            <a:r>
              <a:rPr sz="1700" b="1" spc="200">
                <a:solidFill>
                  <a:srgbClr val="0D0D0D"/>
                </a:solidFill>
                <a:latin typeface="Calibri"/>
                <a:cs typeface="Calibri"/>
              </a:rPr>
              <a:t> </a:t>
            </a:r>
            <a:r>
              <a:rPr sz="1700" b="1">
                <a:solidFill>
                  <a:srgbClr val="0D0D0D"/>
                </a:solidFill>
                <a:latin typeface="Calibri"/>
                <a:cs typeface="Calibri"/>
              </a:rPr>
              <a:t>hug'</a:t>
            </a:r>
            <a:r>
              <a:rPr sz="1700" b="1" spc="-20">
                <a:solidFill>
                  <a:srgbClr val="0D0D0D"/>
                </a:solidFill>
                <a:latin typeface="Calibri"/>
                <a:cs typeface="Calibri"/>
              </a:rPr>
              <a:t> </a:t>
            </a:r>
            <a:r>
              <a:rPr sz="1700" spc="-10">
                <a:solidFill>
                  <a:srgbClr val="0D0D0D"/>
                </a:solidFill>
                <a:latin typeface="Calibri"/>
                <a:cs typeface="Calibri"/>
              </a:rPr>
              <a:t>collaboration, </a:t>
            </a:r>
            <a:r>
              <a:rPr sz="1700">
                <a:solidFill>
                  <a:srgbClr val="0D0D0D"/>
                </a:solidFill>
                <a:latin typeface="Calibri"/>
                <a:cs typeface="Calibri"/>
              </a:rPr>
              <a:t>fostering</a:t>
            </a:r>
            <a:r>
              <a:rPr sz="1700" spc="305">
                <a:solidFill>
                  <a:srgbClr val="0D0D0D"/>
                </a:solidFill>
                <a:latin typeface="Calibri"/>
                <a:cs typeface="Calibri"/>
              </a:rPr>
              <a:t> </a:t>
            </a:r>
            <a:r>
              <a:rPr sz="1700">
                <a:solidFill>
                  <a:srgbClr val="0D0D0D"/>
                </a:solidFill>
                <a:latin typeface="Calibri"/>
                <a:cs typeface="Calibri"/>
              </a:rPr>
              <a:t>shareholder</a:t>
            </a:r>
            <a:r>
              <a:rPr sz="1700" spc="280">
                <a:solidFill>
                  <a:srgbClr val="0D0D0D"/>
                </a:solidFill>
                <a:latin typeface="Calibri"/>
                <a:cs typeface="Calibri"/>
              </a:rPr>
              <a:t> </a:t>
            </a:r>
            <a:r>
              <a:rPr sz="1700">
                <a:solidFill>
                  <a:srgbClr val="0D0D0D"/>
                </a:solidFill>
                <a:latin typeface="Calibri"/>
                <a:cs typeface="Calibri"/>
              </a:rPr>
              <a:t>value</a:t>
            </a:r>
            <a:r>
              <a:rPr sz="1700" spc="310">
                <a:solidFill>
                  <a:srgbClr val="0D0D0D"/>
                </a:solidFill>
                <a:latin typeface="Calibri"/>
                <a:cs typeface="Calibri"/>
              </a:rPr>
              <a:t> </a:t>
            </a:r>
            <a:r>
              <a:rPr sz="1700" spc="-25">
                <a:solidFill>
                  <a:srgbClr val="0D0D0D"/>
                </a:solidFill>
                <a:latin typeface="Calibri"/>
                <a:cs typeface="Calibri"/>
              </a:rPr>
              <a:t>and </a:t>
            </a:r>
            <a:r>
              <a:rPr sz="1700">
                <a:solidFill>
                  <a:srgbClr val="0D0D0D"/>
                </a:solidFill>
                <a:latin typeface="Calibri"/>
                <a:cs typeface="Calibri"/>
              </a:rPr>
              <a:t>operational</a:t>
            </a:r>
            <a:r>
              <a:rPr sz="1700" spc="345">
                <a:solidFill>
                  <a:srgbClr val="0D0D0D"/>
                </a:solidFill>
                <a:latin typeface="Calibri"/>
                <a:cs typeface="Calibri"/>
              </a:rPr>
              <a:t> </a:t>
            </a:r>
            <a:r>
              <a:rPr sz="1700">
                <a:solidFill>
                  <a:srgbClr val="0D0D0D"/>
                </a:solidFill>
                <a:latin typeface="Calibri"/>
                <a:cs typeface="Calibri"/>
              </a:rPr>
              <a:t>synergy</a:t>
            </a:r>
            <a:r>
              <a:rPr sz="1700" spc="260">
                <a:solidFill>
                  <a:srgbClr val="0D0D0D"/>
                </a:solidFill>
                <a:latin typeface="Calibri"/>
                <a:cs typeface="Calibri"/>
              </a:rPr>
              <a:t> </a:t>
            </a:r>
            <a:r>
              <a:rPr sz="1700" spc="-10">
                <a:solidFill>
                  <a:srgbClr val="0D0D0D"/>
                </a:solidFill>
                <a:latin typeface="Calibri"/>
                <a:cs typeface="Calibri"/>
              </a:rPr>
              <a:t>without resistance.</a:t>
            </a:r>
            <a:endParaRPr sz="1700">
              <a:latin typeface="Calibri"/>
              <a:cs typeface="Calibri"/>
            </a:endParaRPr>
          </a:p>
        </p:txBody>
      </p:sp>
      <p:sp>
        <p:nvSpPr>
          <p:cNvPr id="13" name="object 13"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323850">
              <a:lnSpc>
                <a:spcPct val="100000"/>
              </a:lnSpc>
              <a:spcBef>
                <a:spcPts val="100"/>
              </a:spcBef>
            </a:pPr>
            <a:r>
              <a:rPr sz="1400">
                <a:solidFill>
                  <a:srgbClr val="482010"/>
                </a:solidFill>
              </a:rPr>
              <a:t>Strategy Approach: Prioritizing Integration</a:t>
            </a:r>
          </a:p>
        </p:txBody>
      </p:sp>
      <p:sp>
        <p:nvSpPr>
          <p:cNvPr id="14" name="object 14"/>
          <p:cNvSpPr txBox="1"/>
          <p:nvPr/>
        </p:nvSpPr>
        <p:spPr>
          <a:xfrm>
            <a:off x="771885" y="1966093"/>
            <a:ext cx="2971165" cy="1515110"/>
          </a:xfrm>
          <a:prstGeom prst="rect">
            <a:avLst/>
          </a:prstGeom>
        </p:spPr>
        <p:txBody>
          <a:bodyPr vert="horz" wrap="square" lIns="0" tIns="12700" rIns="0" bIns="0" rtlCol="0">
            <a:normAutofit/>
          </a:bodyPr>
          <a:lstStyle/>
          <a:p>
            <a:pPr marL="12700" marR="5080" indent="-1270" algn="ctr">
              <a:lnSpc>
                <a:spcPct val="114999"/>
              </a:lnSpc>
              <a:spcBef>
                <a:spcPts val="100"/>
              </a:spcBef>
            </a:pPr>
            <a:r>
              <a:rPr sz="1700">
                <a:solidFill>
                  <a:srgbClr val="0D0D0D"/>
                </a:solidFill>
                <a:latin typeface="Calibri"/>
                <a:cs typeface="Calibri"/>
              </a:rPr>
              <a:t>Create a smooth integration between Restaurant Chain and Salad chain to maximize effects between the supply chain and corporate structure</a:t>
            </a:r>
            <a:endParaRPr sz="1700">
              <a:latin typeface="Calibri"/>
              <a:cs typeface="Calibri"/>
            </a:endParaRPr>
          </a:p>
        </p:txBody>
      </p:sp>
      <p:sp>
        <p:nvSpPr>
          <p:cNvPr id="15" name="object 15"/>
          <p:cNvSpPr/>
          <p:nvPr/>
        </p:nvSpPr>
        <p:spPr>
          <a:xfrm>
            <a:off x="215861" y="4568741"/>
            <a:ext cx="8712835" cy="1109980"/>
          </a:xfrm>
          <a:custGeom>
            <a:avLst/>
            <a:gdLst/>
            <a:ahLst/>
            <a:cxnLst/>
            <a:rect l="l" t="t" r="r" b="b"/>
            <a:pathLst>
              <a:path w="8712835" h="1109979">
                <a:moveTo>
                  <a:pt x="8527395" y="0"/>
                </a:moveTo>
                <a:lnTo>
                  <a:pt x="8576550" y="6604"/>
                </a:lnTo>
                <a:lnTo>
                  <a:pt x="8620720" y="25244"/>
                </a:lnTo>
                <a:lnTo>
                  <a:pt x="8658142" y="54157"/>
                </a:lnTo>
                <a:lnTo>
                  <a:pt x="8687055" y="91579"/>
                </a:lnTo>
                <a:lnTo>
                  <a:pt x="8705694" y="135748"/>
                </a:lnTo>
                <a:lnTo>
                  <a:pt x="8712299" y="184903"/>
                </a:lnTo>
                <a:lnTo>
                  <a:pt x="8712299" y="924496"/>
                </a:lnTo>
                <a:lnTo>
                  <a:pt x="8698225" y="995255"/>
                </a:lnTo>
                <a:lnTo>
                  <a:pt x="8658143" y="1055242"/>
                </a:lnTo>
                <a:lnTo>
                  <a:pt x="8598155" y="1095325"/>
                </a:lnTo>
                <a:lnTo>
                  <a:pt x="8527395" y="1109399"/>
                </a:lnTo>
                <a:lnTo>
                  <a:pt x="184903" y="1109399"/>
                </a:lnTo>
                <a:lnTo>
                  <a:pt x="135748" y="1102795"/>
                </a:lnTo>
                <a:lnTo>
                  <a:pt x="91579" y="1084155"/>
                </a:lnTo>
                <a:lnTo>
                  <a:pt x="54157" y="1055242"/>
                </a:lnTo>
                <a:lnTo>
                  <a:pt x="25244" y="1017820"/>
                </a:lnTo>
                <a:lnTo>
                  <a:pt x="6604" y="973651"/>
                </a:lnTo>
                <a:lnTo>
                  <a:pt x="0" y="924496"/>
                </a:lnTo>
                <a:lnTo>
                  <a:pt x="0" y="184903"/>
                </a:lnTo>
                <a:lnTo>
                  <a:pt x="6604" y="135748"/>
                </a:lnTo>
                <a:lnTo>
                  <a:pt x="25244" y="91579"/>
                </a:lnTo>
                <a:lnTo>
                  <a:pt x="54157" y="54157"/>
                </a:lnTo>
                <a:lnTo>
                  <a:pt x="91579" y="25244"/>
                </a:lnTo>
                <a:lnTo>
                  <a:pt x="135748" y="6604"/>
                </a:lnTo>
                <a:lnTo>
                  <a:pt x="184903" y="0"/>
                </a:lnTo>
                <a:lnTo>
                  <a:pt x="8527395" y="0"/>
                </a:lnTo>
                <a:close/>
              </a:path>
            </a:pathLst>
          </a:custGeom>
          <a:ln w="28574">
            <a:solidFill>
              <a:srgbClr val="000000"/>
            </a:solidFill>
          </a:ln>
        </p:spPr>
        <p:txBody>
          <a:bodyPr wrap="square" lIns="0" tIns="0" rIns="0" bIns="0" rtlCol="0"/>
          <a:lstStyle/>
          <a:p>
            <a:endParaRPr/>
          </a:p>
        </p:txBody>
      </p:sp>
      <p:sp>
        <p:nvSpPr>
          <p:cNvPr id="16" name="object 16"/>
          <p:cNvSpPr txBox="1"/>
          <p:nvPr/>
        </p:nvSpPr>
        <p:spPr>
          <a:xfrm>
            <a:off x="699307" y="4681151"/>
            <a:ext cx="7914005" cy="848360"/>
          </a:xfrm>
          <a:prstGeom prst="rect">
            <a:avLst/>
          </a:prstGeom>
        </p:spPr>
        <p:txBody>
          <a:bodyPr vert="horz" wrap="square" lIns="0" tIns="12700" rIns="0" bIns="0" rtlCol="0">
            <a:normAutofit/>
          </a:bodyPr>
          <a:lstStyle/>
          <a:p>
            <a:pPr marL="12065" marR="5080" indent="1270" algn="ctr">
              <a:lnSpc>
                <a:spcPct val="100000"/>
              </a:lnSpc>
              <a:spcBef>
                <a:spcPts val="100"/>
              </a:spcBef>
            </a:pPr>
            <a:r>
              <a:rPr sz="1800" b="1" spc="-50">
                <a:latin typeface="Calibri"/>
                <a:cs typeface="Calibri"/>
              </a:rPr>
              <a:t>We recommend Restaurant Chain hold off on executing this transaction for ~1 year. Due the impact of the unideal credit market conditions on the debt ﬁnancing incurred and Salad chain’s high valuation.</a:t>
            </a:r>
            <a:endParaRPr sz="1800">
              <a:latin typeface="Calibri"/>
              <a:cs typeface="Calibri"/>
            </a:endParaRPr>
          </a:p>
        </p:txBody>
      </p:sp>
      <p:sp>
        <p:nvSpPr>
          <p:cNvPr id="17" name="object 17"/>
          <p:cNvSpPr txBox="1"/>
          <p:nvPr/>
        </p:nvSpPr>
        <p:spPr>
          <a:xfrm>
            <a:off x="1128267" y="1091996"/>
            <a:ext cx="1463040" cy="421640"/>
          </a:xfrm>
          <a:prstGeom prst="rect">
            <a:avLst/>
          </a:prstGeom>
        </p:spPr>
        <p:txBody>
          <a:bodyPr vert="horz" wrap="square" lIns="0" tIns="12700" rIns="0" bIns="0" rtlCol="0">
            <a:normAutofit/>
          </a:bodyPr>
          <a:lstStyle/>
          <a:p>
            <a:pPr marL="12700">
              <a:lnSpc>
                <a:spcPct val="100000"/>
              </a:lnSpc>
              <a:spcBef>
                <a:spcPts val="100"/>
              </a:spcBef>
            </a:pPr>
            <a:r>
              <a:rPr sz="2600" b="1">
                <a:cs typeface="Calibri"/>
              </a:rPr>
              <a:t>M&amp;A</a:t>
            </a:r>
            <a:r>
              <a:rPr sz="2600" b="1" spc="-25">
                <a:cs typeface="Calibri"/>
              </a:rPr>
              <a:t> </a:t>
            </a:r>
            <a:r>
              <a:rPr sz="2600" b="1" spc="-20">
                <a:cs typeface="Calibri"/>
              </a:rPr>
              <a:t>Goal</a:t>
            </a:r>
            <a:endParaRPr sz="2600">
              <a:latin typeface="Calibri"/>
              <a:cs typeface="Calibri"/>
            </a:endParaRPr>
          </a:p>
        </p:txBody>
      </p:sp>
      <p:sp>
        <p:nvSpPr>
          <p:cNvPr id="18" name="object 18"/>
          <p:cNvSpPr/>
          <p:nvPr/>
        </p:nvSpPr>
        <p:spPr>
          <a:xfrm>
            <a:off x="5539799" y="1100632"/>
            <a:ext cx="1910714" cy="431165"/>
          </a:xfrm>
          <a:custGeom>
            <a:avLst/>
            <a:gdLst/>
            <a:ahLst/>
            <a:cxnLst/>
            <a:rect l="l" t="t" r="r" b="b"/>
            <a:pathLst>
              <a:path w="1910715" h="431165">
                <a:moveTo>
                  <a:pt x="1910399" y="430799"/>
                </a:moveTo>
                <a:lnTo>
                  <a:pt x="0" y="430799"/>
                </a:lnTo>
                <a:lnTo>
                  <a:pt x="0" y="0"/>
                </a:lnTo>
                <a:lnTo>
                  <a:pt x="1910399" y="0"/>
                </a:lnTo>
                <a:lnTo>
                  <a:pt x="1910399" y="430799"/>
                </a:lnTo>
                <a:close/>
              </a:path>
            </a:pathLst>
          </a:custGeom>
          <a:solidFill>
            <a:srgbClr val="AB2323"/>
          </a:solidFill>
        </p:spPr>
        <p:txBody>
          <a:bodyPr wrap="square" lIns="0" tIns="0" rIns="0" bIns="0" rtlCol="0"/>
          <a:lstStyle/>
          <a:p>
            <a:endParaRPr/>
          </a:p>
        </p:txBody>
      </p:sp>
      <p:sp>
        <p:nvSpPr>
          <p:cNvPr id="19" name="object 19"/>
          <p:cNvSpPr txBox="1"/>
          <p:nvPr/>
        </p:nvSpPr>
        <p:spPr>
          <a:xfrm>
            <a:off x="5890264" y="1092004"/>
            <a:ext cx="1210310" cy="421640"/>
          </a:xfrm>
          <a:prstGeom prst="rect">
            <a:avLst/>
          </a:prstGeom>
        </p:spPr>
        <p:txBody>
          <a:bodyPr vert="horz" wrap="square" lIns="0" tIns="12700" rIns="0" bIns="0" rtlCol="0">
            <a:normAutofit/>
          </a:bodyPr>
          <a:lstStyle/>
          <a:p>
            <a:pPr marL="12700">
              <a:lnSpc>
                <a:spcPct val="100000"/>
              </a:lnSpc>
              <a:spcBef>
                <a:spcPts val="100"/>
              </a:spcBef>
            </a:pPr>
            <a:r>
              <a:rPr sz="2600" b="1" spc="-10">
                <a:solidFill>
                  <a:srgbClr val="ECF4FC"/>
                </a:solidFill>
                <a:latin typeface="Calibri"/>
                <a:cs typeface="Calibri"/>
              </a:rPr>
              <a:t>Strategy</a:t>
            </a:r>
            <a:endParaRPr sz="2600">
              <a:latin typeface="Calibri"/>
              <a:cs typeface="Calibri"/>
            </a:endParaRPr>
          </a:p>
        </p:txBody>
      </p:sp>
      <p:sp>
        <p:nvSpPr>
          <p:cNvPr id="20" name="object 20"/>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26</a:t>
            </a:fld>
            <a:endParaRPr spc="-25"/>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73100" y="2186228"/>
            <a:ext cx="2200910" cy="1275080"/>
          </a:xfrm>
          <a:prstGeom prst="rect">
            <a:avLst/>
          </a:prstGeom>
        </p:spPr>
        <p:txBody>
          <a:bodyPr vert="horz" wrap="square" lIns="0" tIns="12700" rIns="0" bIns="0" rtlCol="0">
            <a:normAutofit/>
          </a:bodyPr>
          <a:lstStyle/>
          <a:p>
            <a:pPr marL="12700">
              <a:lnSpc>
                <a:spcPct val="100000"/>
              </a:lnSpc>
              <a:spcBef>
                <a:spcPts val="100"/>
              </a:spcBef>
            </a:pPr>
            <a:r>
              <a:rPr sz="8200" b="1" spc="190">
                <a:solidFill>
                  <a:srgbClr val="461400"/>
                </a:solidFill>
                <a:latin typeface="Calibri"/>
                <a:cs typeface="Calibri"/>
              </a:rPr>
              <a:t>Q&amp;A</a:t>
            </a:r>
            <a:endParaRPr sz="8200">
              <a:latin typeface="Calibri"/>
              <a:cs typeface="Calibri"/>
            </a:endParaRPr>
          </a:p>
        </p:txBody>
      </p:sp>
      <p:sp>
        <p:nvSpPr>
          <p:cNvPr id="3" name="object 3"/>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27</a:t>
            </a:fld>
            <a:endParaRPr spc="-25"/>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594360" y="2743200"/>
            <a:ext cx="7955280" cy="914400"/>
          </a:xfrm>
          <a:prstGeom prst="rect">
            <a:avLst/>
          </a:prstGeom>
        </p:spPr>
        <p:txBody>
          <a:bodyPr vert="horz" wrap="square" lIns="0" tIns="0" rIns="0" bIns="0" rtlCol="0">
            <a:normAutofit/>
          </a:bodyPr>
          <a:lstStyle/>
          <a:p>
            <a:pPr marL="12700">
              <a:lnSpc>
                <a:spcPct val="100000"/>
              </a:lnSpc>
              <a:spcBef>
                <a:spcPts val="100"/>
              </a:spcBef>
            </a:pPr>
            <a:r>
              <a:rPr sz="4000" b="1">
                <a:latin typeface="Times New Roman"/>
              </a:rPr>
              <a:t>Appendix</a:t>
            </a:r>
            <a:endParaRPr sz="8200"/>
          </a:p>
        </p:txBody>
      </p:sp>
      <p:sp>
        <p:nvSpPr>
          <p:cNvPr id="3" name="object 3"/>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28</a:t>
            </a:fld>
            <a:endParaRPr spc="-25"/>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9000" y="130928"/>
            <a:ext cx="3874770" cy="299720"/>
          </a:xfrm>
          <a:prstGeom prst="rect">
            <a:avLst/>
          </a:prstGeom>
        </p:spPr>
        <p:txBody>
          <a:bodyPr vert="horz" wrap="square" lIns="0" tIns="12700" rIns="0" bIns="0" rtlCol="0">
            <a:normAutofit/>
          </a:bodyPr>
          <a:lstStyle/>
          <a:p>
            <a:pPr marL="12700">
              <a:lnSpc>
                <a:spcPct val="100000"/>
              </a:lnSpc>
              <a:spcBef>
                <a:spcPts val="100"/>
              </a:spcBef>
            </a:pPr>
            <a:r>
              <a:rPr sz="1800" b="1">
                <a:solidFill>
                  <a:srgbClr val="461400"/>
                </a:solidFill>
                <a:latin typeface="Calibri"/>
                <a:cs typeface="Calibri"/>
              </a:rPr>
              <a:t>Bear Case Stand Alone Salad chain DCF</a:t>
            </a:r>
            <a:endParaRPr sz="1800">
              <a:latin typeface="Calibri"/>
              <a:cs typeface="Calibri"/>
            </a:endParaRPr>
          </a:p>
        </p:txBody>
      </p:sp>
      <p:pic>
        <p:nvPicPr>
          <p:cNvPr id="3" name="object 3"/>
          <p:cNvPicPr/>
          <p:nvPr/>
        </p:nvPicPr>
        <p:blipFill>
          <a:blip r:embed="rId2" cstate="print"/>
          <a:stretch>
            <a:fillRect/>
          </a:stretch>
        </p:blipFill>
        <p:spPr>
          <a:xfrm>
            <a:off x="5095425" y="3123862"/>
            <a:ext cx="3219919" cy="2817419"/>
          </a:xfrm>
          <a:prstGeom prst="rect">
            <a:avLst/>
          </a:prstGeom>
        </p:spPr>
      </p:pic>
      <p:pic>
        <p:nvPicPr>
          <p:cNvPr id="4" name="object 4"/>
          <p:cNvPicPr/>
          <p:nvPr/>
        </p:nvPicPr>
        <p:blipFill>
          <a:blip r:embed="rId3" cstate="print"/>
          <a:stretch>
            <a:fillRect/>
          </a:stretch>
        </p:blipFill>
        <p:spPr>
          <a:xfrm>
            <a:off x="195737" y="806932"/>
            <a:ext cx="8752525" cy="2197770"/>
          </a:xfrm>
          <a:prstGeom prst="rect">
            <a:avLst/>
          </a:prstGeom>
        </p:spPr>
      </p:pic>
      <p:pic>
        <p:nvPicPr>
          <p:cNvPr id="5" name="object 5"/>
          <p:cNvPicPr/>
          <p:nvPr/>
        </p:nvPicPr>
        <p:blipFill>
          <a:blip r:embed="rId4" cstate="print"/>
          <a:stretch>
            <a:fillRect/>
          </a:stretch>
        </p:blipFill>
        <p:spPr>
          <a:xfrm>
            <a:off x="464025" y="3192700"/>
            <a:ext cx="3849849" cy="2704899"/>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29</a:t>
            </a:fld>
            <a:endParaRPr spc="-25"/>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9000" y="130928"/>
            <a:ext cx="3891279" cy="299720"/>
          </a:xfrm>
          <a:prstGeom prst="rect">
            <a:avLst/>
          </a:prstGeom>
        </p:spPr>
        <p:txBody>
          <a:bodyPr vert="horz" wrap="square" lIns="0" tIns="12700" rIns="0" bIns="0" rtlCol="0">
            <a:normAutofit/>
          </a:bodyPr>
          <a:lstStyle/>
          <a:p>
            <a:pPr marL="12700">
              <a:lnSpc>
                <a:spcPct val="100000"/>
              </a:lnSpc>
              <a:spcBef>
                <a:spcPts val="100"/>
              </a:spcBef>
            </a:pPr>
            <a:r>
              <a:rPr sz="1800" b="1">
                <a:solidFill>
                  <a:srgbClr val="461400"/>
                </a:solidFill>
                <a:latin typeface="Calibri"/>
                <a:cs typeface="Calibri"/>
              </a:rPr>
              <a:t>Base Case Stand Alone Salad chain DCF</a:t>
            </a:r>
            <a:endParaRPr sz="1800">
              <a:latin typeface="Calibri"/>
              <a:cs typeface="Calibri"/>
            </a:endParaRPr>
          </a:p>
        </p:txBody>
      </p:sp>
      <p:pic>
        <p:nvPicPr>
          <p:cNvPr id="3" name="object 3"/>
          <p:cNvPicPr/>
          <p:nvPr/>
        </p:nvPicPr>
        <p:blipFill>
          <a:blip r:embed="rId2" cstate="print"/>
          <a:stretch>
            <a:fillRect/>
          </a:stretch>
        </p:blipFill>
        <p:spPr>
          <a:xfrm>
            <a:off x="229936" y="729653"/>
            <a:ext cx="8761663" cy="2243722"/>
          </a:xfrm>
          <a:prstGeom prst="rect">
            <a:avLst/>
          </a:prstGeom>
        </p:spPr>
      </p:pic>
      <p:pic>
        <p:nvPicPr>
          <p:cNvPr id="4" name="object 4"/>
          <p:cNvPicPr/>
          <p:nvPr/>
        </p:nvPicPr>
        <p:blipFill>
          <a:blip r:embed="rId3" cstate="print"/>
          <a:stretch>
            <a:fillRect/>
          </a:stretch>
        </p:blipFill>
        <p:spPr>
          <a:xfrm>
            <a:off x="518750" y="3296527"/>
            <a:ext cx="3559900" cy="2497249"/>
          </a:xfrm>
          <a:prstGeom prst="rect">
            <a:avLst/>
          </a:prstGeom>
        </p:spPr>
      </p:pic>
      <p:pic>
        <p:nvPicPr>
          <p:cNvPr id="5" name="object 5"/>
          <p:cNvPicPr/>
          <p:nvPr/>
        </p:nvPicPr>
        <p:blipFill>
          <a:blip r:embed="rId4" cstate="print"/>
          <a:stretch>
            <a:fillRect/>
          </a:stretch>
        </p:blipFill>
        <p:spPr>
          <a:xfrm>
            <a:off x="5095425" y="3123862"/>
            <a:ext cx="3219919" cy="2817419"/>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30</a:t>
            </a:fld>
            <a:endParaRPr spc="-25"/>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9000" y="130928"/>
            <a:ext cx="3857625" cy="299720"/>
          </a:xfrm>
          <a:prstGeom prst="rect">
            <a:avLst/>
          </a:prstGeom>
        </p:spPr>
        <p:txBody>
          <a:bodyPr vert="horz" wrap="square" lIns="0" tIns="12700" rIns="0" bIns="0" rtlCol="0">
            <a:normAutofit/>
          </a:bodyPr>
          <a:lstStyle/>
          <a:p>
            <a:pPr marL="12700">
              <a:lnSpc>
                <a:spcPct val="100000"/>
              </a:lnSpc>
              <a:spcBef>
                <a:spcPts val="100"/>
              </a:spcBef>
            </a:pPr>
            <a:r>
              <a:rPr sz="1800" b="1">
                <a:solidFill>
                  <a:srgbClr val="461400"/>
                </a:solidFill>
                <a:latin typeface="Calibri"/>
                <a:cs typeface="Calibri"/>
              </a:rPr>
              <a:t>Best Case Stand Alone Salad chain DCF</a:t>
            </a:r>
            <a:endParaRPr sz="1800">
              <a:latin typeface="Calibri"/>
              <a:cs typeface="Calibri"/>
            </a:endParaRPr>
          </a:p>
        </p:txBody>
      </p:sp>
      <p:pic>
        <p:nvPicPr>
          <p:cNvPr id="3" name="object 3"/>
          <p:cNvPicPr/>
          <p:nvPr/>
        </p:nvPicPr>
        <p:blipFill>
          <a:blip r:embed="rId2" cstate="print"/>
          <a:stretch>
            <a:fillRect/>
          </a:stretch>
        </p:blipFill>
        <p:spPr>
          <a:xfrm>
            <a:off x="5095425" y="3123862"/>
            <a:ext cx="3219919" cy="2817419"/>
          </a:xfrm>
          <a:prstGeom prst="rect">
            <a:avLst/>
          </a:prstGeom>
        </p:spPr>
      </p:pic>
      <p:pic>
        <p:nvPicPr>
          <p:cNvPr id="4" name="object 4"/>
          <p:cNvPicPr/>
          <p:nvPr/>
        </p:nvPicPr>
        <p:blipFill>
          <a:blip r:embed="rId3" cstate="print"/>
          <a:stretch>
            <a:fillRect/>
          </a:stretch>
        </p:blipFill>
        <p:spPr>
          <a:xfrm>
            <a:off x="207624" y="725376"/>
            <a:ext cx="8728749" cy="2230259"/>
          </a:xfrm>
          <a:prstGeom prst="rect">
            <a:avLst/>
          </a:prstGeom>
        </p:spPr>
      </p:pic>
      <p:pic>
        <p:nvPicPr>
          <p:cNvPr id="5" name="object 5"/>
          <p:cNvPicPr/>
          <p:nvPr/>
        </p:nvPicPr>
        <p:blipFill>
          <a:blip r:embed="rId4" cstate="print"/>
          <a:stretch>
            <a:fillRect/>
          </a:stretch>
        </p:blipFill>
        <p:spPr>
          <a:xfrm>
            <a:off x="891450" y="3349187"/>
            <a:ext cx="3404349" cy="2391925"/>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31</a:t>
            </a:fld>
            <a:endParaRPr spc="-25"/>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9000" y="130928"/>
            <a:ext cx="3526790" cy="299720"/>
          </a:xfrm>
          <a:prstGeom prst="rect">
            <a:avLst/>
          </a:prstGeom>
        </p:spPr>
        <p:txBody>
          <a:bodyPr vert="horz" wrap="square" lIns="0" tIns="12700" rIns="0" bIns="0" rtlCol="0">
            <a:normAutofit/>
          </a:bodyPr>
          <a:lstStyle/>
          <a:p>
            <a:pPr marL="12700">
              <a:lnSpc>
                <a:spcPct val="100000"/>
              </a:lnSpc>
              <a:spcBef>
                <a:spcPts val="100"/>
              </a:spcBef>
            </a:pPr>
            <a:r>
              <a:rPr sz="1800" b="1">
                <a:solidFill>
                  <a:srgbClr val="461400"/>
                </a:solidFill>
                <a:latin typeface="Calibri"/>
                <a:cs typeface="Calibri"/>
              </a:rPr>
              <a:t>Accretion/Dilution</a:t>
            </a:r>
            <a:r>
              <a:rPr sz="1800" b="1" spc="150">
                <a:solidFill>
                  <a:srgbClr val="461400"/>
                </a:solidFill>
                <a:latin typeface="Calibri"/>
                <a:cs typeface="Calibri"/>
              </a:rPr>
              <a:t> </a:t>
            </a:r>
            <a:r>
              <a:rPr sz="1800" b="1" spc="200">
                <a:solidFill>
                  <a:srgbClr val="461400"/>
                </a:solidFill>
                <a:latin typeface="Calibri"/>
                <a:cs typeface="Calibri"/>
              </a:rPr>
              <a:t>&amp;</a:t>
            </a:r>
            <a:r>
              <a:rPr sz="1800" b="1" spc="155">
                <a:solidFill>
                  <a:srgbClr val="461400"/>
                </a:solidFill>
                <a:latin typeface="Calibri"/>
                <a:cs typeface="Calibri"/>
              </a:rPr>
              <a:t> </a:t>
            </a:r>
            <a:r>
              <a:rPr sz="1800" b="1">
                <a:solidFill>
                  <a:srgbClr val="461400"/>
                </a:solidFill>
                <a:latin typeface="Calibri"/>
                <a:cs typeface="Calibri"/>
              </a:rPr>
              <a:t>Deal</a:t>
            </a:r>
            <a:r>
              <a:rPr sz="1800" b="1" spc="155">
                <a:solidFill>
                  <a:srgbClr val="461400"/>
                </a:solidFill>
                <a:latin typeface="Calibri"/>
                <a:cs typeface="Calibri"/>
              </a:rPr>
              <a:t> </a:t>
            </a:r>
            <a:r>
              <a:rPr sz="1800" b="1" spc="-10">
                <a:solidFill>
                  <a:srgbClr val="461400"/>
                </a:solidFill>
                <a:latin typeface="Calibri"/>
                <a:cs typeface="Calibri"/>
              </a:rPr>
              <a:t>Structure</a:t>
            </a:r>
            <a:endParaRPr sz="1800">
              <a:latin typeface="Calibri"/>
              <a:cs typeface="Calibri"/>
            </a:endParaRPr>
          </a:p>
        </p:txBody>
      </p:sp>
      <p:pic>
        <p:nvPicPr>
          <p:cNvPr id="3" name="object 3"/>
          <p:cNvPicPr/>
          <p:nvPr/>
        </p:nvPicPr>
        <p:blipFill>
          <a:blip r:embed="rId2" cstate="print"/>
          <a:stretch>
            <a:fillRect/>
          </a:stretch>
        </p:blipFill>
        <p:spPr>
          <a:xfrm>
            <a:off x="343637" y="720312"/>
            <a:ext cx="8444008" cy="5341074"/>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32</a:t>
            </a:fld>
            <a:endParaRPr spc="-25"/>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9000" y="130928"/>
            <a:ext cx="4476750" cy="299720"/>
          </a:xfrm>
          <a:prstGeom prst="rect">
            <a:avLst/>
          </a:prstGeom>
        </p:spPr>
        <p:txBody>
          <a:bodyPr vert="horz" wrap="square" lIns="0" tIns="12700" rIns="0" bIns="0" rtlCol="0">
            <a:normAutofit/>
          </a:bodyPr>
          <a:lstStyle/>
          <a:p>
            <a:pPr marL="12700">
              <a:lnSpc>
                <a:spcPct val="100000"/>
              </a:lnSpc>
              <a:spcBef>
                <a:spcPts val="100"/>
              </a:spcBef>
            </a:pPr>
            <a:r>
              <a:rPr sz="1800" b="1">
                <a:solidFill>
                  <a:srgbClr val="461400"/>
                </a:solidFill>
                <a:latin typeface="Calibri"/>
                <a:cs typeface="Calibri"/>
              </a:rPr>
              <a:t>Precedent</a:t>
            </a:r>
            <a:r>
              <a:rPr sz="1800" b="1" spc="45">
                <a:solidFill>
                  <a:srgbClr val="461400"/>
                </a:solidFill>
                <a:latin typeface="Calibri"/>
                <a:cs typeface="Calibri"/>
              </a:rPr>
              <a:t> </a:t>
            </a:r>
            <a:r>
              <a:rPr sz="1800" b="1">
                <a:solidFill>
                  <a:srgbClr val="461400"/>
                </a:solidFill>
                <a:latin typeface="Calibri"/>
                <a:cs typeface="Calibri"/>
              </a:rPr>
              <a:t>Transactions</a:t>
            </a:r>
            <a:r>
              <a:rPr sz="1800" b="1" spc="114">
                <a:solidFill>
                  <a:srgbClr val="461400"/>
                </a:solidFill>
                <a:latin typeface="Calibri"/>
                <a:cs typeface="Calibri"/>
              </a:rPr>
              <a:t> </a:t>
            </a:r>
            <a:r>
              <a:rPr sz="1800" b="1" spc="200">
                <a:solidFill>
                  <a:srgbClr val="461400"/>
                </a:solidFill>
                <a:latin typeface="Calibri"/>
                <a:cs typeface="Calibri"/>
              </a:rPr>
              <a:t>&amp;</a:t>
            </a:r>
            <a:r>
              <a:rPr sz="1800" b="1" spc="114">
                <a:solidFill>
                  <a:srgbClr val="461400"/>
                </a:solidFill>
                <a:latin typeface="Calibri"/>
                <a:cs typeface="Calibri"/>
              </a:rPr>
              <a:t> </a:t>
            </a:r>
            <a:r>
              <a:rPr sz="1800" b="1">
                <a:solidFill>
                  <a:srgbClr val="461400"/>
                </a:solidFill>
                <a:latin typeface="Calibri"/>
                <a:cs typeface="Calibri"/>
              </a:rPr>
              <a:t>Public</a:t>
            </a:r>
            <a:r>
              <a:rPr sz="1800" b="1" spc="50">
                <a:solidFill>
                  <a:srgbClr val="461400"/>
                </a:solidFill>
                <a:latin typeface="Calibri"/>
                <a:cs typeface="Calibri"/>
              </a:rPr>
              <a:t> </a:t>
            </a:r>
            <a:r>
              <a:rPr sz="1800" b="1" spc="-10">
                <a:solidFill>
                  <a:srgbClr val="461400"/>
                </a:solidFill>
                <a:latin typeface="Calibri"/>
                <a:cs typeface="Calibri"/>
              </a:rPr>
              <a:t>Comparables</a:t>
            </a:r>
            <a:endParaRPr sz="1800">
              <a:latin typeface="Calibri"/>
              <a:cs typeface="Calibri"/>
            </a:endParaRPr>
          </a:p>
        </p:txBody>
      </p:sp>
      <p:pic>
        <p:nvPicPr>
          <p:cNvPr id="3" name="object 3"/>
          <p:cNvPicPr/>
          <p:nvPr/>
        </p:nvPicPr>
        <p:blipFill>
          <a:blip r:embed="rId2" cstate="print"/>
          <a:stretch>
            <a:fillRect/>
          </a:stretch>
        </p:blipFill>
        <p:spPr>
          <a:xfrm>
            <a:off x="152400" y="771713"/>
            <a:ext cx="8799203" cy="2399782"/>
          </a:xfrm>
          <a:prstGeom prst="rect">
            <a:avLst/>
          </a:prstGeom>
        </p:spPr>
      </p:pic>
      <p:pic>
        <p:nvPicPr>
          <p:cNvPr id="4" name="object 4"/>
          <p:cNvPicPr/>
          <p:nvPr/>
        </p:nvPicPr>
        <p:blipFill>
          <a:blip r:embed="rId3" cstate="print"/>
          <a:stretch>
            <a:fillRect/>
          </a:stretch>
        </p:blipFill>
        <p:spPr>
          <a:xfrm>
            <a:off x="152400" y="3394116"/>
            <a:ext cx="8839198" cy="2511135"/>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33</a:t>
            </a:fld>
            <a:endParaRPr spc="-25"/>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61243" y="829424"/>
            <a:ext cx="8007057" cy="2438459"/>
          </a:xfrm>
          <a:prstGeom prst="rect">
            <a:avLst/>
          </a:prstGeom>
        </p:spPr>
      </p:pic>
      <p:sp>
        <p:nvSpPr>
          <p:cNvPr id="3" name="object 3"/>
          <p:cNvSpPr txBox="1"/>
          <p:nvPr/>
        </p:nvSpPr>
        <p:spPr>
          <a:xfrm>
            <a:off x="299000" y="130928"/>
            <a:ext cx="1889125" cy="299720"/>
          </a:xfrm>
          <a:prstGeom prst="rect">
            <a:avLst/>
          </a:prstGeom>
        </p:spPr>
        <p:txBody>
          <a:bodyPr vert="horz" wrap="square" lIns="0" tIns="12700" rIns="0" bIns="0" rtlCol="0">
            <a:normAutofit/>
          </a:bodyPr>
          <a:lstStyle/>
          <a:p>
            <a:pPr marL="12700">
              <a:lnSpc>
                <a:spcPct val="100000"/>
              </a:lnSpc>
              <a:spcBef>
                <a:spcPts val="100"/>
              </a:spcBef>
            </a:pPr>
            <a:r>
              <a:rPr sz="1800" b="1">
                <a:solidFill>
                  <a:srgbClr val="461400"/>
                </a:solidFill>
                <a:latin typeface="Calibri"/>
                <a:cs typeface="Calibri"/>
              </a:rPr>
              <a:t>Sensitivity</a:t>
            </a:r>
            <a:r>
              <a:rPr sz="1800" b="1" spc="145">
                <a:solidFill>
                  <a:srgbClr val="461400"/>
                </a:solidFill>
                <a:latin typeface="Calibri"/>
                <a:cs typeface="Calibri"/>
              </a:rPr>
              <a:t> </a:t>
            </a:r>
            <a:r>
              <a:rPr sz="1800" b="1" spc="-10">
                <a:solidFill>
                  <a:srgbClr val="461400"/>
                </a:solidFill>
                <a:latin typeface="Calibri"/>
                <a:cs typeface="Calibri"/>
              </a:rPr>
              <a:t>Analysis</a:t>
            </a:r>
            <a:endParaRPr sz="1800">
              <a:latin typeface="Calibri"/>
              <a:cs typeface="Calibri"/>
            </a:endParaRPr>
          </a:p>
        </p:txBody>
      </p:sp>
      <p:pic>
        <p:nvPicPr>
          <p:cNvPr id="4" name="object 4"/>
          <p:cNvPicPr/>
          <p:nvPr/>
        </p:nvPicPr>
        <p:blipFill>
          <a:blip r:embed="rId3" cstate="print"/>
          <a:stretch>
            <a:fillRect/>
          </a:stretch>
        </p:blipFill>
        <p:spPr>
          <a:xfrm>
            <a:off x="559014" y="3475760"/>
            <a:ext cx="7948744" cy="2419689"/>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34</a:t>
            </a:fld>
            <a:endParaRPr spc="-25"/>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9000" y="130928"/>
            <a:ext cx="2695575" cy="299720"/>
          </a:xfrm>
          <a:prstGeom prst="rect">
            <a:avLst/>
          </a:prstGeom>
        </p:spPr>
        <p:txBody>
          <a:bodyPr vert="horz" wrap="square" lIns="0" tIns="12700" rIns="0" bIns="0" rtlCol="0">
            <a:normAutofit/>
          </a:bodyPr>
          <a:lstStyle/>
          <a:p>
            <a:pPr marL="12700">
              <a:lnSpc>
                <a:spcPct val="100000"/>
              </a:lnSpc>
              <a:spcBef>
                <a:spcPts val="100"/>
              </a:spcBef>
            </a:pPr>
            <a:r>
              <a:rPr sz="1800" b="1">
                <a:solidFill>
                  <a:srgbClr val="461400"/>
                </a:solidFill>
                <a:latin typeface="Calibri"/>
                <a:cs typeface="Calibri"/>
              </a:rPr>
              <a:t>Debt Schedule For Restaurant Chain</a:t>
            </a:r>
            <a:endParaRPr sz="1800">
              <a:latin typeface="Calibri"/>
              <a:cs typeface="Calibri"/>
            </a:endParaRPr>
          </a:p>
        </p:txBody>
      </p:sp>
      <p:pic>
        <p:nvPicPr>
          <p:cNvPr id="3" name="object 3"/>
          <p:cNvPicPr/>
          <p:nvPr/>
        </p:nvPicPr>
        <p:blipFill>
          <a:blip r:embed="rId2" cstate="print"/>
          <a:stretch>
            <a:fillRect/>
          </a:stretch>
        </p:blipFill>
        <p:spPr>
          <a:xfrm>
            <a:off x="152400" y="2264285"/>
            <a:ext cx="8839199" cy="1502387"/>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35</a:t>
            </a:fld>
            <a:endParaRPr spc="-25"/>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9000" y="130928"/>
            <a:ext cx="2864485" cy="299720"/>
          </a:xfrm>
          <a:prstGeom prst="rect">
            <a:avLst/>
          </a:prstGeom>
        </p:spPr>
        <p:txBody>
          <a:bodyPr vert="horz" wrap="square" lIns="0" tIns="12700" rIns="0" bIns="0" rtlCol="0">
            <a:normAutofit/>
          </a:bodyPr>
          <a:lstStyle/>
          <a:p>
            <a:pPr marL="12700">
              <a:lnSpc>
                <a:spcPct val="100000"/>
              </a:lnSpc>
              <a:spcBef>
                <a:spcPts val="100"/>
              </a:spcBef>
            </a:pPr>
            <a:r>
              <a:rPr sz="1800" b="1">
                <a:solidFill>
                  <a:srgbClr val="461400"/>
                </a:solidFill>
                <a:latin typeface="Calibri"/>
                <a:cs typeface="Calibri"/>
              </a:rPr>
              <a:t>Income</a:t>
            </a:r>
            <a:r>
              <a:rPr sz="1800" b="1" spc="75">
                <a:solidFill>
                  <a:srgbClr val="461400"/>
                </a:solidFill>
                <a:latin typeface="Calibri"/>
                <a:cs typeface="Calibri"/>
              </a:rPr>
              <a:t> </a:t>
            </a:r>
            <a:r>
              <a:rPr sz="1800" b="1">
                <a:solidFill>
                  <a:srgbClr val="461400"/>
                </a:solidFill>
                <a:latin typeface="Calibri"/>
                <a:cs typeface="Calibri"/>
              </a:rPr>
              <a:t>Statement</a:t>
            </a:r>
            <a:r>
              <a:rPr sz="1800" b="1" spc="75">
                <a:solidFill>
                  <a:srgbClr val="461400"/>
                </a:solidFill>
                <a:latin typeface="Calibri"/>
                <a:cs typeface="Calibri"/>
              </a:rPr>
              <a:t> </a:t>
            </a:r>
            <a:r>
              <a:rPr sz="1800" b="1">
                <a:solidFill>
                  <a:srgbClr val="461400"/>
                </a:solidFill>
                <a:latin typeface="Calibri"/>
                <a:cs typeface="Calibri"/>
              </a:rPr>
              <a:t>Pro</a:t>
            </a:r>
            <a:r>
              <a:rPr sz="1800" b="1" spc="80">
                <a:solidFill>
                  <a:srgbClr val="461400"/>
                </a:solidFill>
                <a:latin typeface="Calibri"/>
                <a:cs typeface="Calibri"/>
              </a:rPr>
              <a:t> </a:t>
            </a:r>
            <a:r>
              <a:rPr sz="1800" b="1" spc="-10">
                <a:solidFill>
                  <a:srgbClr val="461400"/>
                </a:solidFill>
                <a:latin typeface="Calibri"/>
                <a:cs typeface="Calibri"/>
              </a:rPr>
              <a:t>Forma</a:t>
            </a:r>
            <a:endParaRPr sz="1800">
              <a:latin typeface="Calibri"/>
              <a:cs typeface="Calibri"/>
            </a:endParaRPr>
          </a:p>
        </p:txBody>
      </p:sp>
      <p:pic>
        <p:nvPicPr>
          <p:cNvPr id="3" name="object 3"/>
          <p:cNvPicPr/>
          <p:nvPr/>
        </p:nvPicPr>
        <p:blipFill>
          <a:blip r:embed="rId2" cstate="print"/>
          <a:stretch>
            <a:fillRect/>
          </a:stretch>
        </p:blipFill>
        <p:spPr>
          <a:xfrm>
            <a:off x="152400" y="1574565"/>
            <a:ext cx="8817589" cy="3328207"/>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36</a:t>
            </a:fld>
            <a:endParaRPr spc="-25"/>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99000" y="130928"/>
            <a:ext cx="1272540" cy="299720"/>
          </a:xfrm>
          <a:prstGeom prst="rect">
            <a:avLst/>
          </a:prstGeom>
        </p:spPr>
        <p:txBody>
          <a:bodyPr vert="horz" wrap="square" lIns="0" tIns="12700" rIns="0" bIns="0" rtlCol="0">
            <a:normAutofit/>
          </a:bodyPr>
          <a:lstStyle/>
          <a:p>
            <a:pPr marL="12700">
              <a:lnSpc>
                <a:spcPct val="100000"/>
              </a:lnSpc>
              <a:spcBef>
                <a:spcPts val="100"/>
              </a:spcBef>
            </a:pPr>
            <a:r>
              <a:rPr sz="1800" b="1" spc="-10">
                <a:solidFill>
                  <a:srgbClr val="461400"/>
                </a:solidFill>
                <a:latin typeface="Calibri"/>
                <a:cs typeface="Calibri"/>
              </a:rPr>
              <a:t>Assumptions</a:t>
            </a:r>
            <a:endParaRPr sz="1800">
              <a:latin typeface="Calibri"/>
              <a:cs typeface="Calibri"/>
            </a:endParaRPr>
          </a:p>
        </p:txBody>
      </p:sp>
      <p:pic>
        <p:nvPicPr>
          <p:cNvPr id="3" name="object 3"/>
          <p:cNvPicPr/>
          <p:nvPr/>
        </p:nvPicPr>
        <p:blipFill>
          <a:blip r:embed="rId2" cstate="print"/>
          <a:stretch>
            <a:fillRect/>
          </a:stretch>
        </p:blipFill>
        <p:spPr>
          <a:xfrm>
            <a:off x="152400" y="1025252"/>
            <a:ext cx="8839201" cy="4647639"/>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37</a:t>
            </a:fld>
            <a:endParaRPr spc="-25"/>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12700">
              <a:lnSpc>
                <a:spcPct val="100000"/>
              </a:lnSpc>
              <a:spcBef>
                <a:spcPts val="100"/>
              </a:spcBef>
            </a:pPr>
            <a:r>
              <a:rPr sz="1400">
                <a:solidFill>
                  <a:srgbClr val="482010"/>
                </a:solidFill>
              </a:rPr>
              <a:t>Restaurant Chain’s Timeline</a:t>
            </a:r>
          </a:p>
        </p:txBody>
      </p:sp>
      <p:grpSp>
        <p:nvGrpSpPr>
          <p:cNvPr id="3" name="object 3"/>
          <p:cNvGrpSpPr/>
          <p:nvPr/>
        </p:nvGrpSpPr>
        <p:grpSpPr>
          <a:xfrm>
            <a:off x="289425" y="2939725"/>
            <a:ext cx="8547735" cy="530860"/>
            <a:chOff x="289425" y="2939725"/>
            <a:chExt cx="8547735" cy="530860"/>
          </a:xfrm>
        </p:grpSpPr>
        <p:pic>
          <p:nvPicPr>
            <p:cNvPr id="4" name="object 4"/>
            <p:cNvPicPr/>
            <p:nvPr/>
          </p:nvPicPr>
          <p:blipFill>
            <a:blip r:embed="rId2" cstate="print"/>
            <a:stretch>
              <a:fillRect/>
            </a:stretch>
          </p:blipFill>
          <p:spPr>
            <a:xfrm>
              <a:off x="311700" y="3142799"/>
              <a:ext cx="8520599" cy="124499"/>
            </a:xfrm>
            <a:prstGeom prst="rect">
              <a:avLst/>
            </a:prstGeom>
          </p:spPr>
        </p:pic>
        <p:sp>
          <p:nvSpPr>
            <p:cNvPr id="5" name="object 5"/>
            <p:cNvSpPr/>
            <p:nvPr/>
          </p:nvSpPr>
          <p:spPr>
            <a:xfrm>
              <a:off x="311700" y="3142799"/>
              <a:ext cx="8521065" cy="125095"/>
            </a:xfrm>
            <a:custGeom>
              <a:avLst/>
              <a:gdLst/>
              <a:ahLst/>
              <a:cxnLst/>
              <a:rect l="l" t="t" r="r" b="b"/>
              <a:pathLst>
                <a:path w="8521065" h="125095">
                  <a:moveTo>
                    <a:pt x="0" y="0"/>
                  </a:moveTo>
                  <a:lnTo>
                    <a:pt x="8520599" y="0"/>
                  </a:lnTo>
                  <a:lnTo>
                    <a:pt x="8520599" y="124499"/>
                  </a:lnTo>
                  <a:lnTo>
                    <a:pt x="0" y="124499"/>
                  </a:lnTo>
                  <a:lnTo>
                    <a:pt x="0" y="0"/>
                  </a:lnTo>
                  <a:close/>
                </a:path>
              </a:pathLst>
            </a:custGeom>
            <a:ln w="9524">
              <a:solidFill>
                <a:srgbClr val="0C3155"/>
              </a:solidFill>
            </a:ln>
          </p:spPr>
          <p:txBody>
            <a:bodyPr wrap="square" lIns="0" tIns="0" rIns="0" bIns="0" rtlCol="0"/>
            <a:lstStyle/>
            <a:p>
              <a:endParaRPr/>
            </a:p>
          </p:txBody>
        </p:sp>
        <p:sp>
          <p:nvSpPr>
            <p:cNvPr id="6" name="object 6"/>
            <p:cNvSpPr/>
            <p:nvPr/>
          </p:nvSpPr>
          <p:spPr>
            <a:xfrm>
              <a:off x="1345845" y="30201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8"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7" name="object 7"/>
            <p:cNvSpPr/>
            <p:nvPr/>
          </p:nvSpPr>
          <p:spPr>
            <a:xfrm>
              <a:off x="1345845" y="30201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sp>
          <p:nvSpPr>
            <p:cNvPr id="8" name="object 8"/>
            <p:cNvSpPr/>
            <p:nvPr/>
          </p:nvSpPr>
          <p:spPr>
            <a:xfrm>
              <a:off x="3378620" y="30201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8"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9" name="object 9"/>
            <p:cNvSpPr/>
            <p:nvPr/>
          </p:nvSpPr>
          <p:spPr>
            <a:xfrm>
              <a:off x="3378620" y="30201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sp>
          <p:nvSpPr>
            <p:cNvPr id="10" name="object 10"/>
            <p:cNvSpPr/>
            <p:nvPr/>
          </p:nvSpPr>
          <p:spPr>
            <a:xfrm>
              <a:off x="3958146" y="30201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8"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11" name="object 11"/>
            <p:cNvSpPr/>
            <p:nvPr/>
          </p:nvSpPr>
          <p:spPr>
            <a:xfrm>
              <a:off x="3958146" y="30201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sp>
          <p:nvSpPr>
            <p:cNvPr id="12" name="object 12"/>
            <p:cNvSpPr/>
            <p:nvPr/>
          </p:nvSpPr>
          <p:spPr>
            <a:xfrm>
              <a:off x="5125458" y="30201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8"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13" name="object 13"/>
            <p:cNvSpPr/>
            <p:nvPr/>
          </p:nvSpPr>
          <p:spPr>
            <a:xfrm>
              <a:off x="5125458" y="30201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sp>
          <p:nvSpPr>
            <p:cNvPr id="14" name="object 14"/>
            <p:cNvSpPr/>
            <p:nvPr/>
          </p:nvSpPr>
          <p:spPr>
            <a:xfrm>
              <a:off x="6776896" y="30201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7"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15" name="object 15"/>
            <p:cNvSpPr/>
            <p:nvPr/>
          </p:nvSpPr>
          <p:spPr>
            <a:xfrm>
              <a:off x="6776896" y="30201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sp>
          <p:nvSpPr>
            <p:cNvPr id="16" name="object 16"/>
            <p:cNvSpPr/>
            <p:nvPr/>
          </p:nvSpPr>
          <p:spPr>
            <a:xfrm>
              <a:off x="8041620" y="30201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7"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17" name="object 17"/>
            <p:cNvSpPr/>
            <p:nvPr/>
          </p:nvSpPr>
          <p:spPr>
            <a:xfrm>
              <a:off x="8041620" y="30201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pic>
          <p:nvPicPr>
            <p:cNvPr id="18" name="object 18"/>
            <p:cNvPicPr/>
            <p:nvPr/>
          </p:nvPicPr>
          <p:blipFill>
            <a:blip r:embed="rId3" cstate="print"/>
            <a:stretch>
              <a:fillRect/>
            </a:stretch>
          </p:blipFill>
          <p:spPr>
            <a:xfrm>
              <a:off x="289425" y="2939725"/>
              <a:ext cx="530650" cy="530650"/>
            </a:xfrm>
            <a:prstGeom prst="rect">
              <a:avLst/>
            </a:prstGeom>
          </p:spPr>
        </p:pic>
      </p:grpSp>
      <p:sp>
        <p:nvSpPr>
          <p:cNvPr id="19" name="object 19"/>
          <p:cNvSpPr txBox="1"/>
          <p:nvPr/>
        </p:nvSpPr>
        <p:spPr>
          <a:xfrm>
            <a:off x="115080" y="3494427"/>
            <a:ext cx="860425" cy="848360"/>
          </a:xfrm>
          <a:prstGeom prst="rect">
            <a:avLst/>
          </a:prstGeom>
        </p:spPr>
        <p:txBody>
          <a:bodyPr vert="horz" wrap="square" lIns="0" tIns="12700" rIns="0" bIns="0" rtlCol="0">
            <a:normAutofit/>
          </a:bodyPr>
          <a:lstStyle/>
          <a:p>
            <a:pPr marL="12065" marR="5080" indent="-635" algn="ctr">
              <a:lnSpc>
                <a:spcPct val="100000"/>
              </a:lnSpc>
              <a:spcBef>
                <a:spcPts val="100"/>
              </a:spcBef>
            </a:pPr>
            <a:r>
              <a:rPr sz="900">
                <a:solidFill>
                  <a:srgbClr val="0C3155"/>
                </a:solidFill>
                <a:latin typeface="Calibri"/>
                <a:cs typeface="Calibri"/>
              </a:rPr>
              <a:t>Disrupts</a:t>
            </a:r>
            <a:r>
              <a:rPr sz="900" spc="105">
                <a:solidFill>
                  <a:srgbClr val="0C3155"/>
                </a:solidFill>
                <a:latin typeface="Calibri"/>
                <a:cs typeface="Calibri"/>
              </a:rPr>
              <a:t> </a:t>
            </a:r>
            <a:r>
              <a:rPr sz="900">
                <a:solidFill>
                  <a:srgbClr val="0C3155"/>
                </a:solidFill>
                <a:latin typeface="Calibri"/>
                <a:cs typeface="Calibri"/>
              </a:rPr>
              <a:t>the</a:t>
            </a:r>
            <a:r>
              <a:rPr sz="900" spc="110">
                <a:solidFill>
                  <a:srgbClr val="0C3155"/>
                </a:solidFill>
                <a:latin typeface="Calibri"/>
                <a:cs typeface="Calibri"/>
              </a:rPr>
              <a:t> </a:t>
            </a:r>
            <a:r>
              <a:rPr sz="900" spc="-20">
                <a:solidFill>
                  <a:srgbClr val="0C3155"/>
                </a:solidFill>
                <a:latin typeface="Calibri"/>
                <a:cs typeface="Calibri"/>
              </a:rPr>
              <a:t>fast</a:t>
            </a:r>
            <a:r>
              <a:rPr sz="900" spc="500">
                <a:solidFill>
                  <a:srgbClr val="0C3155"/>
                </a:solidFill>
                <a:latin typeface="Calibri"/>
                <a:cs typeface="Calibri"/>
              </a:rPr>
              <a:t> </a:t>
            </a:r>
            <a:r>
              <a:rPr sz="900">
                <a:solidFill>
                  <a:srgbClr val="0C3155"/>
                </a:solidFill>
                <a:latin typeface="Calibri"/>
                <a:cs typeface="Calibri"/>
              </a:rPr>
              <a:t>food</a:t>
            </a:r>
            <a:r>
              <a:rPr sz="900" spc="60">
                <a:solidFill>
                  <a:srgbClr val="0C3155"/>
                </a:solidFill>
                <a:latin typeface="Calibri"/>
                <a:cs typeface="Calibri"/>
              </a:rPr>
              <a:t> </a:t>
            </a:r>
            <a:r>
              <a:rPr sz="900">
                <a:solidFill>
                  <a:srgbClr val="0C3155"/>
                </a:solidFill>
                <a:latin typeface="Calibri"/>
                <a:cs typeface="Calibri"/>
              </a:rPr>
              <a:t>market</a:t>
            </a:r>
            <a:r>
              <a:rPr sz="900" spc="60">
                <a:solidFill>
                  <a:srgbClr val="0C3155"/>
                </a:solidFill>
                <a:latin typeface="Calibri"/>
                <a:cs typeface="Calibri"/>
              </a:rPr>
              <a:t> </a:t>
            </a:r>
            <a:r>
              <a:rPr sz="900" spc="-20">
                <a:solidFill>
                  <a:srgbClr val="0C3155"/>
                </a:solidFill>
                <a:latin typeface="Calibri"/>
                <a:cs typeface="Calibri"/>
              </a:rPr>
              <a:t>with</a:t>
            </a:r>
            <a:r>
              <a:rPr sz="900" spc="500">
                <a:solidFill>
                  <a:srgbClr val="0C3155"/>
                </a:solidFill>
                <a:latin typeface="Calibri"/>
                <a:cs typeface="Calibri"/>
              </a:rPr>
              <a:t> </a:t>
            </a:r>
            <a:r>
              <a:rPr sz="900">
                <a:solidFill>
                  <a:srgbClr val="0C3155"/>
                </a:solidFill>
                <a:latin typeface="Calibri"/>
                <a:cs typeface="Calibri"/>
              </a:rPr>
              <a:t>their</a:t>
            </a:r>
            <a:r>
              <a:rPr sz="900" spc="70">
                <a:solidFill>
                  <a:srgbClr val="0C3155"/>
                </a:solidFill>
                <a:latin typeface="Calibri"/>
                <a:cs typeface="Calibri"/>
              </a:rPr>
              <a:t> </a:t>
            </a:r>
            <a:r>
              <a:rPr sz="900" spc="-10">
                <a:solidFill>
                  <a:srgbClr val="0C3155"/>
                </a:solidFill>
                <a:latin typeface="Calibri"/>
                <a:cs typeface="Calibri"/>
              </a:rPr>
              <a:t>assembly</a:t>
            </a:r>
            <a:r>
              <a:rPr sz="900" spc="500">
                <a:solidFill>
                  <a:srgbClr val="0C3155"/>
                </a:solidFill>
                <a:latin typeface="Calibri"/>
                <a:cs typeface="Calibri"/>
              </a:rPr>
              <a:t> </a:t>
            </a:r>
            <a:r>
              <a:rPr sz="900">
                <a:solidFill>
                  <a:srgbClr val="0C3155"/>
                </a:solidFill>
                <a:latin typeface="Calibri"/>
                <a:cs typeface="Calibri"/>
              </a:rPr>
              <a:t>line</a:t>
            </a:r>
            <a:r>
              <a:rPr sz="900" spc="100">
                <a:solidFill>
                  <a:srgbClr val="0C3155"/>
                </a:solidFill>
                <a:latin typeface="Calibri"/>
                <a:cs typeface="Calibri"/>
              </a:rPr>
              <a:t> </a:t>
            </a:r>
            <a:r>
              <a:rPr sz="900">
                <a:solidFill>
                  <a:srgbClr val="0C3155"/>
                </a:solidFill>
                <a:latin typeface="Calibri"/>
                <a:cs typeface="Calibri"/>
              </a:rPr>
              <a:t>and</a:t>
            </a:r>
            <a:r>
              <a:rPr sz="900" spc="95">
                <a:solidFill>
                  <a:srgbClr val="0C3155"/>
                </a:solidFill>
                <a:latin typeface="Calibri"/>
                <a:cs typeface="Calibri"/>
              </a:rPr>
              <a:t> </a:t>
            </a:r>
            <a:r>
              <a:rPr sz="900" spc="-20">
                <a:solidFill>
                  <a:srgbClr val="0C3155"/>
                </a:solidFill>
                <a:latin typeface="Calibri"/>
                <a:cs typeface="Calibri"/>
              </a:rPr>
              <a:t>vast</a:t>
            </a:r>
            <a:r>
              <a:rPr sz="900" spc="500">
                <a:solidFill>
                  <a:srgbClr val="0C3155"/>
                </a:solidFill>
                <a:latin typeface="Calibri"/>
                <a:cs typeface="Calibri"/>
              </a:rPr>
              <a:t> </a:t>
            </a:r>
            <a:r>
              <a:rPr sz="900">
                <a:solidFill>
                  <a:srgbClr val="0C3155"/>
                </a:solidFill>
                <a:latin typeface="Calibri"/>
                <a:cs typeface="Calibri"/>
              </a:rPr>
              <a:t>focus</a:t>
            </a:r>
            <a:r>
              <a:rPr sz="900" spc="100">
                <a:solidFill>
                  <a:srgbClr val="0C3155"/>
                </a:solidFill>
                <a:latin typeface="Calibri"/>
                <a:cs typeface="Calibri"/>
              </a:rPr>
              <a:t> </a:t>
            </a:r>
            <a:r>
              <a:rPr sz="900" spc="-35">
                <a:solidFill>
                  <a:srgbClr val="0C3155"/>
                </a:solidFill>
                <a:latin typeface="Calibri"/>
                <a:cs typeface="Calibri"/>
              </a:rPr>
              <a:t>on</a:t>
            </a:r>
            <a:r>
              <a:rPr sz="900" spc="500">
                <a:solidFill>
                  <a:srgbClr val="0C3155"/>
                </a:solidFill>
                <a:latin typeface="Calibri"/>
                <a:cs typeface="Calibri"/>
              </a:rPr>
              <a:t> </a:t>
            </a:r>
            <a:r>
              <a:rPr sz="900" spc="-10">
                <a:solidFill>
                  <a:srgbClr val="0C3155"/>
                </a:solidFill>
                <a:latin typeface="Calibri"/>
                <a:cs typeface="Calibri"/>
              </a:rPr>
              <a:t>ingredients</a:t>
            </a:r>
            <a:endParaRPr sz="900">
              <a:latin typeface="Calibri"/>
              <a:cs typeface="Calibri"/>
            </a:endParaRPr>
          </a:p>
        </p:txBody>
      </p:sp>
      <p:sp>
        <p:nvSpPr>
          <p:cNvPr id="20" name="object 20"/>
          <p:cNvSpPr txBox="1"/>
          <p:nvPr/>
        </p:nvSpPr>
        <p:spPr>
          <a:xfrm>
            <a:off x="1209691" y="3418227"/>
            <a:ext cx="583565" cy="436880"/>
          </a:xfrm>
          <a:prstGeom prst="rect">
            <a:avLst/>
          </a:prstGeom>
        </p:spPr>
        <p:txBody>
          <a:bodyPr vert="horz" wrap="square" lIns="0" tIns="12700" rIns="0" bIns="0" rtlCol="0">
            <a:normAutofit/>
          </a:bodyPr>
          <a:lstStyle/>
          <a:p>
            <a:pPr marL="121285" marR="5080" indent="-109220">
              <a:lnSpc>
                <a:spcPct val="100000"/>
              </a:lnSpc>
              <a:spcBef>
                <a:spcPts val="100"/>
              </a:spcBef>
            </a:pPr>
            <a:r>
              <a:rPr sz="900" spc="-10">
                <a:solidFill>
                  <a:srgbClr val="0C3155"/>
                </a:solidFill>
                <a:latin typeface="Calibri"/>
                <a:cs typeface="Calibri"/>
              </a:rPr>
              <a:t>Burger franchisor invests</a:t>
            </a:r>
            <a:endParaRPr sz="900">
              <a:latin typeface="Calibri"/>
              <a:cs typeface="Calibri"/>
            </a:endParaRPr>
          </a:p>
          <a:p>
            <a:pPr marL="60325">
              <a:lnSpc>
                <a:spcPct val="100000"/>
              </a:lnSpc>
            </a:pPr>
            <a:r>
              <a:rPr sz="900" spc="-10">
                <a:solidFill>
                  <a:srgbClr val="0C3155"/>
                </a:solidFill>
                <a:latin typeface="Calibri"/>
                <a:cs typeface="Calibri"/>
              </a:rPr>
              <a:t>$360mn+</a:t>
            </a:r>
            <a:endParaRPr sz="900">
              <a:latin typeface="Calibri"/>
              <a:cs typeface="Calibri"/>
            </a:endParaRPr>
          </a:p>
        </p:txBody>
      </p:sp>
      <p:pic>
        <p:nvPicPr>
          <p:cNvPr id="21" name="object 21"/>
          <p:cNvPicPr/>
          <p:nvPr/>
        </p:nvPicPr>
        <p:blipFill>
          <a:blip r:embed="rId4" cstate="print"/>
          <a:stretch>
            <a:fillRect/>
          </a:stretch>
        </p:blipFill>
        <p:spPr>
          <a:xfrm>
            <a:off x="1343524" y="3941880"/>
            <a:ext cx="314100" cy="274644"/>
          </a:xfrm>
          <a:prstGeom prst="rect">
            <a:avLst/>
          </a:prstGeom>
        </p:spPr>
      </p:pic>
      <p:sp>
        <p:nvSpPr>
          <p:cNvPr id="22" name="object 22"/>
          <p:cNvSpPr txBox="1"/>
          <p:nvPr/>
        </p:nvSpPr>
        <p:spPr>
          <a:xfrm>
            <a:off x="5099420" y="3692547"/>
            <a:ext cx="344170" cy="299720"/>
          </a:xfrm>
          <a:prstGeom prst="rect">
            <a:avLst/>
          </a:prstGeom>
        </p:spPr>
        <p:txBody>
          <a:bodyPr vert="horz" wrap="square" lIns="0" tIns="12700" rIns="0" bIns="0" rtlCol="0">
            <a:normAutofit/>
          </a:bodyPr>
          <a:lstStyle/>
          <a:p>
            <a:pPr marL="34925">
              <a:lnSpc>
                <a:spcPct val="100000"/>
              </a:lnSpc>
              <a:spcBef>
                <a:spcPts val="100"/>
              </a:spcBef>
            </a:pPr>
            <a:r>
              <a:rPr sz="900" spc="-10">
                <a:solidFill>
                  <a:srgbClr val="0C3155"/>
                </a:solidFill>
                <a:latin typeface="Calibri"/>
                <a:cs typeface="Calibri"/>
              </a:rPr>
              <a:t>$2.27</a:t>
            </a:r>
            <a:endParaRPr sz="900">
              <a:latin typeface="Calibri"/>
              <a:cs typeface="Calibri"/>
            </a:endParaRPr>
          </a:p>
          <a:p>
            <a:pPr marL="12700">
              <a:lnSpc>
                <a:spcPct val="100000"/>
              </a:lnSpc>
            </a:pPr>
            <a:r>
              <a:rPr sz="900" spc="-10">
                <a:solidFill>
                  <a:srgbClr val="0C3155"/>
                </a:solidFill>
                <a:latin typeface="Calibri"/>
                <a:cs typeface="Calibri"/>
              </a:rPr>
              <a:t>Billion</a:t>
            </a:r>
            <a:endParaRPr sz="900">
              <a:latin typeface="Calibri"/>
              <a:cs typeface="Calibri"/>
            </a:endParaRPr>
          </a:p>
        </p:txBody>
      </p:sp>
      <p:sp>
        <p:nvSpPr>
          <p:cNvPr id="23" name="object 23"/>
          <p:cNvSpPr txBox="1"/>
          <p:nvPr/>
        </p:nvSpPr>
        <p:spPr>
          <a:xfrm>
            <a:off x="1354350" y="3102411"/>
            <a:ext cx="255904" cy="147320"/>
          </a:xfrm>
          <a:prstGeom prst="rect">
            <a:avLst/>
          </a:prstGeom>
        </p:spPr>
        <p:txBody>
          <a:bodyPr vert="horz" wrap="square" lIns="0" tIns="12700" rIns="0" bIns="0" rtlCol="0">
            <a:normAutofit/>
          </a:bodyPr>
          <a:lstStyle/>
          <a:p>
            <a:pPr marL="12700">
              <a:lnSpc>
                <a:spcPct val="100000"/>
              </a:lnSpc>
              <a:spcBef>
                <a:spcPts val="100"/>
              </a:spcBef>
            </a:pPr>
            <a:r>
              <a:rPr sz="800" b="1" spc="30">
                <a:solidFill>
                  <a:srgbClr val="FFFFFF"/>
                </a:solidFill>
                <a:latin typeface="Calibri"/>
                <a:cs typeface="Calibri"/>
              </a:rPr>
              <a:t>1998</a:t>
            </a:r>
            <a:endParaRPr sz="800">
              <a:latin typeface="Calibri"/>
              <a:cs typeface="Calibri"/>
            </a:endParaRPr>
          </a:p>
        </p:txBody>
      </p:sp>
      <p:sp>
        <p:nvSpPr>
          <p:cNvPr id="24" name="object 24"/>
          <p:cNvSpPr txBox="1"/>
          <p:nvPr/>
        </p:nvSpPr>
        <p:spPr>
          <a:xfrm>
            <a:off x="3968437" y="3098311"/>
            <a:ext cx="255904" cy="147320"/>
          </a:xfrm>
          <a:prstGeom prst="rect">
            <a:avLst/>
          </a:prstGeom>
        </p:spPr>
        <p:txBody>
          <a:bodyPr vert="horz" wrap="square" lIns="0" tIns="12700" rIns="0" bIns="0" rtlCol="0">
            <a:normAutofit/>
          </a:bodyPr>
          <a:lstStyle/>
          <a:p>
            <a:pPr marL="12700">
              <a:lnSpc>
                <a:spcPct val="100000"/>
              </a:lnSpc>
              <a:spcBef>
                <a:spcPts val="100"/>
              </a:spcBef>
            </a:pPr>
            <a:r>
              <a:rPr sz="800" b="1" spc="30">
                <a:solidFill>
                  <a:srgbClr val="FFFFFF"/>
                </a:solidFill>
                <a:latin typeface="Calibri"/>
                <a:cs typeface="Calibri"/>
              </a:rPr>
              <a:t>2007</a:t>
            </a:r>
            <a:endParaRPr sz="800">
              <a:latin typeface="Calibri"/>
              <a:cs typeface="Calibri"/>
            </a:endParaRPr>
          </a:p>
        </p:txBody>
      </p:sp>
      <p:sp>
        <p:nvSpPr>
          <p:cNvPr id="25" name="object 25"/>
          <p:cNvSpPr txBox="1"/>
          <p:nvPr/>
        </p:nvSpPr>
        <p:spPr>
          <a:xfrm>
            <a:off x="8050776" y="3102411"/>
            <a:ext cx="255904" cy="147320"/>
          </a:xfrm>
          <a:prstGeom prst="rect">
            <a:avLst/>
          </a:prstGeom>
        </p:spPr>
        <p:txBody>
          <a:bodyPr vert="horz" wrap="square" lIns="0" tIns="12700" rIns="0" bIns="0" rtlCol="0">
            <a:normAutofit/>
          </a:bodyPr>
          <a:lstStyle/>
          <a:p>
            <a:pPr marL="12700">
              <a:lnSpc>
                <a:spcPct val="100000"/>
              </a:lnSpc>
              <a:spcBef>
                <a:spcPts val="100"/>
              </a:spcBef>
            </a:pPr>
            <a:r>
              <a:rPr sz="800" b="1" spc="30">
                <a:solidFill>
                  <a:srgbClr val="FFFFFF"/>
                </a:solidFill>
                <a:latin typeface="Calibri"/>
                <a:cs typeface="Calibri"/>
              </a:rPr>
              <a:t>2023</a:t>
            </a:r>
            <a:endParaRPr sz="800">
              <a:latin typeface="Calibri"/>
              <a:cs typeface="Calibri"/>
            </a:endParaRPr>
          </a:p>
        </p:txBody>
      </p:sp>
      <p:pic>
        <p:nvPicPr>
          <p:cNvPr id="26" name="object 26"/>
          <p:cNvPicPr/>
          <p:nvPr/>
        </p:nvPicPr>
        <p:blipFill>
          <a:blip r:embed="rId5" cstate="print"/>
          <a:stretch>
            <a:fillRect/>
          </a:stretch>
        </p:blipFill>
        <p:spPr>
          <a:xfrm>
            <a:off x="1592399" y="2600393"/>
            <a:ext cx="869345" cy="191549"/>
          </a:xfrm>
          <a:prstGeom prst="rect">
            <a:avLst/>
          </a:prstGeom>
        </p:spPr>
      </p:pic>
      <p:pic>
        <p:nvPicPr>
          <p:cNvPr id="27" name="object 27"/>
          <p:cNvPicPr/>
          <p:nvPr/>
        </p:nvPicPr>
        <p:blipFill>
          <a:blip r:embed="rId6" cstate="print"/>
          <a:stretch>
            <a:fillRect/>
          </a:stretch>
        </p:blipFill>
        <p:spPr>
          <a:xfrm>
            <a:off x="3897508" y="2504307"/>
            <a:ext cx="915682" cy="361953"/>
          </a:xfrm>
          <a:prstGeom prst="rect">
            <a:avLst/>
          </a:prstGeom>
        </p:spPr>
      </p:pic>
      <p:pic>
        <p:nvPicPr>
          <p:cNvPr id="28" name="object 28"/>
          <p:cNvPicPr/>
          <p:nvPr/>
        </p:nvPicPr>
        <p:blipFill>
          <a:blip r:embed="rId7" cstate="print"/>
          <a:stretch>
            <a:fillRect/>
          </a:stretch>
        </p:blipFill>
        <p:spPr>
          <a:xfrm>
            <a:off x="3249111" y="2525221"/>
            <a:ext cx="546524" cy="292679"/>
          </a:xfrm>
          <a:prstGeom prst="rect">
            <a:avLst/>
          </a:prstGeom>
        </p:spPr>
      </p:pic>
      <p:grpSp>
        <p:nvGrpSpPr>
          <p:cNvPr id="29" name="object 29"/>
          <p:cNvGrpSpPr/>
          <p:nvPr/>
        </p:nvGrpSpPr>
        <p:grpSpPr>
          <a:xfrm>
            <a:off x="1854058" y="3017949"/>
            <a:ext cx="320675" cy="320675"/>
            <a:chOff x="1854058" y="3017949"/>
            <a:chExt cx="320675" cy="320675"/>
          </a:xfrm>
        </p:grpSpPr>
        <p:sp>
          <p:nvSpPr>
            <p:cNvPr id="30" name="object 30"/>
            <p:cNvSpPr/>
            <p:nvPr/>
          </p:nvSpPr>
          <p:spPr>
            <a:xfrm>
              <a:off x="1858820" y="3022712"/>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8"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31" name="object 31"/>
            <p:cNvSpPr/>
            <p:nvPr/>
          </p:nvSpPr>
          <p:spPr>
            <a:xfrm>
              <a:off x="1858820" y="3022712"/>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grpSp>
      <p:sp>
        <p:nvSpPr>
          <p:cNvPr id="32" name="object 32"/>
          <p:cNvSpPr txBox="1"/>
          <p:nvPr/>
        </p:nvSpPr>
        <p:spPr>
          <a:xfrm>
            <a:off x="1867325" y="3104936"/>
            <a:ext cx="255904" cy="147320"/>
          </a:xfrm>
          <a:prstGeom prst="rect">
            <a:avLst/>
          </a:prstGeom>
        </p:spPr>
        <p:txBody>
          <a:bodyPr vert="horz" wrap="square" lIns="0" tIns="12700" rIns="0" bIns="0" rtlCol="0">
            <a:normAutofit/>
          </a:bodyPr>
          <a:lstStyle/>
          <a:p>
            <a:pPr marL="12700">
              <a:lnSpc>
                <a:spcPct val="100000"/>
              </a:lnSpc>
              <a:spcBef>
                <a:spcPts val="100"/>
              </a:spcBef>
            </a:pPr>
            <a:r>
              <a:rPr sz="800" b="1" spc="30">
                <a:solidFill>
                  <a:srgbClr val="FFFFFF"/>
                </a:solidFill>
                <a:latin typeface="Calibri"/>
                <a:cs typeface="Calibri"/>
              </a:rPr>
              <a:t>2001</a:t>
            </a:r>
            <a:endParaRPr sz="800">
              <a:latin typeface="Calibri"/>
              <a:cs typeface="Calibri"/>
            </a:endParaRPr>
          </a:p>
        </p:txBody>
      </p:sp>
      <p:sp>
        <p:nvSpPr>
          <p:cNvPr id="33" name="object 33"/>
          <p:cNvSpPr txBox="1"/>
          <p:nvPr/>
        </p:nvSpPr>
        <p:spPr>
          <a:xfrm>
            <a:off x="1780629" y="2815853"/>
            <a:ext cx="451484" cy="162560"/>
          </a:xfrm>
          <a:prstGeom prst="rect">
            <a:avLst/>
          </a:prstGeom>
        </p:spPr>
        <p:txBody>
          <a:bodyPr vert="horz" wrap="square" lIns="0" tIns="12700" rIns="0" bIns="0" rtlCol="0">
            <a:normAutofit/>
          </a:bodyPr>
          <a:lstStyle/>
          <a:p>
            <a:pPr marL="12700">
              <a:lnSpc>
                <a:spcPct val="100000"/>
              </a:lnSpc>
              <a:spcBef>
                <a:spcPts val="100"/>
              </a:spcBef>
            </a:pPr>
            <a:r>
              <a:rPr sz="900" spc="-10">
                <a:solidFill>
                  <a:srgbClr val="0C3155"/>
                </a:solidFill>
                <a:latin typeface="Calibri"/>
                <a:cs typeface="Calibri"/>
              </a:rPr>
              <a:t>Founded</a:t>
            </a:r>
            <a:endParaRPr sz="900">
              <a:latin typeface="Calibri"/>
              <a:cs typeface="Calibri"/>
            </a:endParaRPr>
          </a:p>
        </p:txBody>
      </p:sp>
      <p:grpSp>
        <p:nvGrpSpPr>
          <p:cNvPr id="34" name="object 34"/>
          <p:cNvGrpSpPr/>
          <p:nvPr/>
        </p:nvGrpSpPr>
        <p:grpSpPr>
          <a:xfrm>
            <a:off x="2759708" y="3024887"/>
            <a:ext cx="320675" cy="320675"/>
            <a:chOff x="2759708" y="3024887"/>
            <a:chExt cx="320675" cy="320675"/>
          </a:xfrm>
        </p:grpSpPr>
        <p:sp>
          <p:nvSpPr>
            <p:cNvPr id="35" name="object 35"/>
            <p:cNvSpPr/>
            <p:nvPr/>
          </p:nvSpPr>
          <p:spPr>
            <a:xfrm>
              <a:off x="2764470" y="3029649"/>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8"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36" name="object 36"/>
            <p:cNvSpPr/>
            <p:nvPr/>
          </p:nvSpPr>
          <p:spPr>
            <a:xfrm>
              <a:off x="2764470" y="3029649"/>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grpSp>
      <p:sp>
        <p:nvSpPr>
          <p:cNvPr id="37" name="object 37"/>
          <p:cNvSpPr txBox="1"/>
          <p:nvPr/>
        </p:nvSpPr>
        <p:spPr>
          <a:xfrm>
            <a:off x="2656773" y="2815853"/>
            <a:ext cx="1160145" cy="1039494"/>
          </a:xfrm>
          <a:prstGeom prst="rect">
            <a:avLst/>
          </a:prstGeom>
        </p:spPr>
        <p:txBody>
          <a:bodyPr vert="horz" wrap="square" lIns="0" tIns="12700" rIns="0" bIns="0" rtlCol="0">
            <a:normAutofit/>
          </a:bodyPr>
          <a:lstStyle/>
          <a:p>
            <a:pPr marL="647700">
              <a:lnSpc>
                <a:spcPct val="100000"/>
              </a:lnSpc>
              <a:spcBef>
                <a:spcPts val="100"/>
              </a:spcBef>
            </a:pPr>
            <a:r>
              <a:rPr sz="900" spc="-10">
                <a:solidFill>
                  <a:srgbClr val="0C3155"/>
                </a:solidFill>
                <a:latin typeface="Calibri"/>
                <a:cs typeface="Calibri"/>
              </a:rPr>
              <a:t>Founded</a:t>
            </a:r>
            <a:endParaRPr sz="900">
              <a:latin typeface="Calibri"/>
              <a:cs typeface="Calibri"/>
            </a:endParaRPr>
          </a:p>
          <a:p>
            <a:pPr>
              <a:lnSpc>
                <a:spcPct val="100000"/>
              </a:lnSpc>
              <a:spcBef>
                <a:spcPts val="120"/>
              </a:spcBef>
            </a:pPr>
            <a:endParaRPr sz="900">
              <a:latin typeface="Calibri"/>
              <a:cs typeface="Calibri"/>
            </a:endParaRPr>
          </a:p>
          <a:p>
            <a:pPr marL="155575">
              <a:lnSpc>
                <a:spcPct val="100000"/>
              </a:lnSpc>
              <a:tabLst>
                <a:tab pos="758190" algn="l"/>
              </a:tabLst>
            </a:pPr>
            <a:r>
              <a:rPr sz="800" b="1" spc="30">
                <a:solidFill>
                  <a:srgbClr val="FFFFFF"/>
                </a:solidFill>
                <a:latin typeface="Calibri"/>
                <a:cs typeface="Calibri"/>
              </a:rPr>
              <a:t>2005</a:t>
            </a:r>
            <a:r>
              <a:rPr sz="800" b="1">
                <a:solidFill>
                  <a:srgbClr val="FFFFFF"/>
                </a:solidFill>
                <a:latin typeface="Calibri"/>
                <a:cs typeface="Calibri"/>
              </a:rPr>
              <a:t>	</a:t>
            </a:r>
            <a:r>
              <a:rPr sz="1200" b="1" spc="44" baseline="3472">
                <a:solidFill>
                  <a:srgbClr val="FFFFFF"/>
                </a:solidFill>
                <a:latin typeface="Calibri"/>
                <a:cs typeface="Calibri"/>
              </a:rPr>
              <a:t>2006</a:t>
            </a:r>
            <a:endParaRPr sz="1200" baseline="3472">
              <a:latin typeface="Calibri"/>
              <a:cs typeface="Calibri"/>
            </a:endParaRPr>
          </a:p>
          <a:p>
            <a:pPr>
              <a:lnSpc>
                <a:spcPct val="100000"/>
              </a:lnSpc>
              <a:spcBef>
                <a:spcPts val="505"/>
              </a:spcBef>
            </a:pPr>
            <a:endParaRPr sz="800">
              <a:latin typeface="Calibri"/>
              <a:cs typeface="Calibri"/>
            </a:endParaRPr>
          </a:p>
          <a:p>
            <a:pPr marL="12700" marR="5080" indent="1905">
              <a:lnSpc>
                <a:spcPct val="100000"/>
              </a:lnSpc>
              <a:tabLst>
                <a:tab pos="680720" algn="l"/>
              </a:tabLst>
            </a:pPr>
            <a:r>
              <a:rPr sz="900">
                <a:solidFill>
                  <a:srgbClr val="0C3155"/>
                </a:solidFill>
                <a:latin typeface="Calibri"/>
                <a:cs typeface="Calibri"/>
              </a:rPr>
              <a:t>Opens</a:t>
            </a:r>
            <a:r>
              <a:rPr sz="900" spc="60">
                <a:solidFill>
                  <a:srgbClr val="0C3155"/>
                </a:solidFill>
                <a:latin typeface="Calibri"/>
                <a:cs typeface="Calibri"/>
              </a:rPr>
              <a:t> </a:t>
            </a:r>
            <a:r>
              <a:rPr sz="900">
                <a:solidFill>
                  <a:srgbClr val="0C3155"/>
                </a:solidFill>
                <a:latin typeface="Calibri"/>
                <a:cs typeface="Calibri"/>
              </a:rPr>
              <a:t>its</a:t>
            </a:r>
            <a:r>
              <a:rPr sz="900" spc="260">
                <a:solidFill>
                  <a:srgbClr val="0C3155"/>
                </a:solidFill>
                <a:latin typeface="Calibri"/>
                <a:cs typeface="Calibri"/>
              </a:rPr>
              <a:t>  </a:t>
            </a:r>
            <a:r>
              <a:rPr sz="900">
                <a:solidFill>
                  <a:srgbClr val="0C3155"/>
                </a:solidFill>
                <a:latin typeface="Calibri"/>
                <a:cs typeface="Calibri"/>
              </a:rPr>
              <a:t>Goes</a:t>
            </a:r>
            <a:r>
              <a:rPr sz="900" spc="60">
                <a:solidFill>
                  <a:srgbClr val="0C3155"/>
                </a:solidFill>
                <a:latin typeface="Calibri"/>
                <a:cs typeface="Calibri"/>
              </a:rPr>
              <a:t> </a:t>
            </a:r>
            <a:r>
              <a:rPr sz="900" spc="-10">
                <a:solidFill>
                  <a:srgbClr val="0C3155"/>
                </a:solidFill>
                <a:latin typeface="Calibri"/>
                <a:cs typeface="Calibri"/>
              </a:rPr>
              <a:t>public</a:t>
            </a:r>
            <a:r>
              <a:rPr sz="900" spc="500">
                <a:solidFill>
                  <a:srgbClr val="0C3155"/>
                </a:solidFill>
                <a:latin typeface="Calibri"/>
                <a:cs typeface="Calibri"/>
              </a:rPr>
              <a:t> </a:t>
            </a:r>
            <a:r>
              <a:rPr sz="900">
                <a:solidFill>
                  <a:srgbClr val="0C3155"/>
                </a:solidFill>
                <a:latin typeface="Calibri"/>
                <a:cs typeface="Calibri"/>
              </a:rPr>
              <a:t>500</a:t>
            </a:r>
            <a:r>
              <a:rPr sz="900" spc="155">
                <a:solidFill>
                  <a:srgbClr val="0C3155"/>
                </a:solidFill>
                <a:latin typeface="Calibri"/>
                <a:cs typeface="Calibri"/>
              </a:rPr>
              <a:t> </a:t>
            </a:r>
            <a:r>
              <a:rPr sz="900" spc="-10">
                <a:solidFill>
                  <a:srgbClr val="0C3155"/>
                </a:solidFill>
                <a:latin typeface="Calibri"/>
                <a:cs typeface="Calibri"/>
              </a:rPr>
              <a:t>store</a:t>
            </a:r>
            <a:r>
              <a:rPr sz="900">
                <a:solidFill>
                  <a:srgbClr val="0C3155"/>
                </a:solidFill>
                <a:latin typeface="Calibri"/>
                <a:cs typeface="Calibri"/>
              </a:rPr>
              <a:t>	(IPO)</a:t>
            </a:r>
            <a:r>
              <a:rPr sz="900" spc="55">
                <a:solidFill>
                  <a:srgbClr val="0C3155"/>
                </a:solidFill>
                <a:latin typeface="Calibri"/>
                <a:cs typeface="Calibri"/>
              </a:rPr>
              <a:t> </a:t>
            </a:r>
            <a:r>
              <a:rPr sz="900" spc="-25">
                <a:solidFill>
                  <a:srgbClr val="0C3155"/>
                </a:solidFill>
                <a:latin typeface="Calibri"/>
                <a:cs typeface="Calibri"/>
              </a:rPr>
              <a:t>at</a:t>
            </a:r>
            <a:endParaRPr sz="900">
              <a:latin typeface="Calibri"/>
              <a:cs typeface="Calibri"/>
            </a:endParaRPr>
          </a:p>
          <a:p>
            <a:pPr marL="616585">
              <a:lnSpc>
                <a:spcPct val="100000"/>
              </a:lnSpc>
            </a:pPr>
            <a:r>
              <a:rPr sz="900" spc="-10">
                <a:solidFill>
                  <a:srgbClr val="0C3155"/>
                </a:solidFill>
                <a:latin typeface="Calibri"/>
                <a:cs typeface="Calibri"/>
              </a:rPr>
              <a:t>$22/share</a:t>
            </a:r>
            <a:endParaRPr sz="900">
              <a:latin typeface="Calibri"/>
              <a:cs typeface="Calibri"/>
            </a:endParaRPr>
          </a:p>
        </p:txBody>
      </p:sp>
      <p:sp>
        <p:nvSpPr>
          <p:cNvPr id="38" name="object 38"/>
          <p:cNvSpPr txBox="1"/>
          <p:nvPr/>
        </p:nvSpPr>
        <p:spPr>
          <a:xfrm>
            <a:off x="3894078" y="2817898"/>
            <a:ext cx="451484" cy="162560"/>
          </a:xfrm>
          <a:prstGeom prst="rect">
            <a:avLst/>
          </a:prstGeom>
        </p:spPr>
        <p:txBody>
          <a:bodyPr vert="horz" wrap="square" lIns="0" tIns="12700" rIns="0" bIns="0" rtlCol="0">
            <a:normAutofit/>
          </a:bodyPr>
          <a:lstStyle/>
          <a:p>
            <a:pPr marL="12700">
              <a:lnSpc>
                <a:spcPct val="100000"/>
              </a:lnSpc>
              <a:spcBef>
                <a:spcPts val="100"/>
              </a:spcBef>
            </a:pPr>
            <a:r>
              <a:rPr sz="900" spc="-10">
                <a:solidFill>
                  <a:srgbClr val="0C3155"/>
                </a:solidFill>
                <a:latin typeface="Calibri"/>
                <a:cs typeface="Calibri"/>
              </a:rPr>
              <a:t>Founded</a:t>
            </a:r>
            <a:endParaRPr sz="900">
              <a:latin typeface="Calibri"/>
              <a:cs typeface="Calibri"/>
            </a:endParaRPr>
          </a:p>
        </p:txBody>
      </p:sp>
      <p:grpSp>
        <p:nvGrpSpPr>
          <p:cNvPr id="39" name="object 39"/>
          <p:cNvGrpSpPr/>
          <p:nvPr/>
        </p:nvGrpSpPr>
        <p:grpSpPr>
          <a:xfrm>
            <a:off x="6071770" y="3002049"/>
            <a:ext cx="320675" cy="320675"/>
            <a:chOff x="6071770" y="3002049"/>
            <a:chExt cx="320675" cy="320675"/>
          </a:xfrm>
        </p:grpSpPr>
        <p:sp>
          <p:nvSpPr>
            <p:cNvPr id="40" name="object 40"/>
            <p:cNvSpPr/>
            <p:nvPr/>
          </p:nvSpPr>
          <p:spPr>
            <a:xfrm>
              <a:off x="6076533" y="3006812"/>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8"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41" name="object 41"/>
            <p:cNvSpPr/>
            <p:nvPr/>
          </p:nvSpPr>
          <p:spPr>
            <a:xfrm>
              <a:off x="6076533" y="3006812"/>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grpSp>
      <p:sp>
        <p:nvSpPr>
          <p:cNvPr id="42" name="object 42"/>
          <p:cNvSpPr txBox="1"/>
          <p:nvPr/>
        </p:nvSpPr>
        <p:spPr>
          <a:xfrm>
            <a:off x="6072600" y="3089036"/>
            <a:ext cx="255904" cy="147320"/>
          </a:xfrm>
          <a:prstGeom prst="rect">
            <a:avLst/>
          </a:prstGeom>
        </p:spPr>
        <p:txBody>
          <a:bodyPr vert="horz" wrap="square" lIns="0" tIns="12700" rIns="0" bIns="0" rtlCol="0">
            <a:normAutofit/>
          </a:bodyPr>
          <a:lstStyle/>
          <a:p>
            <a:pPr marL="12700">
              <a:lnSpc>
                <a:spcPct val="100000"/>
              </a:lnSpc>
              <a:spcBef>
                <a:spcPts val="100"/>
              </a:spcBef>
            </a:pPr>
            <a:r>
              <a:rPr sz="800" b="1" spc="30">
                <a:solidFill>
                  <a:srgbClr val="FFFFFF"/>
                </a:solidFill>
                <a:latin typeface="Calibri"/>
                <a:cs typeface="Calibri"/>
              </a:rPr>
              <a:t>2015</a:t>
            </a:r>
            <a:endParaRPr sz="800">
              <a:latin typeface="Calibri"/>
              <a:cs typeface="Calibri"/>
            </a:endParaRPr>
          </a:p>
        </p:txBody>
      </p:sp>
      <p:sp>
        <p:nvSpPr>
          <p:cNvPr id="43" name="object 43"/>
          <p:cNvSpPr txBox="1"/>
          <p:nvPr/>
        </p:nvSpPr>
        <p:spPr>
          <a:xfrm>
            <a:off x="6030110" y="3418227"/>
            <a:ext cx="351790" cy="436880"/>
          </a:xfrm>
          <a:prstGeom prst="rect">
            <a:avLst/>
          </a:prstGeom>
        </p:spPr>
        <p:txBody>
          <a:bodyPr vert="horz" wrap="square" lIns="0" tIns="12700" rIns="0" bIns="0" rtlCol="0">
            <a:normAutofit/>
          </a:bodyPr>
          <a:lstStyle/>
          <a:p>
            <a:pPr marL="12700" marR="5080" indent="26670" algn="just">
              <a:lnSpc>
                <a:spcPct val="100000"/>
              </a:lnSpc>
              <a:spcBef>
                <a:spcPts val="100"/>
              </a:spcBef>
            </a:pPr>
            <a:r>
              <a:rPr sz="900" spc="-10">
                <a:solidFill>
                  <a:srgbClr val="0C3155"/>
                </a:solidFill>
                <a:latin typeface="Calibri"/>
                <a:cs typeface="Calibri"/>
              </a:rPr>
              <a:t>E.Coli</a:t>
            </a:r>
            <a:r>
              <a:rPr sz="900" spc="500">
                <a:solidFill>
                  <a:srgbClr val="0C3155"/>
                </a:solidFill>
                <a:latin typeface="Calibri"/>
                <a:cs typeface="Calibri"/>
              </a:rPr>
              <a:t> </a:t>
            </a:r>
            <a:r>
              <a:rPr sz="900" spc="-10">
                <a:solidFill>
                  <a:srgbClr val="0C3155"/>
                </a:solidFill>
                <a:latin typeface="Calibri"/>
                <a:cs typeface="Calibri"/>
              </a:rPr>
              <a:t>Crisis</a:t>
            </a:r>
            <a:r>
              <a:rPr sz="900" spc="500">
                <a:solidFill>
                  <a:srgbClr val="0C3155"/>
                </a:solidFill>
                <a:latin typeface="Calibri"/>
                <a:cs typeface="Calibri"/>
              </a:rPr>
              <a:t> </a:t>
            </a:r>
            <a:r>
              <a:rPr sz="900" spc="-10">
                <a:solidFill>
                  <a:srgbClr val="0C3155"/>
                </a:solidFill>
                <a:latin typeface="Calibri"/>
                <a:cs typeface="Calibri"/>
              </a:rPr>
              <a:t>Begins</a:t>
            </a:r>
            <a:endParaRPr sz="900">
              <a:latin typeface="Calibri"/>
              <a:cs typeface="Calibri"/>
            </a:endParaRPr>
          </a:p>
        </p:txBody>
      </p:sp>
      <p:grpSp>
        <p:nvGrpSpPr>
          <p:cNvPr id="44" name="object 44"/>
          <p:cNvGrpSpPr/>
          <p:nvPr/>
        </p:nvGrpSpPr>
        <p:grpSpPr>
          <a:xfrm>
            <a:off x="6772133" y="3015425"/>
            <a:ext cx="1031875" cy="320675"/>
            <a:chOff x="6772133" y="3015425"/>
            <a:chExt cx="1031875" cy="320675"/>
          </a:xfrm>
        </p:grpSpPr>
        <p:sp>
          <p:nvSpPr>
            <p:cNvPr id="45" name="object 45"/>
            <p:cNvSpPr/>
            <p:nvPr/>
          </p:nvSpPr>
          <p:spPr>
            <a:xfrm>
              <a:off x="6776895" y="30201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7"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46" name="object 46"/>
            <p:cNvSpPr/>
            <p:nvPr/>
          </p:nvSpPr>
          <p:spPr>
            <a:xfrm>
              <a:off x="6776895" y="30201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sp>
          <p:nvSpPr>
            <p:cNvPr id="47" name="object 47"/>
            <p:cNvSpPr/>
            <p:nvPr/>
          </p:nvSpPr>
          <p:spPr>
            <a:xfrm>
              <a:off x="7488095" y="30201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7"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48" name="object 48"/>
            <p:cNvSpPr/>
            <p:nvPr/>
          </p:nvSpPr>
          <p:spPr>
            <a:xfrm>
              <a:off x="7488095" y="30201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grpSp>
      <p:sp>
        <p:nvSpPr>
          <p:cNvPr id="49" name="object 49"/>
          <p:cNvSpPr txBox="1"/>
          <p:nvPr/>
        </p:nvSpPr>
        <p:spPr>
          <a:xfrm>
            <a:off x="6532898" y="3102411"/>
            <a:ext cx="1373505" cy="1027430"/>
          </a:xfrm>
          <a:prstGeom prst="rect">
            <a:avLst/>
          </a:prstGeom>
        </p:spPr>
        <p:txBody>
          <a:bodyPr vert="horz" wrap="square" lIns="0" tIns="12700" rIns="0" bIns="0" rtlCol="0">
            <a:normAutofit/>
          </a:bodyPr>
          <a:lstStyle/>
          <a:p>
            <a:pPr marL="285115">
              <a:lnSpc>
                <a:spcPct val="100000"/>
              </a:lnSpc>
              <a:spcBef>
                <a:spcPts val="100"/>
              </a:spcBef>
              <a:tabLst>
                <a:tab pos="996315" algn="l"/>
              </a:tabLst>
            </a:pPr>
            <a:r>
              <a:rPr sz="800" b="1" spc="30">
                <a:solidFill>
                  <a:srgbClr val="FFFFFF"/>
                </a:solidFill>
                <a:latin typeface="Calibri"/>
                <a:cs typeface="Calibri"/>
              </a:rPr>
              <a:t>2018</a:t>
            </a:r>
            <a:r>
              <a:rPr sz="800" b="1">
                <a:solidFill>
                  <a:srgbClr val="FFFFFF"/>
                </a:solidFill>
                <a:latin typeface="Calibri"/>
                <a:cs typeface="Calibri"/>
              </a:rPr>
              <a:t>	</a:t>
            </a:r>
            <a:r>
              <a:rPr sz="800" b="1" spc="30">
                <a:solidFill>
                  <a:srgbClr val="FFFFFF"/>
                </a:solidFill>
                <a:latin typeface="Calibri"/>
                <a:cs typeface="Calibri"/>
              </a:rPr>
              <a:t>2020</a:t>
            </a:r>
            <a:endParaRPr sz="800">
              <a:latin typeface="Calibri"/>
              <a:cs typeface="Calibri"/>
            </a:endParaRPr>
          </a:p>
          <a:p>
            <a:pPr>
              <a:lnSpc>
                <a:spcPct val="100000"/>
              </a:lnSpc>
              <a:spcBef>
                <a:spcPts val="550"/>
              </a:spcBef>
            </a:pPr>
            <a:endParaRPr sz="800">
              <a:latin typeface="Calibri"/>
              <a:cs typeface="Calibri"/>
            </a:endParaRPr>
          </a:p>
          <a:p>
            <a:pPr marL="12700" marR="5080" indent="93345" algn="just">
              <a:lnSpc>
                <a:spcPct val="100000"/>
              </a:lnSpc>
            </a:pPr>
            <a:r>
              <a:rPr sz="900">
                <a:solidFill>
                  <a:srgbClr val="0C3155"/>
                </a:solidFill>
                <a:latin typeface="Calibri"/>
                <a:cs typeface="Calibri"/>
              </a:rPr>
              <a:t>Brian</a:t>
            </a:r>
            <a:r>
              <a:rPr sz="900" spc="70">
                <a:solidFill>
                  <a:srgbClr val="0C3155"/>
                </a:solidFill>
                <a:latin typeface="Calibri"/>
                <a:cs typeface="Calibri"/>
              </a:rPr>
              <a:t> </a:t>
            </a:r>
            <a:r>
              <a:rPr sz="900">
                <a:solidFill>
                  <a:srgbClr val="0C3155"/>
                </a:solidFill>
                <a:latin typeface="Calibri"/>
                <a:cs typeface="Calibri"/>
              </a:rPr>
              <a:t>Niccol</a:t>
            </a:r>
            <a:r>
              <a:rPr sz="900" spc="405">
                <a:solidFill>
                  <a:srgbClr val="0C3155"/>
                </a:solidFill>
                <a:latin typeface="Calibri"/>
                <a:cs typeface="Calibri"/>
              </a:rPr>
              <a:t>  </a:t>
            </a:r>
            <a:r>
              <a:rPr sz="900">
                <a:solidFill>
                  <a:srgbClr val="0C3155"/>
                </a:solidFill>
                <a:latin typeface="Calibri"/>
                <a:cs typeface="Calibri"/>
              </a:rPr>
              <a:t>Ordered</a:t>
            </a:r>
            <a:r>
              <a:rPr sz="900" spc="75">
                <a:solidFill>
                  <a:srgbClr val="0C3155"/>
                </a:solidFill>
                <a:latin typeface="Calibri"/>
                <a:cs typeface="Calibri"/>
              </a:rPr>
              <a:t> </a:t>
            </a:r>
            <a:r>
              <a:rPr sz="900" spc="-25">
                <a:solidFill>
                  <a:srgbClr val="0C3155"/>
                </a:solidFill>
                <a:latin typeface="Calibri"/>
                <a:cs typeface="Calibri"/>
              </a:rPr>
              <a:t>to</a:t>
            </a:r>
            <a:r>
              <a:rPr sz="900" spc="500">
                <a:solidFill>
                  <a:srgbClr val="0C3155"/>
                </a:solidFill>
                <a:latin typeface="Calibri"/>
                <a:cs typeface="Calibri"/>
              </a:rPr>
              <a:t> </a:t>
            </a:r>
            <a:r>
              <a:rPr sz="900">
                <a:solidFill>
                  <a:srgbClr val="0C3155"/>
                </a:solidFill>
                <a:latin typeface="Calibri"/>
                <a:cs typeface="Calibri"/>
              </a:rPr>
              <a:t>becomes</a:t>
            </a:r>
            <a:r>
              <a:rPr sz="900" spc="75">
                <a:solidFill>
                  <a:srgbClr val="0C3155"/>
                </a:solidFill>
                <a:latin typeface="Calibri"/>
                <a:cs typeface="Calibri"/>
              </a:rPr>
              <a:t> </a:t>
            </a:r>
            <a:r>
              <a:rPr sz="900">
                <a:solidFill>
                  <a:srgbClr val="0C3155"/>
                </a:solidFill>
                <a:latin typeface="Calibri"/>
                <a:cs typeface="Calibri"/>
              </a:rPr>
              <a:t>CEO;</a:t>
            </a:r>
            <a:r>
              <a:rPr sz="900" spc="470">
                <a:solidFill>
                  <a:srgbClr val="0C3155"/>
                </a:solidFill>
                <a:latin typeface="Calibri"/>
                <a:cs typeface="Calibri"/>
              </a:rPr>
              <a:t> </a:t>
            </a:r>
            <a:r>
              <a:rPr sz="900">
                <a:solidFill>
                  <a:srgbClr val="0C3155"/>
                </a:solidFill>
                <a:latin typeface="Calibri"/>
                <a:cs typeface="Calibri"/>
              </a:rPr>
              <a:t>pay</a:t>
            </a:r>
            <a:r>
              <a:rPr sz="900" spc="35">
                <a:solidFill>
                  <a:srgbClr val="0C3155"/>
                </a:solidFill>
                <a:latin typeface="Calibri"/>
                <a:cs typeface="Calibri"/>
              </a:rPr>
              <a:t> </a:t>
            </a:r>
            <a:r>
              <a:rPr sz="900" spc="-10">
                <a:solidFill>
                  <a:srgbClr val="0C3155"/>
                </a:solidFill>
                <a:latin typeface="Calibri"/>
                <a:cs typeface="Calibri"/>
              </a:rPr>
              <a:t>$25mn</a:t>
            </a:r>
            <a:r>
              <a:rPr sz="900" spc="500">
                <a:solidFill>
                  <a:srgbClr val="0C3155"/>
                </a:solidFill>
                <a:latin typeface="Calibri"/>
                <a:cs typeface="Calibri"/>
              </a:rPr>
              <a:t> </a:t>
            </a:r>
            <a:r>
              <a:rPr sz="900">
                <a:solidFill>
                  <a:srgbClr val="0C3155"/>
                </a:solidFill>
                <a:latin typeface="Calibri"/>
                <a:cs typeface="Calibri"/>
              </a:rPr>
              <a:t>HQ</a:t>
            </a:r>
            <a:r>
              <a:rPr sz="900" spc="50">
                <a:solidFill>
                  <a:srgbClr val="0C3155"/>
                </a:solidFill>
                <a:latin typeface="Calibri"/>
                <a:cs typeface="Calibri"/>
              </a:rPr>
              <a:t> </a:t>
            </a:r>
            <a:r>
              <a:rPr sz="900">
                <a:solidFill>
                  <a:srgbClr val="0C3155"/>
                </a:solidFill>
                <a:latin typeface="Calibri"/>
                <a:cs typeface="Calibri"/>
              </a:rPr>
              <a:t>moves</a:t>
            </a:r>
            <a:r>
              <a:rPr sz="900" spc="50">
                <a:solidFill>
                  <a:srgbClr val="0C3155"/>
                </a:solidFill>
                <a:latin typeface="Calibri"/>
                <a:cs typeface="Calibri"/>
              </a:rPr>
              <a:t> </a:t>
            </a:r>
            <a:r>
              <a:rPr sz="900">
                <a:solidFill>
                  <a:srgbClr val="0C3155"/>
                </a:solidFill>
                <a:latin typeface="Calibri"/>
                <a:cs typeface="Calibri"/>
              </a:rPr>
              <a:t>to</a:t>
            </a:r>
            <a:r>
              <a:rPr sz="900" spc="365">
                <a:solidFill>
                  <a:srgbClr val="0C3155"/>
                </a:solidFill>
                <a:latin typeface="Calibri"/>
                <a:cs typeface="Calibri"/>
              </a:rPr>
              <a:t>  </a:t>
            </a:r>
            <a:r>
              <a:rPr sz="900">
                <a:solidFill>
                  <a:srgbClr val="0C3155"/>
                </a:solidFill>
                <a:latin typeface="Calibri"/>
                <a:cs typeface="Calibri"/>
              </a:rPr>
              <a:t>for</a:t>
            </a:r>
            <a:r>
              <a:rPr sz="900" spc="55">
                <a:solidFill>
                  <a:srgbClr val="0C3155"/>
                </a:solidFill>
                <a:latin typeface="Calibri"/>
                <a:cs typeface="Calibri"/>
              </a:rPr>
              <a:t> </a:t>
            </a:r>
            <a:r>
              <a:rPr sz="900">
                <a:solidFill>
                  <a:srgbClr val="0C3155"/>
                </a:solidFill>
                <a:latin typeface="Calibri"/>
                <a:cs typeface="Calibri"/>
              </a:rPr>
              <a:t>role</a:t>
            </a:r>
            <a:r>
              <a:rPr sz="900" spc="55">
                <a:solidFill>
                  <a:srgbClr val="0C3155"/>
                </a:solidFill>
                <a:latin typeface="Calibri"/>
                <a:cs typeface="Calibri"/>
              </a:rPr>
              <a:t> </a:t>
            </a:r>
            <a:r>
              <a:rPr sz="900" spc="-25">
                <a:solidFill>
                  <a:srgbClr val="0C3155"/>
                </a:solidFill>
                <a:latin typeface="Calibri"/>
                <a:cs typeface="Calibri"/>
              </a:rPr>
              <a:t>in</a:t>
            </a:r>
            <a:r>
              <a:rPr sz="900" spc="500">
                <a:solidFill>
                  <a:srgbClr val="0C3155"/>
                </a:solidFill>
                <a:latin typeface="Calibri"/>
                <a:cs typeface="Calibri"/>
              </a:rPr>
              <a:t> </a:t>
            </a:r>
            <a:r>
              <a:rPr sz="900">
                <a:solidFill>
                  <a:srgbClr val="0C3155"/>
                </a:solidFill>
                <a:latin typeface="Calibri"/>
                <a:cs typeface="Calibri"/>
              </a:rPr>
              <a:t>Newport</a:t>
            </a:r>
            <a:r>
              <a:rPr sz="900" spc="55">
                <a:solidFill>
                  <a:srgbClr val="0C3155"/>
                </a:solidFill>
                <a:latin typeface="Calibri"/>
                <a:cs typeface="Calibri"/>
              </a:rPr>
              <a:t> </a:t>
            </a:r>
            <a:r>
              <a:rPr sz="900">
                <a:solidFill>
                  <a:srgbClr val="0C3155"/>
                </a:solidFill>
                <a:latin typeface="Calibri"/>
                <a:cs typeface="Calibri"/>
              </a:rPr>
              <a:t>Beach,</a:t>
            </a:r>
            <a:r>
              <a:rPr sz="900" spc="470">
                <a:solidFill>
                  <a:srgbClr val="0C3155"/>
                </a:solidFill>
                <a:latin typeface="Calibri"/>
                <a:cs typeface="Calibri"/>
              </a:rPr>
              <a:t>  </a:t>
            </a:r>
            <a:r>
              <a:rPr sz="900">
                <a:solidFill>
                  <a:srgbClr val="0C3155"/>
                </a:solidFill>
                <a:latin typeface="Calibri"/>
                <a:cs typeface="Calibri"/>
              </a:rPr>
              <a:t>E.</a:t>
            </a:r>
            <a:r>
              <a:rPr sz="900" spc="-20">
                <a:solidFill>
                  <a:srgbClr val="0C3155"/>
                </a:solidFill>
                <a:latin typeface="Calibri"/>
                <a:cs typeface="Calibri"/>
              </a:rPr>
              <a:t> Coli</a:t>
            </a:r>
            <a:endParaRPr sz="900">
              <a:latin typeface="Calibri"/>
              <a:cs typeface="Calibri"/>
            </a:endParaRPr>
          </a:p>
          <a:p>
            <a:pPr marL="152400">
              <a:lnSpc>
                <a:spcPct val="100000"/>
              </a:lnSpc>
            </a:pPr>
            <a:r>
              <a:rPr sz="900" spc="-10">
                <a:solidFill>
                  <a:srgbClr val="0C3155"/>
                </a:solidFill>
                <a:latin typeface="Calibri"/>
                <a:cs typeface="Calibri"/>
              </a:rPr>
              <a:t>California.</a:t>
            </a:r>
            <a:endParaRPr sz="900">
              <a:latin typeface="Calibri"/>
              <a:cs typeface="Calibri"/>
            </a:endParaRPr>
          </a:p>
        </p:txBody>
      </p:sp>
      <p:grpSp>
        <p:nvGrpSpPr>
          <p:cNvPr id="50" name="object 50"/>
          <p:cNvGrpSpPr/>
          <p:nvPr/>
        </p:nvGrpSpPr>
        <p:grpSpPr>
          <a:xfrm>
            <a:off x="4599995" y="3015425"/>
            <a:ext cx="320675" cy="320675"/>
            <a:chOff x="4599995" y="3015425"/>
            <a:chExt cx="320675" cy="320675"/>
          </a:xfrm>
        </p:grpSpPr>
        <p:sp>
          <p:nvSpPr>
            <p:cNvPr id="51" name="object 51"/>
            <p:cNvSpPr/>
            <p:nvPr/>
          </p:nvSpPr>
          <p:spPr>
            <a:xfrm>
              <a:off x="4604758" y="30201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8"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52" name="object 52"/>
            <p:cNvSpPr/>
            <p:nvPr/>
          </p:nvSpPr>
          <p:spPr>
            <a:xfrm>
              <a:off x="4604758" y="30201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grpSp>
      <p:sp>
        <p:nvSpPr>
          <p:cNvPr id="53" name="object 53"/>
          <p:cNvSpPr txBox="1"/>
          <p:nvPr/>
        </p:nvSpPr>
        <p:spPr>
          <a:xfrm>
            <a:off x="4616097" y="3692547"/>
            <a:ext cx="269240" cy="162560"/>
          </a:xfrm>
          <a:prstGeom prst="rect">
            <a:avLst/>
          </a:prstGeom>
        </p:spPr>
        <p:txBody>
          <a:bodyPr vert="horz" wrap="square" lIns="0" tIns="12700" rIns="0" bIns="0" rtlCol="0">
            <a:normAutofit/>
          </a:bodyPr>
          <a:lstStyle/>
          <a:p>
            <a:pPr marL="12700">
              <a:lnSpc>
                <a:spcPct val="100000"/>
              </a:lnSpc>
              <a:spcBef>
                <a:spcPts val="100"/>
              </a:spcBef>
            </a:pPr>
            <a:r>
              <a:rPr sz="900" spc="-10">
                <a:solidFill>
                  <a:srgbClr val="0C3155"/>
                </a:solidFill>
                <a:latin typeface="Calibri"/>
                <a:cs typeface="Calibri"/>
              </a:rPr>
              <a:t>store</a:t>
            </a:r>
            <a:endParaRPr sz="900">
              <a:latin typeface="Calibri"/>
              <a:cs typeface="Calibri"/>
            </a:endParaRPr>
          </a:p>
        </p:txBody>
      </p:sp>
      <p:sp>
        <p:nvSpPr>
          <p:cNvPr id="55" name="object 55"/>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38</a:t>
            </a:fld>
            <a:endParaRPr spc="-25"/>
          </a:p>
        </p:txBody>
      </p:sp>
      <p:sp>
        <p:nvSpPr>
          <p:cNvPr id="54" name="object 54"/>
          <p:cNvSpPr txBox="1"/>
          <p:nvPr/>
        </p:nvSpPr>
        <p:spPr>
          <a:xfrm>
            <a:off x="4509626" y="3102411"/>
            <a:ext cx="981075" cy="615950"/>
          </a:xfrm>
          <a:prstGeom prst="rect">
            <a:avLst/>
          </a:prstGeom>
        </p:spPr>
        <p:txBody>
          <a:bodyPr vert="horz" wrap="square" lIns="0" tIns="12700" rIns="0" bIns="0" rtlCol="0">
            <a:normAutofit/>
          </a:bodyPr>
          <a:lstStyle/>
          <a:p>
            <a:pPr marL="103505">
              <a:lnSpc>
                <a:spcPct val="100000"/>
              </a:lnSpc>
              <a:spcBef>
                <a:spcPts val="100"/>
              </a:spcBef>
              <a:tabLst>
                <a:tab pos="624205" algn="l"/>
              </a:tabLst>
            </a:pPr>
            <a:r>
              <a:rPr sz="800" b="1" spc="30">
                <a:solidFill>
                  <a:srgbClr val="FFFFFF"/>
                </a:solidFill>
                <a:latin typeface="Calibri"/>
                <a:cs typeface="Calibri"/>
              </a:rPr>
              <a:t>2010</a:t>
            </a:r>
            <a:r>
              <a:rPr sz="800" b="1">
                <a:solidFill>
                  <a:srgbClr val="FFFFFF"/>
                </a:solidFill>
                <a:latin typeface="Calibri"/>
                <a:cs typeface="Calibri"/>
              </a:rPr>
              <a:t>	</a:t>
            </a:r>
            <a:r>
              <a:rPr sz="800" b="1" spc="30">
                <a:solidFill>
                  <a:srgbClr val="FFFFFF"/>
                </a:solidFill>
                <a:latin typeface="Calibri"/>
                <a:cs typeface="Calibri"/>
              </a:rPr>
              <a:t>2011</a:t>
            </a:r>
            <a:endParaRPr sz="800">
              <a:latin typeface="Calibri"/>
              <a:cs typeface="Calibri"/>
            </a:endParaRPr>
          </a:p>
          <a:p>
            <a:pPr>
              <a:lnSpc>
                <a:spcPct val="100000"/>
              </a:lnSpc>
              <a:spcBef>
                <a:spcPts val="550"/>
              </a:spcBef>
            </a:pPr>
            <a:endParaRPr sz="800">
              <a:latin typeface="Calibri"/>
              <a:cs typeface="Calibri"/>
            </a:endParaRPr>
          </a:p>
          <a:p>
            <a:pPr marL="116205" marR="5080" indent="-104139">
              <a:lnSpc>
                <a:spcPct val="100000"/>
              </a:lnSpc>
              <a:tabLst>
                <a:tab pos="574675" algn="l"/>
              </a:tabLst>
            </a:pPr>
            <a:r>
              <a:rPr sz="900">
                <a:solidFill>
                  <a:srgbClr val="0C3155"/>
                </a:solidFill>
                <a:latin typeface="Calibri"/>
                <a:cs typeface="Calibri"/>
              </a:rPr>
              <a:t>Opens</a:t>
            </a:r>
            <a:r>
              <a:rPr sz="900" spc="65">
                <a:solidFill>
                  <a:srgbClr val="0C3155"/>
                </a:solidFill>
                <a:latin typeface="Calibri"/>
                <a:cs typeface="Calibri"/>
              </a:rPr>
              <a:t> </a:t>
            </a:r>
            <a:r>
              <a:rPr sz="900">
                <a:solidFill>
                  <a:srgbClr val="0C3155"/>
                </a:solidFill>
                <a:latin typeface="Calibri"/>
                <a:cs typeface="Calibri"/>
              </a:rPr>
              <a:t>its</a:t>
            </a:r>
            <a:r>
              <a:rPr sz="900" spc="180">
                <a:solidFill>
                  <a:srgbClr val="0C3155"/>
                </a:solidFill>
                <a:latin typeface="Calibri"/>
                <a:cs typeface="Calibri"/>
              </a:rPr>
              <a:t>  </a:t>
            </a:r>
            <a:r>
              <a:rPr sz="900" spc="-10">
                <a:solidFill>
                  <a:srgbClr val="0C3155"/>
                </a:solidFill>
                <a:latin typeface="Calibri"/>
                <a:cs typeface="Calibri"/>
              </a:rPr>
              <a:t>Revenue</a:t>
            </a:r>
            <a:r>
              <a:rPr sz="900" spc="500">
                <a:solidFill>
                  <a:srgbClr val="0C3155"/>
                </a:solidFill>
                <a:latin typeface="Calibri"/>
                <a:cs typeface="Calibri"/>
              </a:rPr>
              <a:t> </a:t>
            </a:r>
            <a:r>
              <a:rPr sz="900" spc="-20">
                <a:solidFill>
                  <a:srgbClr val="0C3155"/>
                </a:solidFill>
                <a:latin typeface="Calibri"/>
                <a:cs typeface="Calibri"/>
              </a:rPr>
              <a:t>1000</a:t>
            </a:r>
            <a:r>
              <a:rPr sz="900">
                <a:solidFill>
                  <a:srgbClr val="0C3155"/>
                </a:solidFill>
                <a:latin typeface="Calibri"/>
                <a:cs typeface="Calibri"/>
              </a:rPr>
              <a:t>	</a:t>
            </a:r>
            <a:r>
              <a:rPr sz="900" spc="-10">
                <a:solidFill>
                  <a:srgbClr val="0C3155"/>
                </a:solidFill>
                <a:latin typeface="Calibri"/>
                <a:cs typeface="Calibri"/>
              </a:rPr>
              <a:t>reaches</a:t>
            </a:r>
            <a:endParaRPr sz="900">
              <a:latin typeface="Calibri"/>
              <a:cs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700" y="222746"/>
            <a:ext cx="3275965" cy="299720"/>
          </a:xfrm>
          <a:prstGeom prst="rect">
            <a:avLst/>
          </a:prstGeom>
        </p:spPr>
        <p:txBody>
          <a:bodyPr vert="horz" wrap="square" lIns="0" tIns="12700" rIns="0" bIns="0" rtlCol="0">
            <a:normAutofit/>
          </a:bodyPr>
          <a:lstStyle/>
          <a:p>
            <a:pPr marL="12700">
              <a:lnSpc>
                <a:spcPct val="100000"/>
              </a:lnSpc>
              <a:spcBef>
                <a:spcPts val="100"/>
              </a:spcBef>
            </a:pPr>
            <a:r>
              <a:rPr sz="1800" b="1">
                <a:solidFill>
                  <a:srgbClr val="461400"/>
                </a:solidFill>
                <a:latin typeface="Calibri"/>
                <a:cs typeface="Calibri"/>
              </a:rPr>
              <a:t>Instagram</a:t>
            </a:r>
            <a:r>
              <a:rPr sz="1800" b="1" spc="195">
                <a:solidFill>
                  <a:srgbClr val="461400"/>
                </a:solidFill>
                <a:latin typeface="Calibri"/>
                <a:cs typeface="Calibri"/>
              </a:rPr>
              <a:t> </a:t>
            </a:r>
            <a:r>
              <a:rPr sz="1800" b="1">
                <a:solidFill>
                  <a:srgbClr val="461400"/>
                </a:solidFill>
                <a:latin typeface="Calibri"/>
                <a:cs typeface="Calibri"/>
              </a:rPr>
              <a:t>Followers:</a:t>
            </a:r>
            <a:r>
              <a:rPr sz="1800" b="1" spc="195">
                <a:solidFill>
                  <a:srgbClr val="461400"/>
                </a:solidFill>
                <a:latin typeface="Calibri"/>
                <a:cs typeface="Calibri"/>
              </a:rPr>
              <a:t> </a:t>
            </a:r>
            <a:r>
              <a:rPr sz="1800" b="1">
                <a:solidFill>
                  <a:srgbClr val="461400"/>
                </a:solidFill>
                <a:latin typeface="Calibri"/>
                <a:cs typeface="Calibri"/>
              </a:rPr>
              <a:t>Store</a:t>
            </a:r>
            <a:r>
              <a:rPr sz="1800" b="1" spc="165">
                <a:solidFill>
                  <a:srgbClr val="461400"/>
                </a:solidFill>
                <a:latin typeface="Calibri"/>
                <a:cs typeface="Calibri"/>
              </a:rPr>
              <a:t> </a:t>
            </a:r>
            <a:r>
              <a:rPr sz="1800" b="1" spc="-10">
                <a:solidFill>
                  <a:srgbClr val="461400"/>
                </a:solidFill>
                <a:latin typeface="Calibri"/>
                <a:cs typeface="Calibri"/>
              </a:rPr>
              <a:t>Count</a:t>
            </a:r>
            <a:endParaRPr sz="1800">
              <a:latin typeface="Calibri"/>
              <a:cs typeface="Calibri"/>
            </a:endParaRPr>
          </a:p>
        </p:txBody>
      </p:sp>
      <p:pic>
        <p:nvPicPr>
          <p:cNvPr id="3" name="object 3"/>
          <p:cNvPicPr/>
          <p:nvPr/>
        </p:nvPicPr>
        <p:blipFill>
          <a:blip r:embed="rId2" cstate="print"/>
          <a:stretch>
            <a:fillRect/>
          </a:stretch>
        </p:blipFill>
        <p:spPr>
          <a:xfrm>
            <a:off x="2027600" y="1899152"/>
            <a:ext cx="5088798" cy="2581261"/>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39</a:t>
            </a:fld>
            <a:endParaRPr spc="-25"/>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700" y="222746"/>
            <a:ext cx="1770380" cy="299720"/>
          </a:xfrm>
          <a:prstGeom prst="rect">
            <a:avLst/>
          </a:prstGeom>
        </p:spPr>
        <p:txBody>
          <a:bodyPr vert="horz" wrap="square" lIns="0" tIns="12700" rIns="0" bIns="0" rtlCol="0">
            <a:normAutofit/>
          </a:bodyPr>
          <a:lstStyle/>
          <a:p>
            <a:pPr marL="12700">
              <a:lnSpc>
                <a:spcPct val="100000"/>
              </a:lnSpc>
              <a:spcBef>
                <a:spcPts val="100"/>
              </a:spcBef>
            </a:pPr>
            <a:r>
              <a:rPr sz="1800" b="1">
                <a:solidFill>
                  <a:srgbClr val="461400"/>
                </a:solidFill>
                <a:latin typeface="Calibri"/>
                <a:cs typeface="Calibri"/>
              </a:rPr>
              <a:t>Salad chain Stock</a:t>
            </a:r>
            <a:endParaRPr sz="1800">
              <a:latin typeface="Calibri"/>
              <a:cs typeface="Calibri"/>
            </a:endParaRPr>
          </a:p>
        </p:txBody>
      </p:sp>
      <p:pic>
        <p:nvPicPr>
          <p:cNvPr id="3" name="object 3"/>
          <p:cNvPicPr/>
          <p:nvPr/>
        </p:nvPicPr>
        <p:blipFill>
          <a:blip r:embed="rId2" cstate="print"/>
          <a:stretch>
            <a:fillRect/>
          </a:stretch>
        </p:blipFill>
        <p:spPr>
          <a:xfrm>
            <a:off x="221727" y="915891"/>
            <a:ext cx="8700543" cy="4922219"/>
          </a:xfrm>
          <a:prstGeom prst="rect">
            <a:avLst/>
          </a:prstGeom>
        </p:spPr>
      </p:pic>
      <p:sp>
        <p:nvSpPr>
          <p:cNvPr id="4" name="object 4"/>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40</a:t>
            </a:fld>
            <a:endParaRPr spc="-25"/>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74320" y="118872"/>
            <a:ext cx="6492240" cy="438912"/>
          </a:xfrm>
          <a:prstGeom prst="rect">
            <a:avLst/>
          </a:prstGeom>
        </p:spPr>
        <p:txBody>
          <a:bodyPr vert="horz" wrap="square" lIns="0" tIns="0" rIns="0" bIns="0" rtlCol="0">
            <a:normAutofit/>
          </a:bodyPr>
          <a:lstStyle/>
          <a:p>
            <a:pPr marL="12700">
              <a:lnSpc>
                <a:spcPct val="100000"/>
              </a:lnSpc>
              <a:spcBef>
                <a:spcPts val="100"/>
              </a:spcBef>
            </a:pPr>
            <a:r>
              <a:rPr sz="1400" b="1">
                <a:latin typeface="Calibri"/>
                <a:cs typeface="Calibri"/>
              </a:rPr>
              <a:t>Governance Profile</a:t>
            </a:r>
            <a:endParaRPr sz="1800">
              <a:latin typeface="Calibri"/>
              <a:cs typeface="Calibri"/>
            </a:endParaRPr>
          </a:p>
        </p:txBody>
      </p:sp>
      <p:sp>
        <p:nvSpPr>
          <p:cNvPr id="3" name="object 3"/>
          <p:cNvSpPr txBox="1"/>
          <p:nvPr/>
        </p:nvSpPr>
        <p:spPr>
          <a:xfrm>
            <a:off x="457200" y="1325880"/>
            <a:ext cx="3200400" cy="2194560"/>
          </a:xfrm>
          <a:prstGeom prst="rect">
            <a:avLst/>
          </a:prstGeom>
        </p:spPr>
        <p:txBody>
          <a:bodyPr vert="horz" wrap="square" lIns="0" tIns="0" rIns="0" bIns="0" rtlCol="0">
            <a:normAutofit/>
          </a:bodyPr>
          <a:lstStyle/>
          <a:p>
            <a:pPr>
              <a:buNone/>
            </a:pPr>
            <a:r>
              <a:rPr sz="1400">
                <a:latin typeface="Arial"/>
              </a:rPr>
              <a:t>Board composition</a:t>
            </a:r>
          </a:p>
          <a:p>
            <a:pPr>
              <a:buNone/>
            </a:pPr>
            <a:r>
              <a:rPr sz="1400">
                <a:latin typeface="Arial"/>
              </a:rPr>
              <a:t>Director skill mix</a:t>
            </a:r>
          </a:p>
          <a:p>
            <a:pPr>
              <a:buNone/>
            </a:pPr>
            <a:r>
              <a:rPr sz="1400">
                <a:latin typeface="Arial"/>
              </a:rPr>
              <a:t>Oversight priorities</a:t>
            </a:r>
          </a:p>
        </p:txBody>
      </p:sp>
      <p:pic>
        <p:nvPicPr>
          <p:cNvPr id="4" name="object 4"/>
          <p:cNvPicPr/>
          <p:nvPr/>
        </p:nvPicPr>
        <p:blipFill>
          <a:blip r:embed="rId2" cstate="print"/>
          <a:stretch>
            <a:fillRect/>
          </a:stretch>
        </p:blipFill>
        <p:spPr>
          <a:xfrm>
            <a:off x="4252805" y="593375"/>
            <a:ext cx="4668469" cy="1957750"/>
          </a:xfrm>
          <a:prstGeom prst="rect">
            <a:avLst/>
          </a:prstGeom>
        </p:spPr>
      </p:pic>
      <p:grpSp>
        <p:nvGrpSpPr>
          <p:cNvPr id="5" name="object 5"/>
          <p:cNvGrpSpPr/>
          <p:nvPr/>
        </p:nvGrpSpPr>
        <p:grpSpPr>
          <a:xfrm>
            <a:off x="4234587" y="2631762"/>
            <a:ext cx="840740" cy="802640"/>
            <a:chOff x="4234587" y="2631762"/>
            <a:chExt cx="840740" cy="802640"/>
          </a:xfrm>
        </p:grpSpPr>
        <p:sp>
          <p:nvSpPr>
            <p:cNvPr id="6" name="object 6"/>
            <p:cNvSpPr/>
            <p:nvPr/>
          </p:nvSpPr>
          <p:spPr>
            <a:xfrm>
              <a:off x="4239350" y="2636524"/>
              <a:ext cx="831215" cy="793115"/>
            </a:xfrm>
            <a:custGeom>
              <a:avLst/>
              <a:gdLst/>
              <a:ahLst/>
              <a:cxnLst/>
              <a:rect l="l" t="t" r="r" b="b"/>
              <a:pathLst>
                <a:path w="831214" h="793114">
                  <a:moveTo>
                    <a:pt x="830999" y="792599"/>
                  </a:moveTo>
                  <a:lnTo>
                    <a:pt x="0" y="792599"/>
                  </a:lnTo>
                  <a:lnTo>
                    <a:pt x="0" y="0"/>
                  </a:lnTo>
                  <a:lnTo>
                    <a:pt x="830999" y="0"/>
                  </a:lnTo>
                  <a:lnTo>
                    <a:pt x="830999" y="792599"/>
                  </a:lnTo>
                  <a:close/>
                </a:path>
              </a:pathLst>
            </a:custGeom>
            <a:solidFill>
              <a:srgbClr val="41170C"/>
            </a:solidFill>
          </p:spPr>
          <p:txBody>
            <a:bodyPr wrap="square" lIns="0" tIns="0" rIns="0" bIns="0" rtlCol="0"/>
            <a:lstStyle/>
            <a:p>
              <a:endParaRPr/>
            </a:p>
          </p:txBody>
        </p:sp>
        <p:sp>
          <p:nvSpPr>
            <p:cNvPr id="7" name="object 7"/>
            <p:cNvSpPr/>
            <p:nvPr/>
          </p:nvSpPr>
          <p:spPr>
            <a:xfrm>
              <a:off x="4239350" y="2636524"/>
              <a:ext cx="831215" cy="793115"/>
            </a:xfrm>
            <a:custGeom>
              <a:avLst/>
              <a:gdLst/>
              <a:ahLst/>
              <a:cxnLst/>
              <a:rect l="l" t="t" r="r" b="b"/>
              <a:pathLst>
                <a:path w="831214" h="793114">
                  <a:moveTo>
                    <a:pt x="0" y="0"/>
                  </a:moveTo>
                  <a:lnTo>
                    <a:pt x="830999" y="0"/>
                  </a:lnTo>
                  <a:lnTo>
                    <a:pt x="830999" y="792599"/>
                  </a:lnTo>
                  <a:lnTo>
                    <a:pt x="0" y="792599"/>
                  </a:lnTo>
                  <a:lnTo>
                    <a:pt x="0" y="0"/>
                  </a:lnTo>
                  <a:close/>
                </a:path>
              </a:pathLst>
            </a:custGeom>
            <a:ln w="9524">
              <a:solidFill>
                <a:srgbClr val="0C3155"/>
              </a:solidFill>
            </a:ln>
          </p:spPr>
          <p:txBody>
            <a:bodyPr wrap="square" lIns="0" tIns="0" rIns="0" bIns="0" rtlCol="0"/>
            <a:lstStyle/>
            <a:p>
              <a:endParaRPr/>
            </a:p>
          </p:txBody>
        </p:sp>
      </p:grpSp>
      <p:grpSp>
        <p:nvGrpSpPr>
          <p:cNvPr id="8" name="object 8"/>
          <p:cNvGrpSpPr/>
          <p:nvPr/>
        </p:nvGrpSpPr>
        <p:grpSpPr>
          <a:xfrm>
            <a:off x="5178287" y="2631762"/>
            <a:ext cx="840740" cy="802640"/>
            <a:chOff x="5178287" y="2631762"/>
            <a:chExt cx="840740" cy="802640"/>
          </a:xfrm>
        </p:grpSpPr>
        <p:sp>
          <p:nvSpPr>
            <p:cNvPr id="9" name="object 9"/>
            <p:cNvSpPr/>
            <p:nvPr/>
          </p:nvSpPr>
          <p:spPr>
            <a:xfrm>
              <a:off x="5183049" y="2636524"/>
              <a:ext cx="831215" cy="793115"/>
            </a:xfrm>
            <a:custGeom>
              <a:avLst/>
              <a:gdLst/>
              <a:ahLst/>
              <a:cxnLst/>
              <a:rect l="l" t="t" r="r" b="b"/>
              <a:pathLst>
                <a:path w="831214" h="793114">
                  <a:moveTo>
                    <a:pt x="830999" y="792599"/>
                  </a:moveTo>
                  <a:lnTo>
                    <a:pt x="0" y="792599"/>
                  </a:lnTo>
                  <a:lnTo>
                    <a:pt x="0" y="0"/>
                  </a:lnTo>
                  <a:lnTo>
                    <a:pt x="830999" y="0"/>
                  </a:lnTo>
                  <a:lnTo>
                    <a:pt x="830999" y="792599"/>
                  </a:lnTo>
                  <a:close/>
                </a:path>
              </a:pathLst>
            </a:custGeom>
            <a:solidFill>
              <a:srgbClr val="D1CAC8"/>
            </a:solidFill>
          </p:spPr>
          <p:txBody>
            <a:bodyPr wrap="square" lIns="0" tIns="0" rIns="0" bIns="0" rtlCol="0"/>
            <a:lstStyle/>
            <a:p>
              <a:endParaRPr/>
            </a:p>
          </p:txBody>
        </p:sp>
        <p:sp>
          <p:nvSpPr>
            <p:cNvPr id="10" name="object 10"/>
            <p:cNvSpPr/>
            <p:nvPr/>
          </p:nvSpPr>
          <p:spPr>
            <a:xfrm>
              <a:off x="5183049" y="2636524"/>
              <a:ext cx="831215" cy="793115"/>
            </a:xfrm>
            <a:custGeom>
              <a:avLst/>
              <a:gdLst/>
              <a:ahLst/>
              <a:cxnLst/>
              <a:rect l="l" t="t" r="r" b="b"/>
              <a:pathLst>
                <a:path w="831214" h="793114">
                  <a:moveTo>
                    <a:pt x="0" y="0"/>
                  </a:moveTo>
                  <a:lnTo>
                    <a:pt x="830999" y="0"/>
                  </a:lnTo>
                  <a:lnTo>
                    <a:pt x="830999" y="792599"/>
                  </a:lnTo>
                  <a:lnTo>
                    <a:pt x="0" y="792599"/>
                  </a:lnTo>
                  <a:lnTo>
                    <a:pt x="0" y="0"/>
                  </a:lnTo>
                  <a:close/>
                </a:path>
              </a:pathLst>
            </a:custGeom>
            <a:ln w="9524">
              <a:solidFill>
                <a:srgbClr val="0C3155"/>
              </a:solidFill>
            </a:ln>
          </p:spPr>
          <p:txBody>
            <a:bodyPr wrap="square" lIns="0" tIns="0" rIns="0" bIns="0" rtlCol="0"/>
            <a:lstStyle/>
            <a:p>
              <a:endParaRPr/>
            </a:p>
          </p:txBody>
        </p:sp>
      </p:grpSp>
      <p:grpSp>
        <p:nvGrpSpPr>
          <p:cNvPr id="11" name="object 11"/>
          <p:cNvGrpSpPr/>
          <p:nvPr/>
        </p:nvGrpSpPr>
        <p:grpSpPr>
          <a:xfrm>
            <a:off x="6121987" y="2631762"/>
            <a:ext cx="840740" cy="802640"/>
            <a:chOff x="6121987" y="2631762"/>
            <a:chExt cx="840740" cy="802640"/>
          </a:xfrm>
        </p:grpSpPr>
        <p:sp>
          <p:nvSpPr>
            <p:cNvPr id="12" name="object 12"/>
            <p:cNvSpPr/>
            <p:nvPr/>
          </p:nvSpPr>
          <p:spPr>
            <a:xfrm>
              <a:off x="6126750" y="2636524"/>
              <a:ext cx="831215" cy="793115"/>
            </a:xfrm>
            <a:custGeom>
              <a:avLst/>
              <a:gdLst/>
              <a:ahLst/>
              <a:cxnLst/>
              <a:rect l="l" t="t" r="r" b="b"/>
              <a:pathLst>
                <a:path w="831215" h="793114">
                  <a:moveTo>
                    <a:pt x="830999" y="792599"/>
                  </a:moveTo>
                  <a:lnTo>
                    <a:pt x="0" y="792599"/>
                  </a:lnTo>
                  <a:lnTo>
                    <a:pt x="0" y="0"/>
                  </a:lnTo>
                  <a:lnTo>
                    <a:pt x="830999" y="0"/>
                  </a:lnTo>
                  <a:lnTo>
                    <a:pt x="830999" y="792599"/>
                  </a:lnTo>
                  <a:close/>
                </a:path>
              </a:pathLst>
            </a:custGeom>
            <a:solidFill>
              <a:srgbClr val="AB2323"/>
            </a:solidFill>
          </p:spPr>
          <p:txBody>
            <a:bodyPr wrap="square" lIns="0" tIns="0" rIns="0" bIns="0" rtlCol="0"/>
            <a:lstStyle/>
            <a:p>
              <a:endParaRPr/>
            </a:p>
          </p:txBody>
        </p:sp>
        <p:sp>
          <p:nvSpPr>
            <p:cNvPr id="13" name="object 13"/>
            <p:cNvSpPr/>
            <p:nvPr/>
          </p:nvSpPr>
          <p:spPr>
            <a:xfrm>
              <a:off x="6126750" y="2636524"/>
              <a:ext cx="831215" cy="793115"/>
            </a:xfrm>
            <a:custGeom>
              <a:avLst/>
              <a:gdLst/>
              <a:ahLst/>
              <a:cxnLst/>
              <a:rect l="l" t="t" r="r" b="b"/>
              <a:pathLst>
                <a:path w="831215" h="793114">
                  <a:moveTo>
                    <a:pt x="0" y="0"/>
                  </a:moveTo>
                  <a:lnTo>
                    <a:pt x="830999" y="0"/>
                  </a:lnTo>
                  <a:lnTo>
                    <a:pt x="830999" y="792599"/>
                  </a:lnTo>
                  <a:lnTo>
                    <a:pt x="0" y="792599"/>
                  </a:lnTo>
                  <a:lnTo>
                    <a:pt x="0" y="0"/>
                  </a:lnTo>
                  <a:close/>
                </a:path>
              </a:pathLst>
            </a:custGeom>
            <a:ln w="9524">
              <a:solidFill>
                <a:srgbClr val="0C3155"/>
              </a:solidFill>
            </a:ln>
          </p:spPr>
          <p:txBody>
            <a:bodyPr wrap="square" lIns="0" tIns="0" rIns="0" bIns="0" rtlCol="0"/>
            <a:lstStyle/>
            <a:p>
              <a:endParaRPr/>
            </a:p>
          </p:txBody>
        </p:sp>
      </p:grpSp>
      <p:grpSp>
        <p:nvGrpSpPr>
          <p:cNvPr id="14" name="object 14"/>
          <p:cNvGrpSpPr/>
          <p:nvPr/>
        </p:nvGrpSpPr>
        <p:grpSpPr>
          <a:xfrm>
            <a:off x="7065687" y="2631762"/>
            <a:ext cx="840740" cy="802640"/>
            <a:chOff x="7065687" y="2631762"/>
            <a:chExt cx="840740" cy="802640"/>
          </a:xfrm>
        </p:grpSpPr>
        <p:sp>
          <p:nvSpPr>
            <p:cNvPr id="15" name="object 15"/>
            <p:cNvSpPr/>
            <p:nvPr/>
          </p:nvSpPr>
          <p:spPr>
            <a:xfrm>
              <a:off x="7070449" y="2636524"/>
              <a:ext cx="831215" cy="793115"/>
            </a:xfrm>
            <a:custGeom>
              <a:avLst/>
              <a:gdLst/>
              <a:ahLst/>
              <a:cxnLst/>
              <a:rect l="l" t="t" r="r" b="b"/>
              <a:pathLst>
                <a:path w="831215" h="793114">
                  <a:moveTo>
                    <a:pt x="830999" y="792599"/>
                  </a:moveTo>
                  <a:lnTo>
                    <a:pt x="0" y="792599"/>
                  </a:lnTo>
                  <a:lnTo>
                    <a:pt x="0" y="0"/>
                  </a:lnTo>
                  <a:lnTo>
                    <a:pt x="830999" y="0"/>
                  </a:lnTo>
                  <a:lnTo>
                    <a:pt x="830999" y="792599"/>
                  </a:lnTo>
                  <a:close/>
                </a:path>
              </a:pathLst>
            </a:custGeom>
            <a:solidFill>
              <a:srgbClr val="751111"/>
            </a:solidFill>
          </p:spPr>
          <p:txBody>
            <a:bodyPr wrap="square" lIns="0" tIns="0" rIns="0" bIns="0" rtlCol="0"/>
            <a:lstStyle/>
            <a:p>
              <a:endParaRPr/>
            </a:p>
          </p:txBody>
        </p:sp>
        <p:sp>
          <p:nvSpPr>
            <p:cNvPr id="16" name="object 16"/>
            <p:cNvSpPr/>
            <p:nvPr/>
          </p:nvSpPr>
          <p:spPr>
            <a:xfrm>
              <a:off x="7070449" y="2636524"/>
              <a:ext cx="831215" cy="793115"/>
            </a:xfrm>
            <a:custGeom>
              <a:avLst/>
              <a:gdLst/>
              <a:ahLst/>
              <a:cxnLst/>
              <a:rect l="l" t="t" r="r" b="b"/>
              <a:pathLst>
                <a:path w="831215" h="793114">
                  <a:moveTo>
                    <a:pt x="0" y="0"/>
                  </a:moveTo>
                  <a:lnTo>
                    <a:pt x="830999" y="0"/>
                  </a:lnTo>
                  <a:lnTo>
                    <a:pt x="830999" y="792599"/>
                  </a:lnTo>
                  <a:lnTo>
                    <a:pt x="0" y="792599"/>
                  </a:lnTo>
                  <a:lnTo>
                    <a:pt x="0" y="0"/>
                  </a:lnTo>
                  <a:close/>
                </a:path>
              </a:pathLst>
            </a:custGeom>
            <a:ln w="9524">
              <a:solidFill>
                <a:srgbClr val="0C3155"/>
              </a:solidFill>
            </a:ln>
          </p:spPr>
          <p:txBody>
            <a:bodyPr wrap="square" lIns="0" tIns="0" rIns="0" bIns="0" rtlCol="0"/>
            <a:lstStyle/>
            <a:p>
              <a:endParaRPr/>
            </a:p>
          </p:txBody>
        </p:sp>
      </p:grpSp>
      <p:pic>
        <p:nvPicPr>
          <p:cNvPr id="17" name="object 17"/>
          <p:cNvPicPr/>
          <p:nvPr/>
        </p:nvPicPr>
        <p:blipFill>
          <a:blip r:embed="rId3" cstate="print"/>
          <a:stretch>
            <a:fillRect/>
          </a:stretch>
        </p:blipFill>
        <p:spPr>
          <a:xfrm>
            <a:off x="4236475" y="3747275"/>
            <a:ext cx="2876549" cy="457199"/>
          </a:xfrm>
          <a:prstGeom prst="rect">
            <a:avLst/>
          </a:prstGeom>
        </p:spPr>
      </p:pic>
      <p:sp>
        <p:nvSpPr>
          <p:cNvPr id="18" name="object 18"/>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41</a:t>
            </a:fld>
            <a:endParaRPr spc="-25"/>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097449" y="6421504"/>
            <a:ext cx="1848725" cy="351120"/>
          </a:xfrm>
          <a:prstGeom prst="rect">
            <a:avLst/>
          </a:prstGeom>
        </p:spPr>
      </p:pic>
      <p:pic>
        <p:nvPicPr>
          <p:cNvPr id="3" name="object 3"/>
          <p:cNvPicPr/>
          <p:nvPr/>
        </p:nvPicPr>
        <p:blipFill>
          <a:blip r:embed="rId3" cstate="print"/>
          <a:stretch>
            <a:fillRect/>
          </a:stretch>
        </p:blipFill>
        <p:spPr>
          <a:xfrm>
            <a:off x="7142491" y="126124"/>
            <a:ext cx="1853337" cy="274199"/>
          </a:xfrm>
          <a:prstGeom prst="rect">
            <a:avLst/>
          </a:prstGeom>
        </p:spPr>
      </p:pic>
      <p:sp>
        <p:nvSpPr>
          <p:cNvPr id="4" name="object 4" descr="$PPTXTitle"/>
          <p:cNvSpPr txBox="1">
            <a:spLocks noGrp="1"/>
          </p:cNvSpPr>
          <p:nvPr>
            <p:ph type="title"/>
          </p:nvPr>
        </p:nvSpPr>
        <p:spPr>
          <a:xfrm>
            <a:off x="320040" y="118872"/>
            <a:ext cx="6492240" cy="438912"/>
          </a:xfrm>
          <a:prstGeom prst="rect">
            <a:avLst/>
          </a:prstGeom>
        </p:spPr>
        <p:txBody>
          <a:bodyPr vert="horz" wrap="square" lIns="0" tIns="0" rIns="0" bIns="0" rtlCol="0">
            <a:normAutofit/>
          </a:bodyPr>
          <a:lstStyle/>
          <a:p>
            <a:pPr marL="12700">
              <a:lnSpc>
                <a:spcPct val="100000"/>
              </a:lnSpc>
              <a:spcBef>
                <a:spcPts val="100"/>
              </a:spcBef>
            </a:pPr>
            <a:r>
              <a:rPr sz="1400" b="1">
                <a:latin typeface="Times New Roman"/>
              </a:rPr>
              <a:t>Transaction Diligence and Monitoring</a:t>
            </a:r>
          </a:p>
        </p:txBody>
      </p:sp>
      <p:sp>
        <p:nvSpPr>
          <p:cNvPr id="14" name="object 14"/>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42</a:t>
            </a:fld>
            <a:endParaRPr spc="-25"/>
          </a:p>
        </p:txBody>
      </p:sp>
      <p:sp>
        <p:nvSpPr>
          <p:cNvPr id="5" name="object 5"/>
          <p:cNvSpPr txBox="1"/>
          <p:nvPr/>
        </p:nvSpPr>
        <p:spPr>
          <a:xfrm>
            <a:off x="548640" y="1051560"/>
            <a:ext cx="3749040" cy="4983480"/>
          </a:xfrm>
          <a:prstGeom prst="rect">
            <a:avLst/>
          </a:prstGeom>
        </p:spPr>
        <p:txBody>
          <a:bodyPr vert="horz" wrap="square" lIns="0" tIns="0" rIns="0" bIns="0" rtlCol="0">
            <a:normAutofit/>
          </a:bodyPr>
          <a:lstStyle/>
          <a:p>
            <a:pPr>
              <a:buNone/>
            </a:pPr>
            <a:r>
              <a:rPr sz="1400">
                <a:latin typeface="Arial"/>
              </a:rPr>
              <a:t>Execution diligence</a:t>
            </a:r>
          </a:p>
          <a:p>
            <a:pPr>
              <a:buNone/>
            </a:pPr>
            <a:r>
              <a:rPr sz="1400">
                <a:latin typeface="Arial"/>
              </a:rPr>
              <a:t>Confirm customer proposition and brand separation.</a:t>
            </a:r>
          </a:p>
          <a:p>
            <a:pPr>
              <a:buNone/>
            </a:pPr>
            <a:r>
              <a:rPr sz="1400">
                <a:latin typeface="Arial"/>
              </a:rPr>
              <a:t>Test revenue recognition and recurring cost classification.</a:t>
            </a:r>
          </a:p>
          <a:p>
            <a:pPr>
              <a:buNone/>
            </a:pPr>
            <a:r>
              <a:rPr sz="1400">
                <a:latin typeface="Arial"/>
              </a:rPr>
              <a:t>Reconcile consideration, debt funding and fees.</a:t>
            </a:r>
          </a:p>
          <a:p>
            <a:pPr>
              <a:buNone/>
            </a:pPr>
            <a:r>
              <a:rPr sz="1400">
                <a:latin typeface="Arial"/>
              </a:rPr>
              <a:t>Validate integration costs before counting savings.</a:t>
            </a:r>
          </a:p>
          <a:p>
            <a:pPr>
              <a:buNone/>
            </a:pPr>
            <a:r>
              <a:rPr sz="1400">
                <a:latin typeface="Arial"/>
              </a:rPr>
              <a:t>Review competition and regulatory assumptions.</a:t>
            </a:r>
          </a:p>
          <a:p>
            <a:pPr>
              <a:buNone/>
            </a:pPr>
            <a:r>
              <a:rPr sz="1400">
                <a:latin typeface="Arial"/>
              </a:rPr>
              <a:t>Preserve an independent downside case.</a:t>
            </a:r>
          </a:p>
        </p:txBody>
      </p:sp>
      <p:sp>
        <p:nvSpPr>
          <p:cNvPr id="6" name="object 6"/>
          <p:cNvSpPr txBox="1"/>
          <p:nvPr/>
        </p:nvSpPr>
        <p:spPr>
          <a:xfrm>
            <a:off x="411928" y="1934795"/>
            <a:ext cx="141605" cy="208279"/>
          </a:xfrm>
          <a:prstGeom prst="rect">
            <a:avLst/>
          </a:prstGeom>
        </p:spPr>
        <p:txBody>
          <a:bodyPr vert="horz" wrap="square" lIns="0" tIns="12700" rIns="0" bIns="0" rtlCol="0">
            <a:spAutoFit/>
          </a:bodyPr>
          <a:lstStyle/>
          <a:p>
            <a:pPr marL="12700">
              <a:lnSpc>
                <a:spcPct val="100000"/>
              </a:lnSpc>
              <a:spcBef>
                <a:spcPts val="100"/>
              </a:spcBef>
            </a:pPr>
            <a:endParaRPr sz="1200">
              <a:latin typeface="Calibri"/>
              <a:cs typeface="Calibri"/>
            </a:endParaRPr>
          </a:p>
        </p:txBody>
      </p:sp>
      <p:sp>
        <p:nvSpPr>
          <p:cNvPr id="7" name="object 7"/>
          <p:cNvSpPr txBox="1"/>
          <p:nvPr/>
        </p:nvSpPr>
        <p:spPr>
          <a:xfrm>
            <a:off x="756200" y="1934795"/>
            <a:ext cx="1492250" cy="208279"/>
          </a:xfrm>
          <a:prstGeom prst="rect">
            <a:avLst/>
          </a:prstGeom>
        </p:spPr>
        <p:txBody>
          <a:bodyPr vert="horz" wrap="square" lIns="0" tIns="12700" rIns="0" bIns="0" rtlCol="0">
            <a:spAutoFit/>
          </a:bodyPr>
          <a:lstStyle/>
          <a:p>
            <a:pPr marL="12700">
              <a:lnSpc>
                <a:spcPct val="100000"/>
              </a:lnSpc>
              <a:spcBef>
                <a:spcPts val="100"/>
              </a:spcBef>
            </a:pPr>
            <a:endParaRPr sz="1200">
              <a:latin typeface="Calibri"/>
              <a:cs typeface="Calibri"/>
            </a:endParaRPr>
          </a:p>
        </p:txBody>
      </p:sp>
      <p:sp>
        <p:nvSpPr>
          <p:cNvPr id="8" name="object 8"/>
          <p:cNvSpPr txBox="1"/>
          <p:nvPr/>
        </p:nvSpPr>
        <p:spPr>
          <a:xfrm>
            <a:off x="871718" y="2117675"/>
            <a:ext cx="1513205" cy="442595"/>
          </a:xfrm>
          <a:prstGeom prst="rect">
            <a:avLst/>
          </a:prstGeom>
        </p:spPr>
        <p:txBody>
          <a:bodyPr vert="horz" wrap="square" lIns="0" tIns="38100" rIns="0" bIns="0" rtlCol="0">
            <a:normAutofit/>
          </a:bodyPr>
          <a:lstStyle/>
          <a:p>
            <a:pPr marL="353695" indent="-336550">
              <a:lnSpc>
                <a:spcPct val="100000"/>
              </a:lnSpc>
              <a:spcBef>
                <a:spcPts val="300"/>
              </a:spcBef>
              <a:buAutoNum type="alphaLcPeriod"/>
              <a:tabLst>
                <a:tab pos="353695" algn="l"/>
              </a:tabLst>
            </a:pPr>
            <a:endParaRPr sz="1200">
              <a:latin typeface="Calibri"/>
              <a:cs typeface="Calibri"/>
            </a:endParaRPr>
          </a:p>
          <a:p>
            <a:pPr marL="353695" indent="-340995">
              <a:lnSpc>
                <a:spcPct val="100000"/>
              </a:lnSpc>
              <a:spcBef>
                <a:spcPts val="200"/>
              </a:spcBef>
              <a:buAutoNum type="alphaLcPeriod"/>
              <a:tabLst>
                <a:tab pos="353695" algn="l"/>
              </a:tabLst>
            </a:pPr>
            <a:endParaRPr sz="1200">
              <a:latin typeface="Calibri"/>
              <a:cs typeface="Calibri"/>
            </a:endParaRPr>
          </a:p>
        </p:txBody>
      </p:sp>
      <p:sp>
        <p:nvSpPr>
          <p:cNvPr id="9" name="object 9"/>
          <p:cNvSpPr txBox="1"/>
          <p:nvPr/>
        </p:nvSpPr>
        <p:spPr>
          <a:xfrm>
            <a:off x="411928" y="2560244"/>
            <a:ext cx="141605" cy="208279"/>
          </a:xfrm>
          <a:prstGeom prst="rect">
            <a:avLst/>
          </a:prstGeom>
        </p:spPr>
        <p:txBody>
          <a:bodyPr vert="horz" wrap="square" lIns="0" tIns="12700" rIns="0" bIns="0" rtlCol="0">
            <a:spAutoFit/>
          </a:bodyPr>
          <a:lstStyle/>
          <a:p>
            <a:pPr marL="12700">
              <a:lnSpc>
                <a:spcPct val="100000"/>
              </a:lnSpc>
              <a:spcBef>
                <a:spcPts val="100"/>
              </a:spcBef>
            </a:pPr>
            <a:endParaRPr sz="1200">
              <a:latin typeface="Calibri"/>
              <a:cs typeface="Calibri"/>
            </a:endParaRPr>
          </a:p>
        </p:txBody>
      </p:sp>
      <p:sp>
        <p:nvSpPr>
          <p:cNvPr id="10" name="object 10"/>
          <p:cNvSpPr txBox="1"/>
          <p:nvPr/>
        </p:nvSpPr>
        <p:spPr>
          <a:xfrm>
            <a:off x="756200" y="2560244"/>
            <a:ext cx="1259840" cy="208279"/>
          </a:xfrm>
          <a:prstGeom prst="rect">
            <a:avLst/>
          </a:prstGeom>
        </p:spPr>
        <p:txBody>
          <a:bodyPr vert="horz" wrap="square" lIns="0" tIns="12700" rIns="0" bIns="0" rtlCol="0">
            <a:spAutoFit/>
          </a:bodyPr>
          <a:lstStyle/>
          <a:p>
            <a:pPr marL="12700">
              <a:lnSpc>
                <a:spcPct val="100000"/>
              </a:lnSpc>
              <a:spcBef>
                <a:spcPts val="100"/>
              </a:spcBef>
            </a:pPr>
            <a:endParaRPr sz="1200">
              <a:latin typeface="Calibri"/>
              <a:cs typeface="Calibri"/>
            </a:endParaRPr>
          </a:p>
        </p:txBody>
      </p:sp>
      <p:sp>
        <p:nvSpPr>
          <p:cNvPr id="11" name="object 11"/>
          <p:cNvSpPr txBox="1"/>
          <p:nvPr/>
        </p:nvSpPr>
        <p:spPr>
          <a:xfrm>
            <a:off x="411928" y="2743125"/>
            <a:ext cx="2466340" cy="2110740"/>
          </a:xfrm>
          <a:prstGeom prst="rect">
            <a:avLst/>
          </a:prstGeom>
        </p:spPr>
        <p:txBody>
          <a:bodyPr vert="horz" wrap="square" lIns="0" tIns="38100" rIns="0" bIns="0" rtlCol="0">
            <a:normAutofit/>
          </a:bodyPr>
          <a:lstStyle/>
          <a:p>
            <a:pPr marL="814069" indent="-337185">
              <a:lnSpc>
                <a:spcPct val="100000"/>
              </a:lnSpc>
              <a:spcBef>
                <a:spcPts val="300"/>
              </a:spcBef>
              <a:buAutoNum type="alphaLcPeriod"/>
              <a:tabLst>
                <a:tab pos="814069" algn="l"/>
              </a:tabLst>
            </a:pPr>
            <a:endParaRPr sz="1200">
              <a:latin typeface="Calibri"/>
              <a:cs typeface="Calibri"/>
            </a:endParaRPr>
          </a:p>
          <a:p>
            <a:pPr marL="814069" indent="-341630">
              <a:lnSpc>
                <a:spcPct val="100000"/>
              </a:lnSpc>
              <a:spcBef>
                <a:spcPts val="200"/>
              </a:spcBef>
              <a:buAutoNum type="alphaLcPeriod"/>
              <a:tabLst>
                <a:tab pos="814069" algn="l"/>
              </a:tabLst>
            </a:pPr>
            <a:endParaRPr sz="1200">
              <a:latin typeface="Calibri"/>
              <a:cs typeface="Calibri"/>
            </a:endParaRPr>
          </a:p>
          <a:p>
            <a:pPr marL="356870" indent="-344170">
              <a:lnSpc>
                <a:spcPct val="100000"/>
              </a:lnSpc>
              <a:spcBef>
                <a:spcPts val="204"/>
              </a:spcBef>
              <a:buAutoNum type="arabicPeriod" startAt="4"/>
              <a:tabLst>
                <a:tab pos="356870" algn="l"/>
              </a:tabLst>
            </a:pPr>
            <a:endParaRPr sz="1200">
              <a:latin typeface="Calibri"/>
              <a:cs typeface="Calibri"/>
            </a:endParaRPr>
          </a:p>
          <a:p>
            <a:pPr marL="814069" lvl="1" indent="-337185">
              <a:lnSpc>
                <a:spcPct val="100000"/>
              </a:lnSpc>
              <a:spcBef>
                <a:spcPts val="200"/>
              </a:spcBef>
              <a:buAutoNum type="alphaLcPeriod"/>
              <a:tabLst>
                <a:tab pos="814069" algn="l"/>
              </a:tabLst>
            </a:pPr>
            <a:endParaRPr sz="1200">
              <a:latin typeface="Calibri"/>
              <a:cs typeface="Calibri"/>
            </a:endParaRPr>
          </a:p>
          <a:p>
            <a:pPr marL="356870" indent="-344170">
              <a:lnSpc>
                <a:spcPct val="100000"/>
              </a:lnSpc>
              <a:spcBef>
                <a:spcPts val="200"/>
              </a:spcBef>
              <a:buAutoNum type="arabicPeriod" startAt="4"/>
              <a:tabLst>
                <a:tab pos="356870" algn="l"/>
              </a:tabLst>
            </a:pPr>
            <a:endParaRPr sz="1200">
              <a:latin typeface="Calibri"/>
              <a:cs typeface="Calibri"/>
            </a:endParaRPr>
          </a:p>
          <a:p>
            <a:pPr marL="814069" lvl="1" indent="-337185">
              <a:lnSpc>
                <a:spcPct val="100000"/>
              </a:lnSpc>
              <a:spcBef>
                <a:spcPts val="204"/>
              </a:spcBef>
              <a:buAutoNum type="alphaLcPeriod"/>
              <a:tabLst>
                <a:tab pos="814069" algn="l"/>
              </a:tabLst>
            </a:pPr>
            <a:endParaRPr sz="1200">
              <a:latin typeface="Calibri"/>
              <a:cs typeface="Calibri"/>
            </a:endParaRPr>
          </a:p>
          <a:p>
            <a:pPr marL="356870" indent="-344170">
              <a:lnSpc>
                <a:spcPct val="100000"/>
              </a:lnSpc>
              <a:spcBef>
                <a:spcPts val="200"/>
              </a:spcBef>
              <a:buAutoNum type="arabicPeriod" startAt="4"/>
              <a:tabLst>
                <a:tab pos="356870" algn="l"/>
              </a:tabLst>
            </a:pPr>
            <a:endParaRPr sz="1200">
              <a:latin typeface="Calibri"/>
              <a:cs typeface="Calibri"/>
            </a:endParaRPr>
          </a:p>
          <a:p>
            <a:pPr marL="814069" lvl="1" indent="-337185">
              <a:lnSpc>
                <a:spcPct val="100000"/>
              </a:lnSpc>
              <a:spcBef>
                <a:spcPts val="200"/>
              </a:spcBef>
              <a:buAutoNum type="alphaLcPeriod"/>
              <a:tabLst>
                <a:tab pos="814069" algn="l"/>
              </a:tabLst>
            </a:pPr>
            <a:endParaRPr sz="1200">
              <a:latin typeface="Calibri"/>
              <a:cs typeface="Calibri"/>
            </a:endParaRPr>
          </a:p>
          <a:p>
            <a:pPr marL="356870" indent="-327660">
              <a:lnSpc>
                <a:spcPct val="100000"/>
              </a:lnSpc>
              <a:spcBef>
                <a:spcPts val="204"/>
              </a:spcBef>
              <a:buAutoNum type="arabicPeriod" startAt="4"/>
              <a:tabLst>
                <a:tab pos="356870" algn="l"/>
              </a:tabLst>
            </a:pPr>
            <a:endParaRPr sz="1200">
              <a:latin typeface="Calibri"/>
              <a:cs typeface="Calibri"/>
            </a:endParaRPr>
          </a:p>
          <a:p>
            <a:pPr marL="356870" indent="-344170">
              <a:lnSpc>
                <a:spcPct val="100000"/>
              </a:lnSpc>
              <a:spcBef>
                <a:spcPts val="200"/>
              </a:spcBef>
              <a:buAutoNum type="arabicPeriod" startAt="4"/>
              <a:tabLst>
                <a:tab pos="356870" algn="l"/>
              </a:tabLst>
            </a:pPr>
            <a:endParaRPr sz="1200">
              <a:latin typeface="Calibri"/>
              <a:cs typeface="Calibri"/>
            </a:endParaRPr>
          </a:p>
        </p:txBody>
      </p:sp>
      <p:sp>
        <p:nvSpPr>
          <p:cNvPr id="12" name="object 12"/>
          <p:cNvSpPr txBox="1"/>
          <p:nvPr/>
        </p:nvSpPr>
        <p:spPr>
          <a:xfrm>
            <a:off x="5077871" y="4228109"/>
            <a:ext cx="611505" cy="208279"/>
          </a:xfrm>
          <a:prstGeom prst="rect">
            <a:avLst/>
          </a:prstGeom>
        </p:spPr>
        <p:txBody>
          <a:bodyPr vert="horz" wrap="square" lIns="0" tIns="12700" rIns="0" bIns="0" rtlCol="0">
            <a:spAutoFit/>
          </a:bodyPr>
          <a:lstStyle/>
          <a:p>
            <a:pPr marL="12700">
              <a:lnSpc>
                <a:spcPct val="100000"/>
              </a:lnSpc>
              <a:spcBef>
                <a:spcPts val="100"/>
              </a:spcBef>
              <a:tabLst>
                <a:tab pos="349250" algn="l"/>
              </a:tabLst>
            </a:pPr>
            <a:endParaRPr sz="1200">
              <a:latin typeface="Calibri"/>
              <a:cs typeface="Calibri"/>
            </a:endParaRPr>
          </a:p>
        </p:txBody>
      </p:sp>
      <p:sp>
        <p:nvSpPr>
          <p:cNvPr id="13" name="object 13"/>
          <p:cNvSpPr txBox="1"/>
          <p:nvPr/>
        </p:nvSpPr>
        <p:spPr>
          <a:xfrm>
            <a:off x="4617720" y="1051560"/>
            <a:ext cx="3749040" cy="4983480"/>
          </a:xfrm>
          <a:prstGeom prst="rect">
            <a:avLst/>
          </a:prstGeom>
        </p:spPr>
        <p:txBody>
          <a:bodyPr vert="horz" wrap="square" lIns="0" tIns="0" rIns="0" bIns="0" rtlCol="0">
            <a:normAutofit/>
          </a:bodyPr>
          <a:lstStyle/>
          <a:p>
            <a:pPr>
              <a:buNone/>
            </a:pPr>
            <a:r>
              <a:rPr sz="1400">
                <a:latin typeface="Arial"/>
              </a:rPr>
              <a:t>Monitoring priorities</a:t>
            </a:r>
          </a:p>
          <a:p>
            <a:pPr>
              <a:buNone/>
            </a:pPr>
            <a:r>
              <a:rPr sz="1400">
                <a:latin typeface="Arial"/>
              </a:rPr>
              <a:t>Track same-store growth and restaurant openings.</a:t>
            </a:r>
          </a:p>
          <a:p>
            <a:pPr>
              <a:buNone/>
            </a:pPr>
            <a:r>
              <a:rPr sz="1400">
                <a:latin typeface="Arial"/>
              </a:rPr>
              <a:t>Compare labor and food costs with the forecast.</a:t>
            </a:r>
          </a:p>
          <a:p>
            <a:pPr>
              <a:buNone/>
            </a:pPr>
            <a:r>
              <a:rPr sz="1400">
                <a:latin typeface="Arial"/>
              </a:rPr>
              <a:t>Monitor debt service and cash conversion.</a:t>
            </a:r>
          </a:p>
          <a:p>
            <a:pPr>
              <a:buNone/>
            </a:pPr>
            <a:r>
              <a:rPr sz="1400">
                <a:latin typeface="Arial"/>
              </a:rPr>
              <a:t>Test whether operating savings reach cash flow.</a:t>
            </a:r>
          </a:p>
          <a:p>
            <a:pPr>
              <a:buNone/>
            </a:pPr>
            <a:r>
              <a:rPr sz="1400">
                <a:latin typeface="Arial"/>
              </a:rPr>
              <a:t>Reassess valuation after changes in rates or margins.</a:t>
            </a:r>
          </a:p>
          <a:p>
            <a:pPr>
              <a:buNone/>
            </a:pPr>
            <a:r>
              <a:rPr sz="1400">
                <a:latin typeface="Arial"/>
              </a:rPr>
              <a:t>Pause execution if financing or integration conditions weaken.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94360" y="1005840"/>
            <a:ext cx="7772400" cy="4754880"/>
          </a:xfrm>
          <a:prstGeom prst="rect">
            <a:avLst/>
          </a:prstGeom>
        </p:spPr>
        <p:txBody>
          <a:bodyPr vert="horz" wrap="square" lIns="0" tIns="0" rIns="0" bIns="0" rtlCol="0">
            <a:normAutofit/>
          </a:bodyPr>
          <a:lstStyle/>
          <a:p>
            <a:pPr>
              <a:buNone/>
            </a:pPr>
            <a:r>
              <a:rPr sz="1600">
                <a:latin typeface="Arial"/>
              </a:rPr>
              <a:t>Brand separation</a:t>
            </a:r>
          </a:p>
          <a:p>
            <a:pPr>
              <a:buNone/>
            </a:pPr>
            <a:r>
              <a:rPr sz="1600">
                <a:latin typeface="Arial"/>
              </a:rPr>
              <a:t>Maintain distinct customer propositions, menus and service formats. A combined owner should avoid treating different restaurant concepts as interchangeable.</a:t>
            </a:r>
          </a:p>
          <a:p>
            <a:pPr>
              <a:buNone/>
            </a:pPr>
            <a:r>
              <a:rPr sz="1600">
                <a:latin typeface="Arial"/>
              </a:rPr>
              <a:t>Shared capabilities</a:t>
            </a:r>
          </a:p>
          <a:p>
            <a:pPr>
              <a:buNone/>
            </a:pPr>
            <a:r>
              <a:rPr sz="1600">
                <a:latin typeface="Arial"/>
              </a:rPr>
              <a:t>Procurement, finance, property planning and technology can support operating leverage when integration costs and execution requirements are included.</a:t>
            </a:r>
          </a:p>
          <a:p>
            <a:pPr>
              <a:buNone/>
            </a:pPr>
            <a:r>
              <a:rPr sz="1600">
                <a:latin typeface="Arial"/>
              </a:rPr>
              <a:t>Underwriting discipline</a:t>
            </a:r>
          </a:p>
          <a:p>
            <a:pPr>
              <a:buNone/>
            </a:pPr>
            <a:r>
              <a:rPr sz="1600">
                <a:latin typeface="Arial"/>
              </a:rPr>
              <a:t>Keep proposed savings separate from reported results. Test staffing, rollout timing and customer response before assigning value to a combined platform.</a:t>
            </a:r>
          </a:p>
        </p:txBody>
      </p:sp>
      <p:sp>
        <p:nvSpPr>
          <p:cNvPr id="4" name="object 4"/>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43</a:t>
            </a:fld>
            <a:endParaRPr spc="-25"/>
          </a:p>
        </p:txBody>
      </p:sp>
      <p:sp>
        <p:nvSpPr>
          <p:cNvPr id="3" name="object 3"/>
          <p:cNvSpPr txBox="1"/>
          <p:nvPr/>
        </p:nvSpPr>
        <p:spPr>
          <a:xfrm>
            <a:off x="320040" y="118872"/>
            <a:ext cx="6492240" cy="438912"/>
          </a:xfrm>
          <a:prstGeom prst="rect">
            <a:avLst/>
          </a:prstGeom>
        </p:spPr>
        <p:txBody>
          <a:bodyPr vert="horz" wrap="square" lIns="0" tIns="0" rIns="0" bIns="0" rtlCol="0">
            <a:normAutofit/>
          </a:bodyPr>
          <a:lstStyle/>
          <a:p>
            <a:pPr marL="12700">
              <a:lnSpc>
                <a:spcPct val="100000"/>
              </a:lnSpc>
              <a:spcBef>
                <a:spcPts val="100"/>
              </a:spcBef>
            </a:pPr>
            <a:r>
              <a:rPr sz="1400" b="1">
                <a:latin typeface="Calibri"/>
                <a:cs typeface="Calibri"/>
              </a:rPr>
              <a:t>Multi-brand Operating Lessons</a:t>
            </a:r>
            <a:endParaRPr sz="1800">
              <a:latin typeface="Calibri"/>
              <a:cs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533400"/>
            <a:ext cx="9144000" cy="0"/>
          </a:xfrm>
          <a:custGeom>
            <a:avLst/>
            <a:gdLst/>
            <a:ahLst/>
            <a:cxnLst/>
            <a:rect l="l" t="t" r="r" b="b"/>
            <a:pathLst>
              <a:path w="9144000">
                <a:moveTo>
                  <a:pt x="0" y="0"/>
                </a:moveTo>
                <a:lnTo>
                  <a:pt x="9143999" y="0"/>
                </a:lnTo>
              </a:path>
            </a:pathLst>
          </a:custGeom>
          <a:ln w="19049">
            <a:solidFill>
              <a:srgbClr val="461400"/>
            </a:solidFill>
          </a:ln>
        </p:spPr>
        <p:txBody>
          <a:bodyPr wrap="square" lIns="0" tIns="0" rIns="0" bIns="0" rtlCol="0"/>
          <a:lstStyle/>
          <a:p>
            <a:endParaRPr/>
          </a:p>
        </p:txBody>
      </p:sp>
      <p:grpSp>
        <p:nvGrpSpPr>
          <p:cNvPr id="3" name="object 3"/>
          <p:cNvGrpSpPr/>
          <p:nvPr/>
        </p:nvGrpSpPr>
        <p:grpSpPr>
          <a:xfrm>
            <a:off x="0" y="2051277"/>
            <a:ext cx="9144000" cy="3526790"/>
            <a:chOff x="0" y="3331437"/>
            <a:chExt cx="9144000" cy="3526790"/>
          </a:xfrm>
        </p:grpSpPr>
        <p:sp>
          <p:nvSpPr>
            <p:cNvPr id="4" name="object 4"/>
            <p:cNvSpPr/>
            <p:nvPr/>
          </p:nvSpPr>
          <p:spPr>
            <a:xfrm>
              <a:off x="0" y="7604759"/>
              <a:ext cx="9144000" cy="0"/>
            </a:xfrm>
            <a:custGeom>
              <a:avLst/>
              <a:gdLst/>
              <a:ahLst/>
              <a:cxnLst/>
              <a:rect l="l" t="t" r="r" b="b"/>
              <a:pathLst>
                <a:path w="9144000">
                  <a:moveTo>
                    <a:pt x="0" y="0"/>
                  </a:moveTo>
                  <a:lnTo>
                    <a:pt x="9143999" y="0"/>
                  </a:lnTo>
                </a:path>
              </a:pathLst>
            </a:custGeom>
            <a:ln w="19049">
              <a:solidFill>
                <a:srgbClr val="461400"/>
              </a:solidFill>
            </a:ln>
          </p:spPr>
          <p:txBody>
            <a:bodyPr wrap="square" lIns="0" tIns="0" rIns="0" bIns="0" rtlCol="0"/>
            <a:lstStyle/>
            <a:p>
              <a:endParaRPr/>
            </a:p>
          </p:txBody>
        </p:sp>
        <p:pic>
          <p:nvPicPr>
            <p:cNvPr id="5" name="object 5"/>
            <p:cNvPicPr/>
            <p:nvPr/>
          </p:nvPicPr>
          <p:blipFill>
            <a:blip r:embed="rId2" cstate="print"/>
            <a:stretch>
              <a:fillRect/>
            </a:stretch>
          </p:blipFill>
          <p:spPr>
            <a:xfrm>
              <a:off x="7097449" y="7701664"/>
              <a:ext cx="1848725" cy="351120"/>
            </a:xfrm>
            <a:prstGeom prst="rect">
              <a:avLst/>
            </a:prstGeom>
          </p:spPr>
        </p:pic>
        <p:sp>
          <p:nvSpPr>
            <p:cNvPr id="6" name="object 6"/>
            <p:cNvSpPr/>
            <p:nvPr/>
          </p:nvSpPr>
          <p:spPr>
            <a:xfrm>
              <a:off x="510654" y="3331450"/>
              <a:ext cx="7248525" cy="3526790"/>
            </a:xfrm>
            <a:custGeom>
              <a:avLst/>
              <a:gdLst/>
              <a:ahLst/>
              <a:cxnLst/>
              <a:rect l="l" t="t" r="r" b="b"/>
              <a:pathLst>
                <a:path w="7248525" h="3526790">
                  <a:moveTo>
                    <a:pt x="9525" y="0"/>
                  </a:moveTo>
                  <a:lnTo>
                    <a:pt x="0" y="0"/>
                  </a:lnTo>
                  <a:lnTo>
                    <a:pt x="0" y="3526548"/>
                  </a:lnTo>
                  <a:lnTo>
                    <a:pt x="9525" y="3526548"/>
                  </a:lnTo>
                  <a:lnTo>
                    <a:pt x="9525" y="0"/>
                  </a:lnTo>
                  <a:close/>
                </a:path>
                <a:path w="7248525" h="3526790">
                  <a:moveTo>
                    <a:pt x="2422525" y="0"/>
                  </a:moveTo>
                  <a:lnTo>
                    <a:pt x="2413000" y="0"/>
                  </a:lnTo>
                  <a:lnTo>
                    <a:pt x="2413000" y="3526548"/>
                  </a:lnTo>
                  <a:lnTo>
                    <a:pt x="2422525" y="3526548"/>
                  </a:lnTo>
                  <a:lnTo>
                    <a:pt x="2422525" y="0"/>
                  </a:lnTo>
                  <a:close/>
                </a:path>
                <a:path w="7248525" h="3526790">
                  <a:moveTo>
                    <a:pt x="4835525" y="0"/>
                  </a:moveTo>
                  <a:lnTo>
                    <a:pt x="4826000" y="0"/>
                  </a:lnTo>
                  <a:lnTo>
                    <a:pt x="4826000" y="3526548"/>
                  </a:lnTo>
                  <a:lnTo>
                    <a:pt x="4835525" y="3526548"/>
                  </a:lnTo>
                  <a:lnTo>
                    <a:pt x="4835525" y="0"/>
                  </a:lnTo>
                  <a:close/>
                </a:path>
                <a:path w="7248525" h="3526790">
                  <a:moveTo>
                    <a:pt x="7248525" y="0"/>
                  </a:moveTo>
                  <a:lnTo>
                    <a:pt x="7239000" y="0"/>
                  </a:lnTo>
                  <a:lnTo>
                    <a:pt x="7239000" y="3526548"/>
                  </a:lnTo>
                  <a:lnTo>
                    <a:pt x="7248525" y="3526548"/>
                  </a:lnTo>
                  <a:lnTo>
                    <a:pt x="7248525" y="0"/>
                  </a:lnTo>
                  <a:close/>
                </a:path>
              </a:pathLst>
            </a:custGeom>
            <a:solidFill>
              <a:srgbClr val="9E9E9E"/>
            </a:solidFill>
          </p:spPr>
          <p:txBody>
            <a:bodyPr wrap="square" lIns="0" tIns="0" rIns="0" bIns="0" rtlCol="0"/>
            <a:lstStyle/>
            <a:p>
              <a:endParaRPr/>
            </a:p>
          </p:txBody>
        </p:sp>
        <p:sp>
          <p:nvSpPr>
            <p:cNvPr id="7" name="object 7"/>
            <p:cNvSpPr/>
            <p:nvPr/>
          </p:nvSpPr>
          <p:spPr>
            <a:xfrm>
              <a:off x="510674" y="3336199"/>
              <a:ext cx="7248525" cy="3017520"/>
            </a:xfrm>
            <a:custGeom>
              <a:avLst/>
              <a:gdLst/>
              <a:ahLst/>
              <a:cxnLst/>
              <a:rect l="l" t="t" r="r" b="b"/>
              <a:pathLst>
                <a:path w="7248525" h="3017520">
                  <a:moveTo>
                    <a:pt x="0" y="0"/>
                  </a:moveTo>
                  <a:lnTo>
                    <a:pt x="7248499" y="0"/>
                  </a:lnTo>
                </a:path>
                <a:path w="7248525" h="3017520">
                  <a:moveTo>
                    <a:pt x="0" y="396199"/>
                  </a:moveTo>
                  <a:lnTo>
                    <a:pt x="7248499" y="396199"/>
                  </a:lnTo>
                </a:path>
                <a:path w="7248525" h="3017520">
                  <a:moveTo>
                    <a:pt x="0" y="792399"/>
                  </a:moveTo>
                  <a:lnTo>
                    <a:pt x="7248499" y="792399"/>
                  </a:lnTo>
                </a:path>
                <a:path w="7248525" h="3017520">
                  <a:moveTo>
                    <a:pt x="0" y="1188599"/>
                  </a:moveTo>
                  <a:lnTo>
                    <a:pt x="7248499" y="1188599"/>
                  </a:lnTo>
                </a:path>
                <a:path w="7248525" h="3017520">
                  <a:moveTo>
                    <a:pt x="0" y="1798149"/>
                  </a:moveTo>
                  <a:lnTo>
                    <a:pt x="7248499" y="1798149"/>
                  </a:lnTo>
                </a:path>
                <a:path w="7248525" h="3017520">
                  <a:moveTo>
                    <a:pt x="0" y="2407699"/>
                  </a:moveTo>
                  <a:lnTo>
                    <a:pt x="7248499" y="2407699"/>
                  </a:lnTo>
                </a:path>
                <a:path w="7248525" h="3017520">
                  <a:moveTo>
                    <a:pt x="0" y="3017249"/>
                  </a:moveTo>
                  <a:lnTo>
                    <a:pt x="7248499" y="3017249"/>
                  </a:lnTo>
                </a:path>
              </a:pathLst>
            </a:custGeom>
            <a:ln w="9524">
              <a:solidFill>
                <a:srgbClr val="9E9E9E"/>
              </a:solidFill>
            </a:ln>
          </p:spPr>
          <p:txBody>
            <a:bodyPr wrap="square" lIns="0" tIns="0" rIns="0" bIns="0" rtlCol="0"/>
            <a:lstStyle/>
            <a:p>
              <a:endParaRPr/>
            </a:p>
          </p:txBody>
        </p:sp>
      </p:grpSp>
      <p:sp>
        <p:nvSpPr>
          <p:cNvPr id="8" name="object 8"/>
          <p:cNvSpPr txBox="1"/>
          <p:nvPr/>
        </p:nvSpPr>
        <p:spPr>
          <a:xfrm>
            <a:off x="4482058" y="6481004"/>
            <a:ext cx="179705" cy="208279"/>
          </a:xfrm>
          <a:prstGeom prst="rect">
            <a:avLst/>
          </a:prstGeom>
        </p:spPr>
        <p:txBody>
          <a:bodyPr vert="horz" wrap="square" lIns="0" tIns="12700" rIns="0" bIns="0" rtlCol="0">
            <a:normAutofit/>
          </a:bodyPr>
          <a:lstStyle/>
          <a:p>
            <a:pPr marL="12700">
              <a:lnSpc>
                <a:spcPct val="100000"/>
              </a:lnSpc>
              <a:spcBef>
                <a:spcPts val="100"/>
              </a:spcBef>
            </a:pPr>
            <a:r>
              <a:rPr sz="1200" b="1" spc="-25">
                <a:solidFill>
                  <a:srgbClr val="4C144C"/>
                </a:solidFill>
                <a:latin typeface="Calibri"/>
                <a:cs typeface="Calibri"/>
              </a:rPr>
              <a:t>44</a:t>
            </a:r>
            <a:endParaRPr sz="1200">
              <a:latin typeface="Calibri"/>
              <a:cs typeface="Calibri"/>
            </a:endParaRPr>
          </a:p>
        </p:txBody>
      </p:sp>
      <p:pic>
        <p:nvPicPr>
          <p:cNvPr id="9" name="object 9"/>
          <p:cNvPicPr/>
          <p:nvPr/>
        </p:nvPicPr>
        <p:blipFill>
          <a:blip r:embed="rId3" cstate="print"/>
          <a:stretch>
            <a:fillRect/>
          </a:stretch>
        </p:blipFill>
        <p:spPr>
          <a:xfrm>
            <a:off x="7142491" y="126124"/>
            <a:ext cx="1853337" cy="274199"/>
          </a:xfrm>
          <a:prstGeom prst="rect">
            <a:avLst/>
          </a:prstGeom>
        </p:spPr>
      </p:pic>
      <p:sp>
        <p:nvSpPr>
          <p:cNvPr id="10" name="object 10" descr="$PPTXTitle"/>
          <p:cNvSpPr txBox="1">
            <a:spLocks noGrp="1"/>
          </p:cNvSpPr>
          <p:nvPr>
            <p:ph type="title"/>
          </p:nvPr>
        </p:nvSpPr>
        <p:spPr>
          <a:xfrm>
            <a:off x="320040" y="118872"/>
            <a:ext cx="6492240" cy="438912"/>
          </a:xfrm>
          <a:prstGeom prst="rect">
            <a:avLst/>
          </a:prstGeom>
        </p:spPr>
        <p:txBody>
          <a:bodyPr vert="horz" wrap="square" lIns="0" tIns="0" rIns="0" bIns="0" rtlCol="0">
            <a:normAutofit/>
          </a:bodyPr>
          <a:lstStyle/>
          <a:p>
            <a:pPr marL="12700">
              <a:lnSpc>
                <a:spcPct val="100000"/>
              </a:lnSpc>
              <a:spcBef>
                <a:spcPts val="100"/>
              </a:spcBef>
            </a:pPr>
            <a:r>
              <a:rPr sz="1400">
                <a:solidFill>
                  <a:srgbClr val="482010"/>
                </a:solidFill>
              </a:rPr>
              <a:t>Restaurant Business Models</a:t>
            </a:r>
          </a:p>
        </p:txBody>
      </p:sp>
      <p:sp>
        <p:nvSpPr>
          <p:cNvPr id="11" name="object 11"/>
          <p:cNvSpPr txBox="1"/>
          <p:nvPr/>
        </p:nvSpPr>
        <p:spPr>
          <a:xfrm>
            <a:off x="457200" y="731520"/>
            <a:ext cx="7955280" cy="594360"/>
          </a:xfrm>
          <a:prstGeom prst="rect">
            <a:avLst/>
          </a:prstGeom>
        </p:spPr>
        <p:txBody>
          <a:bodyPr vert="horz" wrap="square" lIns="0" tIns="0" rIns="0" bIns="0" rtlCol="0">
            <a:normAutofit/>
          </a:bodyPr>
          <a:lstStyle/>
          <a:p>
            <a:pPr marL="12700">
              <a:lnSpc>
                <a:spcPct val="100000"/>
              </a:lnSpc>
              <a:spcBef>
                <a:spcPts val="300"/>
              </a:spcBef>
            </a:pPr>
            <a:r>
              <a:rPr sz="1200" u="none">
                <a:solidFill>
                  <a:srgbClr val="482010"/>
                </a:solidFill>
                <a:uFill>
                  <a:solidFill>
                    <a:srgbClr val="0000FF"/>
                  </a:solidFill>
                </a:uFill>
                <a:latin typeface="Calibri"/>
                <a:cs typeface="Calibri"/>
              </a:rPr>
              <a:t>Selected business descriptions. Comparable annual revenue is unavailable in this historical exhibit.</a:t>
            </a:r>
            <a:endParaRPr sz="1200">
              <a:latin typeface="Calibri"/>
              <a:cs typeface="Calibri"/>
            </a:endParaRPr>
          </a:p>
          <a:p>
            <a:pPr marL="12700">
              <a:lnSpc>
                <a:spcPct val="100000"/>
              </a:lnSpc>
              <a:spcBef>
                <a:spcPts val="200"/>
              </a:spcBef>
            </a:pPr>
            <a:endParaRPr sz="1200">
              <a:latin typeface="Calibri"/>
              <a:cs typeface="Calibri"/>
            </a:endParaRPr>
          </a:p>
          <a:p>
            <a:pPr marL="12700" marR="3844290">
              <a:lnSpc>
                <a:spcPct val="113999"/>
              </a:lnSpc>
            </a:pPr>
            <a:endParaRPr sz="1200">
              <a:latin typeface="Calibri"/>
              <a:cs typeface="Calibri"/>
            </a:endParaRPr>
          </a:p>
        </p:txBody>
      </p:sp>
      <p:sp>
        <p:nvSpPr>
          <p:cNvPr id="12" name="object 12"/>
          <p:cNvSpPr txBox="1"/>
          <p:nvPr/>
        </p:nvSpPr>
        <p:spPr>
          <a:xfrm>
            <a:off x="515424" y="2056039"/>
            <a:ext cx="2413000" cy="396240"/>
          </a:xfrm>
          <a:prstGeom prst="rect">
            <a:avLst/>
          </a:prstGeom>
          <a:ln w="9524">
            <a:solidFill>
              <a:srgbClr val="9E9E9E"/>
            </a:solidFill>
          </a:ln>
        </p:spPr>
        <p:txBody>
          <a:bodyPr vert="horz" wrap="square" lIns="0" tIns="78740" rIns="0" bIns="0" rtlCol="0">
            <a:normAutofit/>
          </a:bodyPr>
          <a:lstStyle/>
          <a:p>
            <a:pPr marL="85725">
              <a:lnSpc>
                <a:spcPct val="100000"/>
              </a:lnSpc>
              <a:spcBef>
                <a:spcPts val="620"/>
              </a:spcBef>
            </a:pPr>
            <a:r>
              <a:rPr sz="1400" spc="-10">
                <a:latin typeface="Arial"/>
                <a:cs typeface="Arial"/>
              </a:rPr>
              <a:t>Public</a:t>
            </a:r>
            <a:endParaRPr sz="1400">
              <a:latin typeface="Arial"/>
              <a:cs typeface="Arial"/>
            </a:endParaRPr>
          </a:p>
        </p:txBody>
      </p:sp>
      <p:sp>
        <p:nvSpPr>
          <p:cNvPr id="13" name="object 13"/>
          <p:cNvSpPr txBox="1"/>
          <p:nvPr/>
        </p:nvSpPr>
        <p:spPr>
          <a:xfrm>
            <a:off x="2928424" y="2056039"/>
            <a:ext cx="2413000" cy="396240"/>
          </a:xfrm>
          <a:prstGeom prst="rect">
            <a:avLst/>
          </a:prstGeom>
          <a:ln w="9524">
            <a:solidFill>
              <a:srgbClr val="9E9E9E"/>
            </a:solidFill>
          </a:ln>
        </p:spPr>
        <p:txBody>
          <a:bodyPr vert="horz" wrap="square" lIns="0" tIns="78740" rIns="0" bIns="0" rtlCol="0">
            <a:normAutofit/>
          </a:bodyPr>
          <a:lstStyle/>
          <a:p>
            <a:pPr marL="85725">
              <a:lnSpc>
                <a:spcPct val="100000"/>
              </a:lnSpc>
              <a:spcBef>
                <a:spcPts val="620"/>
              </a:spcBef>
            </a:pPr>
            <a:r>
              <a:rPr sz="1400" spc="-10">
                <a:latin typeface="Arial"/>
                <a:cs typeface="Arial"/>
              </a:rPr>
              <a:t>Private</a:t>
            </a:r>
            <a:endParaRPr sz="1400">
              <a:latin typeface="Arial"/>
              <a:cs typeface="Arial"/>
            </a:endParaRPr>
          </a:p>
        </p:txBody>
      </p:sp>
      <p:sp>
        <p:nvSpPr>
          <p:cNvPr id="14" name="object 14"/>
          <p:cNvSpPr txBox="1"/>
          <p:nvPr/>
        </p:nvSpPr>
        <p:spPr>
          <a:xfrm>
            <a:off x="5341425" y="2056039"/>
            <a:ext cx="2413000" cy="396240"/>
          </a:xfrm>
          <a:prstGeom prst="rect">
            <a:avLst/>
          </a:prstGeom>
          <a:ln w="9524">
            <a:solidFill>
              <a:srgbClr val="9E9E9E"/>
            </a:solidFill>
          </a:ln>
        </p:spPr>
        <p:txBody>
          <a:bodyPr vert="horz" wrap="square" lIns="0" tIns="78740" rIns="0" bIns="0" rtlCol="0">
            <a:normAutofit/>
          </a:bodyPr>
          <a:lstStyle/>
          <a:p>
            <a:pPr marL="85725">
              <a:lnSpc>
                <a:spcPct val="100000"/>
              </a:lnSpc>
              <a:spcBef>
                <a:spcPts val="620"/>
              </a:spcBef>
            </a:pPr>
            <a:r>
              <a:rPr sz="1400">
                <a:latin typeface="Arial"/>
                <a:cs typeface="Arial"/>
              </a:rPr>
              <a:t>Revenues</a:t>
            </a:r>
            <a:r>
              <a:rPr sz="1400" spc="-20">
                <a:latin typeface="Arial"/>
                <a:cs typeface="Arial"/>
              </a:rPr>
              <a:t> </a:t>
            </a:r>
            <a:r>
              <a:rPr sz="1400">
                <a:latin typeface="Arial"/>
                <a:cs typeface="Arial"/>
              </a:rPr>
              <a:t>(Annual</a:t>
            </a:r>
            <a:r>
              <a:rPr sz="1400" spc="-20">
                <a:latin typeface="Arial"/>
                <a:cs typeface="Arial"/>
              </a:rPr>
              <a:t> </a:t>
            </a:r>
            <a:r>
              <a:rPr sz="1400" spc="-10">
                <a:latin typeface="Arial"/>
                <a:cs typeface="Arial"/>
              </a:rPr>
              <a:t>2023)</a:t>
            </a:r>
            <a:endParaRPr sz="1400">
              <a:latin typeface="Arial"/>
              <a:cs typeface="Arial"/>
            </a:endParaRPr>
          </a:p>
        </p:txBody>
      </p:sp>
      <p:sp>
        <p:nvSpPr>
          <p:cNvPr id="15" name="object 15"/>
          <p:cNvSpPr txBox="1"/>
          <p:nvPr/>
        </p:nvSpPr>
        <p:spPr>
          <a:xfrm>
            <a:off x="515424" y="2452240"/>
            <a:ext cx="2413000" cy="396240"/>
          </a:xfrm>
          <a:prstGeom prst="rect">
            <a:avLst/>
          </a:prstGeom>
          <a:ln w="9524">
            <a:solidFill>
              <a:srgbClr val="9E9E9E"/>
            </a:solidFill>
          </a:ln>
        </p:spPr>
        <p:txBody>
          <a:bodyPr vert="horz" wrap="square" lIns="0" tIns="78740" rIns="0" bIns="0" rtlCol="0">
            <a:normAutofit/>
          </a:bodyPr>
          <a:lstStyle/>
          <a:p>
            <a:pPr marL="85725">
              <a:lnSpc>
                <a:spcPct val="100000"/>
              </a:lnSpc>
              <a:spcBef>
                <a:spcPts val="620"/>
              </a:spcBef>
            </a:pPr>
            <a:r>
              <a:rPr sz="1100">
                <a:latin typeface="Arial"/>
                <a:cs typeface="Arial"/>
              </a:rPr>
              <a:t>Restaurant Chain Mexican Grill</a:t>
            </a:r>
            <a:endParaRPr sz="1400">
              <a:latin typeface="Arial"/>
              <a:cs typeface="Arial"/>
            </a:endParaRPr>
          </a:p>
        </p:txBody>
      </p:sp>
      <p:sp>
        <p:nvSpPr>
          <p:cNvPr id="16" name="object 16"/>
          <p:cNvSpPr txBox="1"/>
          <p:nvPr/>
        </p:nvSpPr>
        <p:spPr>
          <a:xfrm>
            <a:off x="2928424" y="2452240"/>
            <a:ext cx="2413000" cy="396240"/>
          </a:xfrm>
          <a:prstGeom prst="rect">
            <a:avLst/>
          </a:prstGeom>
          <a:ln w="9524">
            <a:solidFill>
              <a:srgbClr val="9E9E9E"/>
            </a:solidFill>
          </a:ln>
        </p:spPr>
        <p:txBody>
          <a:bodyPr vert="horz" wrap="square" lIns="0" tIns="78740" rIns="0" bIns="0" rtlCol="0">
            <a:normAutofit/>
          </a:bodyPr>
          <a:lstStyle/>
          <a:p>
            <a:pPr marL="85725">
              <a:lnSpc>
                <a:spcPct val="100000"/>
              </a:lnSpc>
              <a:spcBef>
                <a:spcPts val="620"/>
              </a:spcBef>
            </a:pPr>
            <a:r>
              <a:rPr sz="1100">
                <a:latin typeface="Arial"/>
                <a:cs typeface="Arial"/>
              </a:rPr>
              <a:t>Private burger chain</a:t>
            </a:r>
            <a:endParaRPr sz="1400">
              <a:latin typeface="Arial"/>
              <a:cs typeface="Arial"/>
            </a:endParaRPr>
          </a:p>
        </p:txBody>
      </p:sp>
      <p:sp>
        <p:nvSpPr>
          <p:cNvPr id="17" name="object 17"/>
          <p:cNvSpPr txBox="1"/>
          <p:nvPr/>
        </p:nvSpPr>
        <p:spPr>
          <a:xfrm>
            <a:off x="515424" y="2848439"/>
            <a:ext cx="2413000" cy="396240"/>
          </a:xfrm>
          <a:prstGeom prst="rect">
            <a:avLst/>
          </a:prstGeom>
          <a:ln w="9524">
            <a:solidFill>
              <a:srgbClr val="9E9E9E"/>
            </a:solidFill>
          </a:ln>
        </p:spPr>
        <p:txBody>
          <a:bodyPr vert="horz" wrap="square" lIns="0" tIns="78740" rIns="0" bIns="0" rtlCol="0">
            <a:normAutofit/>
          </a:bodyPr>
          <a:lstStyle/>
          <a:p>
            <a:pPr marL="85725">
              <a:lnSpc>
                <a:spcPct val="100000"/>
              </a:lnSpc>
              <a:spcBef>
                <a:spcPts val="620"/>
              </a:spcBef>
            </a:pPr>
            <a:r>
              <a:rPr sz="1100">
                <a:latin typeface="Arial"/>
                <a:cs typeface="Arial"/>
              </a:rPr>
              <a:t>Multi-brand restaurant group</a:t>
            </a:r>
            <a:endParaRPr sz="1400">
              <a:latin typeface="Arial"/>
              <a:cs typeface="Arial"/>
            </a:endParaRPr>
          </a:p>
        </p:txBody>
      </p:sp>
      <p:sp>
        <p:nvSpPr>
          <p:cNvPr id="18" name="object 18"/>
          <p:cNvSpPr txBox="1"/>
          <p:nvPr/>
        </p:nvSpPr>
        <p:spPr>
          <a:xfrm>
            <a:off x="515424" y="3244640"/>
            <a:ext cx="2413000" cy="609600"/>
          </a:xfrm>
          <a:prstGeom prst="rect">
            <a:avLst/>
          </a:prstGeom>
          <a:ln w="9524">
            <a:solidFill>
              <a:srgbClr val="9E9E9E"/>
            </a:solidFill>
          </a:ln>
        </p:spPr>
        <p:txBody>
          <a:bodyPr vert="horz" wrap="square" lIns="0" tIns="78740" rIns="0" bIns="0" rtlCol="0">
            <a:normAutofit/>
          </a:bodyPr>
          <a:lstStyle/>
          <a:p>
            <a:pPr marL="85725" marR="531495">
              <a:lnSpc>
                <a:spcPct val="100000"/>
              </a:lnSpc>
              <a:spcBef>
                <a:spcPts val="620"/>
              </a:spcBef>
            </a:pPr>
            <a:r>
              <a:rPr sz="1100">
                <a:latin typeface="Arial"/>
                <a:cs typeface="Arial"/>
              </a:rPr>
              <a:t>Restaurant investment group</a:t>
            </a:r>
            <a:endParaRPr sz="1400">
              <a:latin typeface="Arial"/>
              <a:cs typeface="Arial"/>
            </a:endParaRPr>
          </a:p>
        </p:txBody>
      </p:sp>
      <p:sp>
        <p:nvSpPr>
          <p:cNvPr id="19" name="object 19"/>
          <p:cNvSpPr txBox="1"/>
          <p:nvPr/>
        </p:nvSpPr>
        <p:spPr>
          <a:xfrm>
            <a:off x="2928424" y="3244640"/>
            <a:ext cx="2413000" cy="609600"/>
          </a:xfrm>
          <a:prstGeom prst="rect">
            <a:avLst/>
          </a:prstGeom>
          <a:ln w="9524">
            <a:solidFill>
              <a:srgbClr val="9E9E9E"/>
            </a:solidFill>
          </a:ln>
        </p:spPr>
        <p:txBody>
          <a:bodyPr vert="horz" wrap="square" lIns="0" tIns="78740" rIns="0" bIns="0" rtlCol="0">
            <a:normAutofit/>
          </a:bodyPr>
          <a:lstStyle/>
          <a:p>
            <a:pPr marL="85725">
              <a:lnSpc>
                <a:spcPct val="100000"/>
              </a:lnSpc>
              <a:spcBef>
                <a:spcPts val="620"/>
              </a:spcBef>
            </a:pPr>
            <a:r>
              <a:rPr sz="1100">
                <a:latin typeface="Arial"/>
                <a:cs typeface="Arial"/>
              </a:rPr>
              <a:t>Multi-brand restaurant operator</a:t>
            </a:r>
            <a:endParaRPr sz="1400">
              <a:latin typeface="Arial"/>
              <a:cs typeface="Arial"/>
            </a:endParaRPr>
          </a:p>
        </p:txBody>
      </p:sp>
      <p:sp>
        <p:nvSpPr>
          <p:cNvPr id="20" name="object 20"/>
          <p:cNvSpPr txBox="1"/>
          <p:nvPr/>
        </p:nvSpPr>
        <p:spPr>
          <a:xfrm>
            <a:off x="515424" y="3854190"/>
            <a:ext cx="2413000" cy="609600"/>
          </a:xfrm>
          <a:prstGeom prst="rect">
            <a:avLst/>
          </a:prstGeom>
          <a:ln w="9524">
            <a:solidFill>
              <a:srgbClr val="9E9E9E"/>
            </a:solidFill>
          </a:ln>
        </p:spPr>
        <p:txBody>
          <a:bodyPr vert="horz" wrap="square" lIns="0" tIns="78740" rIns="0" bIns="0" rtlCol="0">
            <a:normAutofit/>
          </a:bodyPr>
          <a:lstStyle/>
          <a:p>
            <a:pPr marL="85725" marR="531495">
              <a:lnSpc>
                <a:spcPct val="100000"/>
              </a:lnSpc>
              <a:spcBef>
                <a:spcPts val="620"/>
              </a:spcBef>
            </a:pPr>
            <a:r>
              <a:rPr sz="1100">
                <a:latin typeface="Arial"/>
                <a:cs typeface="Arial"/>
              </a:rPr>
              <a:t>Restaurant investment group</a:t>
            </a:r>
            <a:endParaRPr sz="1400">
              <a:latin typeface="Arial"/>
              <a:cs typeface="Arial"/>
            </a:endParaRPr>
          </a:p>
        </p:txBody>
      </p:sp>
      <p:sp>
        <p:nvSpPr>
          <p:cNvPr id="21" name="object 21"/>
          <p:cNvSpPr txBox="1"/>
          <p:nvPr/>
        </p:nvSpPr>
        <p:spPr>
          <a:xfrm>
            <a:off x="2928424" y="3854190"/>
            <a:ext cx="2413000" cy="609600"/>
          </a:xfrm>
          <a:prstGeom prst="rect">
            <a:avLst/>
          </a:prstGeom>
          <a:ln w="9524">
            <a:solidFill>
              <a:srgbClr val="9E9E9E"/>
            </a:solidFill>
          </a:ln>
        </p:spPr>
        <p:txBody>
          <a:bodyPr vert="horz" wrap="square" lIns="0" tIns="78740" rIns="0" bIns="0" rtlCol="0">
            <a:normAutofit/>
          </a:bodyPr>
          <a:lstStyle/>
          <a:p>
            <a:pPr marL="85725">
              <a:lnSpc>
                <a:spcPct val="100000"/>
              </a:lnSpc>
              <a:spcBef>
                <a:spcPts val="620"/>
              </a:spcBef>
            </a:pPr>
            <a:r>
              <a:rPr sz="1100">
                <a:latin typeface="Arial"/>
                <a:cs typeface="Arial"/>
              </a:rPr>
              <a:t>Private chicken restaurant chain</a:t>
            </a:r>
            <a:endParaRPr sz="1400">
              <a:latin typeface="Arial"/>
              <a:cs typeface="Arial"/>
            </a:endParaRPr>
          </a:p>
        </p:txBody>
      </p:sp>
      <p:sp>
        <p:nvSpPr>
          <p:cNvPr id="22" name="object 22"/>
          <p:cNvSpPr txBox="1"/>
          <p:nvPr/>
        </p:nvSpPr>
        <p:spPr>
          <a:xfrm>
            <a:off x="515424" y="4463739"/>
            <a:ext cx="2413000" cy="609600"/>
          </a:xfrm>
          <a:prstGeom prst="rect">
            <a:avLst/>
          </a:prstGeom>
          <a:ln w="9524">
            <a:solidFill>
              <a:srgbClr val="9E9E9E"/>
            </a:solidFill>
          </a:ln>
        </p:spPr>
        <p:txBody>
          <a:bodyPr vert="horz" wrap="square" lIns="0" tIns="78740" rIns="0" bIns="0" rtlCol="0">
            <a:normAutofit/>
          </a:bodyPr>
          <a:lstStyle/>
          <a:p>
            <a:pPr marL="85725" marR="404495">
              <a:lnSpc>
                <a:spcPct val="100000"/>
              </a:lnSpc>
              <a:spcBef>
                <a:spcPts val="620"/>
              </a:spcBef>
            </a:pPr>
            <a:r>
              <a:rPr sz="1100">
                <a:latin typeface="Arial"/>
                <a:cs typeface="Arial"/>
              </a:rPr>
              <a:t>Global restaurant franchisor</a:t>
            </a:r>
            <a:endParaRPr sz="1400">
              <a:latin typeface="Arial"/>
              <a:cs typeface="Arial"/>
            </a:endParaRPr>
          </a:p>
        </p:txBody>
      </p:sp>
      <p:sp>
        <p:nvSpPr>
          <p:cNvPr id="23" name="object 23"/>
          <p:cNvSpPr txBox="1"/>
          <p:nvPr/>
        </p:nvSpPr>
        <p:spPr>
          <a:xfrm>
            <a:off x="588450" y="5139203"/>
            <a:ext cx="2157095" cy="452120"/>
          </a:xfrm>
          <a:prstGeom prst="rect">
            <a:avLst/>
          </a:prstGeom>
        </p:spPr>
        <p:txBody>
          <a:bodyPr vert="horz" wrap="square" lIns="0" tIns="12700" rIns="0" bIns="0" rtlCol="0">
            <a:normAutofit/>
          </a:bodyPr>
          <a:lstStyle/>
          <a:p>
            <a:pPr marL="12700" marR="5080">
              <a:lnSpc>
                <a:spcPct val="100000"/>
              </a:lnSpc>
              <a:spcBef>
                <a:spcPts val="100"/>
              </a:spcBef>
            </a:pPr>
            <a:r>
              <a:rPr sz="1100">
                <a:latin typeface="Arial"/>
                <a:cs typeface="Arial"/>
              </a:rPr>
              <a:t>Chicken restaurant franchisor</a:t>
            </a:r>
            <a:endParaRPr sz="1400">
              <a:latin typeface="Arial"/>
              <a:cs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0275" y="532417"/>
            <a:ext cx="5744845" cy="2577465"/>
          </a:xfrm>
          <a:prstGeom prst="rect">
            <a:avLst/>
          </a:prstGeom>
        </p:spPr>
        <p:txBody>
          <a:bodyPr vert="horz" wrap="square" lIns="0" tIns="36194" rIns="0" bIns="0" rtlCol="0">
            <a:normAutofit/>
          </a:bodyPr>
          <a:lstStyle/>
          <a:p>
            <a:pPr marL="38100">
              <a:lnSpc>
                <a:spcPct val="100000"/>
              </a:lnSpc>
              <a:spcBef>
                <a:spcPts val="284"/>
              </a:spcBef>
            </a:pPr>
            <a:r>
              <a:rPr sz="1100" b="1">
                <a:solidFill>
                  <a:srgbClr val="461400"/>
                </a:solidFill>
                <a:latin typeface="Calibri"/>
                <a:cs typeface="Calibri"/>
              </a:rPr>
              <a:t>Business</a:t>
            </a:r>
            <a:r>
              <a:rPr sz="1100" b="1" spc="180">
                <a:solidFill>
                  <a:srgbClr val="461400"/>
                </a:solidFill>
                <a:latin typeface="Calibri"/>
                <a:cs typeface="Calibri"/>
              </a:rPr>
              <a:t> </a:t>
            </a:r>
            <a:r>
              <a:rPr sz="1100" b="1" spc="-10">
                <a:solidFill>
                  <a:srgbClr val="461400"/>
                </a:solidFill>
                <a:latin typeface="Calibri"/>
                <a:cs typeface="Calibri"/>
              </a:rPr>
              <a:t>Description:</a:t>
            </a:r>
            <a:endParaRPr sz="1100">
              <a:latin typeface="Calibri"/>
              <a:cs typeface="Calibri"/>
            </a:endParaRPr>
          </a:p>
          <a:p>
            <a:pPr marL="495300" marR="121920" indent="-313055">
              <a:lnSpc>
                <a:spcPct val="113999"/>
              </a:lnSpc>
              <a:buFont typeface="Arial"/>
              <a:buChar char="●"/>
              <a:tabLst>
                <a:tab pos="495300" algn="l"/>
              </a:tabLst>
            </a:pPr>
            <a:r>
              <a:rPr sz="1100">
                <a:solidFill>
                  <a:srgbClr val="461400"/>
                </a:solidFill>
                <a:latin typeface="Calibri"/>
                <a:cs typeface="Calibri"/>
              </a:rPr>
              <a:t>Restaurant Chain Mexican Grill  is a mexican fast-casual food chain specializing in fresh high quality ingredients and customizable meals.</a:t>
            </a:r>
            <a:endParaRPr sz="1100">
              <a:latin typeface="Calibri"/>
              <a:cs typeface="Calibri"/>
            </a:endParaRPr>
          </a:p>
          <a:p>
            <a:pPr marL="494665" indent="-312420">
              <a:lnSpc>
                <a:spcPct val="100000"/>
              </a:lnSpc>
              <a:spcBef>
                <a:spcPts val="185"/>
              </a:spcBef>
              <a:buFont typeface="Arial"/>
              <a:buChar char="●"/>
              <a:tabLst>
                <a:tab pos="494665" algn="l"/>
              </a:tabLst>
            </a:pPr>
            <a:r>
              <a:rPr sz="1100" b="1">
                <a:solidFill>
                  <a:srgbClr val="461400"/>
                </a:solidFill>
                <a:latin typeface="Calibri"/>
                <a:cs typeface="Calibri"/>
              </a:rPr>
              <a:t>At</a:t>
            </a:r>
            <a:r>
              <a:rPr sz="1100" b="1" spc="10">
                <a:solidFill>
                  <a:srgbClr val="461400"/>
                </a:solidFill>
                <a:latin typeface="Calibri"/>
                <a:cs typeface="Calibri"/>
              </a:rPr>
              <a:t> </a:t>
            </a:r>
            <a:r>
              <a:rPr sz="1100" b="1">
                <a:solidFill>
                  <a:srgbClr val="461400"/>
                </a:solidFill>
                <a:latin typeface="Calibri"/>
                <a:cs typeface="Calibri"/>
              </a:rPr>
              <a:t>a</a:t>
            </a:r>
            <a:r>
              <a:rPr sz="1100" b="1" spc="10">
                <a:solidFill>
                  <a:srgbClr val="461400"/>
                </a:solidFill>
                <a:latin typeface="Calibri"/>
                <a:cs typeface="Calibri"/>
              </a:rPr>
              <a:t> </a:t>
            </a:r>
            <a:r>
              <a:rPr sz="1100" b="1" spc="-10">
                <a:solidFill>
                  <a:srgbClr val="461400"/>
                </a:solidFill>
                <a:latin typeface="Calibri"/>
                <a:cs typeface="Calibri"/>
              </a:rPr>
              <a:t>glance:</a:t>
            </a:r>
            <a:endParaRPr sz="1100">
              <a:latin typeface="Calibri"/>
              <a:cs typeface="Calibri"/>
            </a:endParaRPr>
          </a:p>
          <a:p>
            <a:pPr marL="951865" lvl="1" indent="-312420">
              <a:lnSpc>
                <a:spcPct val="100000"/>
              </a:lnSpc>
              <a:spcBef>
                <a:spcPts val="185"/>
              </a:spcBef>
              <a:buFont typeface="Arial"/>
              <a:buChar char="○"/>
              <a:tabLst>
                <a:tab pos="951865" algn="l"/>
              </a:tabLst>
            </a:pPr>
            <a:r>
              <a:rPr sz="1100">
                <a:solidFill>
                  <a:srgbClr val="461400"/>
                </a:solidFill>
                <a:latin typeface="Calibri"/>
                <a:cs typeface="Calibri"/>
              </a:rPr>
              <a:t>As of April 2024, Restaurant Chain currently has 3,398 restaurants across the 49 states.</a:t>
            </a:r>
            <a:endParaRPr sz="1100">
              <a:latin typeface="Calibri"/>
              <a:cs typeface="Calibri"/>
            </a:endParaRPr>
          </a:p>
          <a:p>
            <a:pPr marL="952500" marR="30480" lvl="1" indent="-313055">
              <a:lnSpc>
                <a:spcPct val="113999"/>
              </a:lnSpc>
              <a:buFont typeface="Arial"/>
              <a:buChar char="○"/>
              <a:tabLst>
                <a:tab pos="952500" algn="l"/>
              </a:tabLst>
            </a:pPr>
            <a:r>
              <a:rPr sz="1100">
                <a:solidFill>
                  <a:srgbClr val="461400"/>
                </a:solidFill>
                <a:latin typeface="Calibri"/>
                <a:cs typeface="Calibri"/>
              </a:rPr>
              <a:t>Founded in 1993 in Denver Colorado, Restaurant Chain has relocated its headquarters to Newport Beach, California.</a:t>
            </a:r>
            <a:endParaRPr sz="1100">
              <a:latin typeface="Calibri"/>
              <a:cs typeface="Calibri"/>
            </a:endParaRPr>
          </a:p>
          <a:p>
            <a:pPr marL="952500" marR="248920" lvl="1" indent="-313055">
              <a:lnSpc>
                <a:spcPct val="113999"/>
              </a:lnSpc>
              <a:buFont typeface="Arial"/>
              <a:buChar char="○"/>
              <a:tabLst>
                <a:tab pos="952500" algn="l"/>
              </a:tabLst>
            </a:pPr>
            <a:r>
              <a:rPr sz="1100">
                <a:solidFill>
                  <a:srgbClr val="461400"/>
                </a:solidFill>
                <a:latin typeface="Calibri"/>
                <a:cs typeface="Calibri"/>
              </a:rPr>
              <a:t>Restaurant Chain own and operate all their locations and does not utilize a franchise model (focused on internal growth).</a:t>
            </a:r>
            <a:endParaRPr sz="1100">
              <a:latin typeface="Calibri"/>
              <a:cs typeface="Calibri"/>
            </a:endParaRPr>
          </a:p>
          <a:p>
            <a:pPr marL="952500" marR="31115" lvl="1" indent="-313055">
              <a:lnSpc>
                <a:spcPct val="113999"/>
              </a:lnSpc>
              <a:buFont typeface="Arial"/>
              <a:buChar char="○"/>
              <a:tabLst>
                <a:tab pos="952500" algn="l"/>
              </a:tabLst>
            </a:pPr>
            <a:r>
              <a:rPr sz="1100">
                <a:solidFill>
                  <a:srgbClr val="461400"/>
                </a:solidFill>
                <a:latin typeface="Calibri"/>
                <a:cs typeface="Calibri"/>
              </a:rPr>
              <a:t>Restaurant Chain’s initial public offering was at $22 price per share with nearly 8 million shares with Restaurant Chain closing price being $44.00, a 100% increase.</a:t>
            </a:r>
            <a:endParaRPr sz="1100">
              <a:latin typeface="Calibri"/>
              <a:cs typeface="Calibri"/>
            </a:endParaRPr>
          </a:p>
          <a:p>
            <a:pPr marL="951865" lvl="1" indent="-312420">
              <a:lnSpc>
                <a:spcPct val="100000"/>
              </a:lnSpc>
              <a:spcBef>
                <a:spcPts val="185"/>
              </a:spcBef>
              <a:buFont typeface="Arial"/>
              <a:buChar char="○"/>
              <a:tabLst>
                <a:tab pos="951865" algn="l"/>
              </a:tabLst>
            </a:pPr>
            <a:r>
              <a:rPr sz="1100">
                <a:solidFill>
                  <a:srgbClr val="461400"/>
                </a:solidFill>
                <a:latin typeface="Calibri"/>
                <a:cs typeface="Calibri"/>
              </a:rPr>
              <a:t>Restaurant Chain focuses on internal growth, owning and operating all their restaurants.</a:t>
            </a:r>
            <a:endParaRPr sz="1100">
              <a:latin typeface="Calibri"/>
              <a:cs typeface="Calibri"/>
            </a:endParaRPr>
          </a:p>
          <a:p>
            <a:pPr marL="38100">
              <a:lnSpc>
                <a:spcPct val="100000"/>
              </a:lnSpc>
              <a:spcBef>
                <a:spcPts val="715"/>
              </a:spcBef>
            </a:pPr>
            <a:r>
              <a:rPr sz="1650" baseline="27777">
                <a:solidFill>
                  <a:srgbClr val="461400"/>
                </a:solidFill>
                <a:latin typeface="Calibri"/>
                <a:cs typeface="Calibri"/>
              </a:rPr>
              <a:t>.</a:t>
            </a:r>
            <a:r>
              <a:rPr sz="1650" spc="427" baseline="27777">
                <a:solidFill>
                  <a:srgbClr val="461400"/>
                </a:solidFill>
                <a:latin typeface="Calibri"/>
                <a:cs typeface="Calibri"/>
              </a:rPr>
              <a:t> </a:t>
            </a:r>
            <a:r>
              <a:rPr sz="1100" b="1">
                <a:solidFill>
                  <a:srgbClr val="461400"/>
                </a:solidFill>
                <a:latin typeface="Calibri"/>
                <a:cs typeface="Calibri"/>
              </a:rPr>
              <a:t>Financial</a:t>
            </a:r>
            <a:r>
              <a:rPr sz="1100" b="1" spc="90">
                <a:solidFill>
                  <a:srgbClr val="461400"/>
                </a:solidFill>
                <a:latin typeface="Calibri"/>
                <a:cs typeface="Calibri"/>
              </a:rPr>
              <a:t> </a:t>
            </a:r>
            <a:r>
              <a:rPr sz="1100" b="1" spc="-10">
                <a:solidFill>
                  <a:srgbClr val="461400"/>
                </a:solidFill>
                <a:latin typeface="Calibri"/>
                <a:cs typeface="Calibri"/>
              </a:rPr>
              <a:t>Summary</a:t>
            </a:r>
            <a:endParaRPr sz="1100">
              <a:latin typeface="Calibri"/>
              <a:cs typeface="Calibri"/>
            </a:endParaRPr>
          </a:p>
        </p:txBody>
      </p:sp>
      <p:sp>
        <p:nvSpPr>
          <p:cNvPr id="3" name="object 3"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12700">
              <a:lnSpc>
                <a:spcPct val="100000"/>
              </a:lnSpc>
              <a:spcBef>
                <a:spcPts val="100"/>
              </a:spcBef>
            </a:pPr>
            <a:r>
              <a:rPr sz="1400">
                <a:solidFill>
                  <a:srgbClr val="482010"/>
                </a:solidFill>
              </a:rPr>
              <a:t>Restaurant Chain’s Company Overview</a:t>
            </a:r>
          </a:p>
        </p:txBody>
      </p:sp>
      <p:graphicFrame>
        <p:nvGraphicFramePr>
          <p:cNvPr id="4" name="object 4"/>
          <p:cNvGraphicFramePr>
            <a:graphicFrameLocks noGrp="1"/>
          </p:cNvGraphicFramePr>
          <p:nvPr/>
        </p:nvGraphicFramePr>
        <p:xfrm>
          <a:off x="137074" y="3270799"/>
          <a:ext cx="4318635" cy="2496185"/>
        </p:xfrm>
        <a:graphic>
          <a:graphicData uri="http://schemas.openxmlformats.org/drawingml/2006/table">
            <a:tbl>
              <a:tblPr firstRow="1" bandRow="1">
                <a:tableStyleId>{2D5ABB26-0587-4C30-8999-92F81FD0307C}</a:tableStyleId>
              </a:tblPr>
              <a:tblGrid>
                <a:gridCol w="2505710">
                  <a:extLst>
                    <a:ext uri="{9D8B030D-6E8A-4147-A177-3AD203B41FA5}">
                      <a16:colId xmlns:a16="http://schemas.microsoft.com/office/drawing/2014/main" val="20000"/>
                    </a:ext>
                  </a:extLst>
                </a:gridCol>
                <a:gridCol w="1812925">
                  <a:extLst>
                    <a:ext uri="{9D8B030D-6E8A-4147-A177-3AD203B41FA5}">
                      <a16:colId xmlns:a16="http://schemas.microsoft.com/office/drawing/2014/main" val="20001"/>
                    </a:ext>
                  </a:extLst>
                </a:gridCol>
              </a:tblGrid>
              <a:tr h="349885">
                <a:tc>
                  <a:txBody>
                    <a:bodyPr/>
                    <a:lstStyle/>
                    <a:p>
                      <a:pPr marL="85725">
                        <a:lnSpc>
                          <a:spcPct val="100000"/>
                        </a:lnSpc>
                        <a:spcBef>
                          <a:spcPts val="630"/>
                        </a:spcBef>
                      </a:pPr>
                      <a:r>
                        <a:rPr sz="1100" b="1">
                          <a:cs typeface="Calibri"/>
                        </a:rPr>
                        <a:t>Share</a:t>
                      </a:r>
                      <a:r>
                        <a:rPr sz="1100" b="1" spc="145">
                          <a:cs typeface="Calibri"/>
                        </a:rPr>
                        <a:t> </a:t>
                      </a:r>
                      <a:r>
                        <a:rPr sz="1100" b="1" spc="-10">
                          <a:cs typeface="Calibri"/>
                        </a:rPr>
                        <a:t>Price</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244A73"/>
                    </a:solidFill>
                  </a:tcPr>
                </a:tc>
                <a:tc>
                  <a:txBody>
                    <a:bodyPr/>
                    <a:lstStyle/>
                    <a:p>
                      <a:pPr marL="85725">
                        <a:lnSpc>
                          <a:spcPct val="100000"/>
                        </a:lnSpc>
                        <a:spcBef>
                          <a:spcPts val="630"/>
                        </a:spcBef>
                      </a:pPr>
                      <a:r>
                        <a:rPr sz="1100" b="1">
                          <a:cs typeface="Calibri"/>
                        </a:rPr>
                        <a:t>$</a:t>
                      </a:r>
                      <a:r>
                        <a:rPr sz="1100" b="1" spc="75">
                          <a:cs typeface="Calibri"/>
                        </a:rPr>
                        <a:t> </a:t>
                      </a:r>
                      <a:r>
                        <a:rPr sz="1100" b="1" spc="-10">
                          <a:cs typeface="Calibri"/>
                        </a:rPr>
                        <a:t>2,869.11</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244A73"/>
                    </a:solidFill>
                  </a:tcPr>
                </a:tc>
                <a:extLst>
                  <a:ext uri="{0D108BD9-81ED-4DB2-BD59-A6C34878D82A}">
                    <a16:rowId xmlns:a16="http://schemas.microsoft.com/office/drawing/2014/main" val="10000"/>
                  </a:ext>
                </a:extLst>
              </a:tr>
              <a:tr h="396875">
                <a:tc>
                  <a:txBody>
                    <a:bodyPr/>
                    <a:lstStyle/>
                    <a:p>
                      <a:pPr marL="85725">
                        <a:lnSpc>
                          <a:spcPct val="100000"/>
                        </a:lnSpc>
                        <a:spcBef>
                          <a:spcPts val="630"/>
                        </a:spcBef>
                      </a:pPr>
                      <a:r>
                        <a:rPr sz="1100">
                          <a:latin typeface="Calibri"/>
                          <a:cs typeface="Calibri"/>
                        </a:rPr>
                        <a:t>52</a:t>
                      </a:r>
                      <a:r>
                        <a:rPr sz="1100" spc="25">
                          <a:latin typeface="Calibri"/>
                          <a:cs typeface="Calibri"/>
                        </a:rPr>
                        <a:t> </a:t>
                      </a:r>
                      <a:r>
                        <a:rPr sz="1100" spc="-10">
                          <a:latin typeface="Calibri"/>
                          <a:cs typeface="Calibri"/>
                        </a:rPr>
                        <a:t>Week</a:t>
                      </a:r>
                      <a:r>
                        <a:rPr sz="1100" spc="15">
                          <a:latin typeface="Calibri"/>
                          <a:cs typeface="Calibri"/>
                        </a:rPr>
                        <a:t> </a:t>
                      </a:r>
                      <a:r>
                        <a:rPr sz="1100" spc="-10">
                          <a:latin typeface="Calibri"/>
                          <a:cs typeface="Calibri"/>
                        </a:rPr>
                        <a:t>Range</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tc>
                  <a:txBody>
                    <a:bodyPr/>
                    <a:lstStyle/>
                    <a:p>
                      <a:pPr marL="85725">
                        <a:lnSpc>
                          <a:spcPct val="100000"/>
                        </a:lnSpc>
                        <a:spcBef>
                          <a:spcPts val="630"/>
                        </a:spcBef>
                      </a:pPr>
                      <a:r>
                        <a:rPr sz="1100">
                          <a:latin typeface="Calibri"/>
                          <a:cs typeface="Calibri"/>
                        </a:rPr>
                        <a:t>$</a:t>
                      </a:r>
                      <a:r>
                        <a:rPr sz="1100" spc="105">
                          <a:latin typeface="Calibri"/>
                          <a:cs typeface="Calibri"/>
                        </a:rPr>
                        <a:t> </a:t>
                      </a:r>
                      <a:r>
                        <a:rPr sz="1100">
                          <a:latin typeface="Calibri"/>
                          <a:cs typeface="Calibri"/>
                        </a:rPr>
                        <a:t>1,768.64 </a:t>
                      </a:r>
                      <a:r>
                        <a:rPr sz="1100" spc="55">
                          <a:latin typeface="Calibri"/>
                          <a:cs typeface="Calibri"/>
                        </a:rPr>
                        <a:t>-</a:t>
                      </a:r>
                      <a:r>
                        <a:rPr sz="1100">
                          <a:latin typeface="Calibri"/>
                          <a:cs typeface="Calibri"/>
                        </a:rPr>
                        <a:t> </a:t>
                      </a:r>
                      <a:r>
                        <a:rPr sz="1100" spc="-10">
                          <a:latin typeface="Calibri"/>
                          <a:cs typeface="Calibri"/>
                        </a:rPr>
                        <a:t>3,023.98</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extLst>
                  <a:ext uri="{0D108BD9-81ED-4DB2-BD59-A6C34878D82A}">
                    <a16:rowId xmlns:a16="http://schemas.microsoft.com/office/drawing/2014/main" val="10001"/>
                  </a:ext>
                </a:extLst>
              </a:tr>
              <a:tr h="349885">
                <a:tc>
                  <a:txBody>
                    <a:bodyPr/>
                    <a:lstStyle/>
                    <a:p>
                      <a:pPr marL="85725">
                        <a:lnSpc>
                          <a:spcPct val="100000"/>
                        </a:lnSpc>
                        <a:spcBef>
                          <a:spcPts val="630"/>
                        </a:spcBef>
                      </a:pPr>
                      <a:r>
                        <a:rPr sz="1100">
                          <a:latin typeface="Calibri"/>
                          <a:cs typeface="Calibri"/>
                        </a:rPr>
                        <a:t>Total</a:t>
                      </a:r>
                      <a:r>
                        <a:rPr sz="1100" spc="70">
                          <a:latin typeface="Calibri"/>
                          <a:cs typeface="Calibri"/>
                        </a:rPr>
                        <a:t> </a:t>
                      </a:r>
                      <a:r>
                        <a:rPr sz="1100" spc="-20">
                          <a:latin typeface="Calibri"/>
                          <a:cs typeface="Calibri"/>
                        </a:rPr>
                        <a:t>Debt</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tc>
                  <a:txBody>
                    <a:bodyPr/>
                    <a:lstStyle/>
                    <a:p>
                      <a:pPr marL="85725">
                        <a:lnSpc>
                          <a:spcPct val="100000"/>
                        </a:lnSpc>
                        <a:spcBef>
                          <a:spcPts val="630"/>
                        </a:spcBef>
                      </a:pPr>
                      <a:r>
                        <a:rPr sz="1100">
                          <a:latin typeface="Calibri"/>
                          <a:cs typeface="Calibri"/>
                        </a:rPr>
                        <a:t>$</a:t>
                      </a:r>
                      <a:r>
                        <a:rPr sz="1100" spc="75">
                          <a:latin typeface="Calibri"/>
                          <a:cs typeface="Calibri"/>
                        </a:rPr>
                        <a:t> </a:t>
                      </a:r>
                      <a:r>
                        <a:rPr sz="1100" spc="-20">
                          <a:latin typeface="Calibri"/>
                          <a:cs typeface="Calibri"/>
                        </a:rPr>
                        <a:t>4.05B</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extLst>
                  <a:ext uri="{0D108BD9-81ED-4DB2-BD59-A6C34878D82A}">
                    <a16:rowId xmlns:a16="http://schemas.microsoft.com/office/drawing/2014/main" val="10002"/>
                  </a:ext>
                </a:extLst>
              </a:tr>
              <a:tr h="349885">
                <a:tc>
                  <a:txBody>
                    <a:bodyPr/>
                    <a:lstStyle/>
                    <a:p>
                      <a:pPr marL="85725">
                        <a:lnSpc>
                          <a:spcPct val="100000"/>
                        </a:lnSpc>
                        <a:spcBef>
                          <a:spcPts val="630"/>
                        </a:spcBef>
                      </a:pPr>
                      <a:r>
                        <a:rPr sz="1100" spc="-20">
                          <a:latin typeface="Calibri"/>
                          <a:cs typeface="Calibri"/>
                        </a:rPr>
                        <a:t>Cash</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tc>
                  <a:txBody>
                    <a:bodyPr/>
                    <a:lstStyle/>
                    <a:p>
                      <a:pPr marL="85725">
                        <a:lnSpc>
                          <a:spcPct val="100000"/>
                        </a:lnSpc>
                        <a:spcBef>
                          <a:spcPts val="630"/>
                        </a:spcBef>
                      </a:pPr>
                      <a:r>
                        <a:rPr sz="1100">
                          <a:latin typeface="Calibri"/>
                          <a:cs typeface="Calibri"/>
                        </a:rPr>
                        <a:t>$</a:t>
                      </a:r>
                      <a:r>
                        <a:rPr sz="1100" spc="75">
                          <a:latin typeface="Calibri"/>
                          <a:cs typeface="Calibri"/>
                        </a:rPr>
                        <a:t> </a:t>
                      </a:r>
                      <a:r>
                        <a:rPr sz="1100" spc="-20">
                          <a:latin typeface="Calibri"/>
                          <a:cs typeface="Calibri"/>
                        </a:rPr>
                        <a:t>1.3B</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extLst>
                  <a:ext uri="{0D108BD9-81ED-4DB2-BD59-A6C34878D82A}">
                    <a16:rowId xmlns:a16="http://schemas.microsoft.com/office/drawing/2014/main" val="10003"/>
                  </a:ext>
                </a:extLst>
              </a:tr>
              <a:tr h="349885">
                <a:tc>
                  <a:txBody>
                    <a:bodyPr/>
                    <a:lstStyle/>
                    <a:p>
                      <a:pPr marL="85725">
                        <a:lnSpc>
                          <a:spcPct val="100000"/>
                        </a:lnSpc>
                        <a:spcBef>
                          <a:spcPts val="630"/>
                        </a:spcBef>
                      </a:pPr>
                      <a:r>
                        <a:rPr sz="1100">
                          <a:latin typeface="Calibri"/>
                          <a:cs typeface="Calibri"/>
                        </a:rPr>
                        <a:t>Market </a:t>
                      </a:r>
                      <a:r>
                        <a:rPr sz="1100" spc="-25">
                          <a:latin typeface="Calibri"/>
                          <a:cs typeface="Calibri"/>
                        </a:rPr>
                        <a:t>Cap</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tc>
                  <a:txBody>
                    <a:bodyPr/>
                    <a:lstStyle/>
                    <a:p>
                      <a:pPr marL="85725">
                        <a:lnSpc>
                          <a:spcPct val="100000"/>
                        </a:lnSpc>
                        <a:spcBef>
                          <a:spcPts val="630"/>
                        </a:spcBef>
                      </a:pPr>
                      <a:r>
                        <a:rPr sz="1100">
                          <a:latin typeface="Calibri"/>
                          <a:cs typeface="Calibri"/>
                        </a:rPr>
                        <a:t>$</a:t>
                      </a:r>
                      <a:r>
                        <a:rPr sz="1100" spc="75">
                          <a:latin typeface="Calibri"/>
                          <a:cs typeface="Calibri"/>
                        </a:rPr>
                        <a:t> </a:t>
                      </a:r>
                      <a:r>
                        <a:rPr sz="1100" spc="-10">
                          <a:latin typeface="Calibri"/>
                          <a:cs typeface="Calibri"/>
                        </a:rPr>
                        <a:t>78.67B</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extLst>
                  <a:ext uri="{0D108BD9-81ED-4DB2-BD59-A6C34878D82A}">
                    <a16:rowId xmlns:a16="http://schemas.microsoft.com/office/drawing/2014/main" val="10004"/>
                  </a:ext>
                </a:extLst>
              </a:tr>
              <a:tr h="349885">
                <a:tc>
                  <a:txBody>
                    <a:bodyPr/>
                    <a:lstStyle/>
                    <a:p>
                      <a:pPr marL="85725">
                        <a:lnSpc>
                          <a:spcPct val="100000"/>
                        </a:lnSpc>
                        <a:spcBef>
                          <a:spcPts val="630"/>
                        </a:spcBef>
                      </a:pPr>
                      <a:r>
                        <a:rPr sz="1100">
                          <a:latin typeface="Calibri"/>
                          <a:cs typeface="Calibri"/>
                        </a:rPr>
                        <a:t>Revenue</a:t>
                      </a:r>
                      <a:r>
                        <a:rPr sz="1100" spc="80">
                          <a:latin typeface="Calibri"/>
                          <a:cs typeface="Calibri"/>
                        </a:rPr>
                        <a:t> </a:t>
                      </a:r>
                      <a:r>
                        <a:rPr sz="1100" spc="-25">
                          <a:latin typeface="Calibri"/>
                          <a:cs typeface="Calibri"/>
                        </a:rPr>
                        <a:t>LTM</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tc>
                  <a:txBody>
                    <a:bodyPr/>
                    <a:lstStyle/>
                    <a:p>
                      <a:pPr marL="85725">
                        <a:lnSpc>
                          <a:spcPct val="100000"/>
                        </a:lnSpc>
                        <a:spcBef>
                          <a:spcPts val="630"/>
                        </a:spcBef>
                      </a:pPr>
                      <a:r>
                        <a:rPr sz="1100">
                          <a:latin typeface="Calibri"/>
                          <a:cs typeface="Calibri"/>
                        </a:rPr>
                        <a:t>$</a:t>
                      </a:r>
                      <a:r>
                        <a:rPr sz="1100" spc="75">
                          <a:latin typeface="Calibri"/>
                          <a:cs typeface="Calibri"/>
                        </a:rPr>
                        <a:t> </a:t>
                      </a:r>
                      <a:r>
                        <a:rPr sz="1100" spc="-20">
                          <a:latin typeface="Calibri"/>
                          <a:cs typeface="Calibri"/>
                        </a:rPr>
                        <a:t>9.87B</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E7E7E9"/>
                    </a:solidFill>
                  </a:tcPr>
                </a:tc>
                <a:extLst>
                  <a:ext uri="{0D108BD9-81ED-4DB2-BD59-A6C34878D82A}">
                    <a16:rowId xmlns:a16="http://schemas.microsoft.com/office/drawing/2014/main" val="10005"/>
                  </a:ext>
                </a:extLst>
              </a:tr>
              <a:tr h="349885">
                <a:tc>
                  <a:txBody>
                    <a:bodyPr/>
                    <a:lstStyle/>
                    <a:p>
                      <a:pPr marL="85725">
                        <a:lnSpc>
                          <a:spcPct val="100000"/>
                        </a:lnSpc>
                        <a:spcBef>
                          <a:spcPts val="630"/>
                        </a:spcBef>
                      </a:pPr>
                      <a:r>
                        <a:rPr sz="1100" spc="-20">
                          <a:latin typeface="Calibri"/>
                          <a:cs typeface="Calibri"/>
                        </a:rPr>
                        <a:t>NOSH</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tc>
                  <a:txBody>
                    <a:bodyPr/>
                    <a:lstStyle/>
                    <a:p>
                      <a:pPr marL="85725">
                        <a:lnSpc>
                          <a:spcPct val="100000"/>
                        </a:lnSpc>
                        <a:spcBef>
                          <a:spcPts val="630"/>
                        </a:spcBef>
                      </a:pPr>
                      <a:r>
                        <a:rPr sz="1100">
                          <a:latin typeface="Calibri"/>
                          <a:cs typeface="Calibri"/>
                        </a:rPr>
                        <a:t>27.55</a:t>
                      </a:r>
                      <a:r>
                        <a:rPr sz="1100" spc="15">
                          <a:latin typeface="Calibri"/>
                          <a:cs typeface="Calibri"/>
                        </a:rPr>
                        <a:t> </a:t>
                      </a:r>
                      <a:r>
                        <a:rPr sz="1100" spc="-60">
                          <a:latin typeface="Calibri"/>
                          <a:cs typeface="Calibri"/>
                        </a:rPr>
                        <a:t>M</a:t>
                      </a:r>
                      <a:endParaRPr sz="1100">
                        <a:latin typeface="Calibri"/>
                        <a:cs typeface="Calibri"/>
                      </a:endParaRPr>
                    </a:p>
                  </a:txBody>
                  <a:tcPr marL="0" marR="0" marT="80010" marB="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solidFill>
                      <a:srgbClr val="CCCDD3"/>
                    </a:solidFill>
                  </a:tcPr>
                </a:tc>
                <a:extLst>
                  <a:ext uri="{0D108BD9-81ED-4DB2-BD59-A6C34878D82A}">
                    <a16:rowId xmlns:a16="http://schemas.microsoft.com/office/drawing/2014/main" val="10006"/>
                  </a:ext>
                </a:extLst>
              </a:tr>
            </a:tbl>
          </a:graphicData>
        </a:graphic>
      </p:graphicFrame>
      <p:sp>
        <p:nvSpPr>
          <p:cNvPr id="5" name="object 5"/>
          <p:cNvSpPr/>
          <p:nvPr/>
        </p:nvSpPr>
        <p:spPr>
          <a:xfrm>
            <a:off x="93662" y="3152162"/>
            <a:ext cx="4424045" cy="20320"/>
          </a:xfrm>
          <a:custGeom>
            <a:avLst/>
            <a:gdLst/>
            <a:ahLst/>
            <a:cxnLst/>
            <a:rect l="l" t="t" r="r" b="b"/>
            <a:pathLst>
              <a:path w="4424045" h="20319">
                <a:moveTo>
                  <a:pt x="0" y="19799"/>
                </a:moveTo>
                <a:lnTo>
                  <a:pt x="4423799" y="0"/>
                </a:lnTo>
              </a:path>
            </a:pathLst>
          </a:custGeom>
          <a:ln w="19049">
            <a:solidFill>
              <a:srgbClr val="AB231A"/>
            </a:solidFill>
          </a:ln>
        </p:spPr>
        <p:txBody>
          <a:bodyPr wrap="square" lIns="0" tIns="0" rIns="0" bIns="0" rtlCol="0"/>
          <a:lstStyle/>
          <a:p>
            <a:endParaRPr/>
          </a:p>
        </p:txBody>
      </p:sp>
      <p:pic>
        <p:nvPicPr>
          <p:cNvPr id="6" name="object 6"/>
          <p:cNvPicPr/>
          <p:nvPr/>
        </p:nvPicPr>
        <p:blipFill>
          <a:blip r:embed="rId2" cstate="print"/>
          <a:stretch>
            <a:fillRect/>
          </a:stretch>
        </p:blipFill>
        <p:spPr>
          <a:xfrm>
            <a:off x="6063250" y="823137"/>
            <a:ext cx="2851724" cy="1899470"/>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45</a:t>
            </a:fld>
            <a:endParaRPr spc="-25"/>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89425" y="1644325"/>
            <a:ext cx="8547735" cy="530860"/>
            <a:chOff x="289425" y="1644325"/>
            <a:chExt cx="8547735" cy="530860"/>
          </a:xfrm>
        </p:grpSpPr>
        <p:pic>
          <p:nvPicPr>
            <p:cNvPr id="3" name="object 3"/>
            <p:cNvPicPr/>
            <p:nvPr/>
          </p:nvPicPr>
          <p:blipFill>
            <a:blip r:embed="rId2" cstate="print"/>
            <a:stretch>
              <a:fillRect/>
            </a:stretch>
          </p:blipFill>
          <p:spPr>
            <a:xfrm>
              <a:off x="311700" y="1847399"/>
              <a:ext cx="8520599" cy="124499"/>
            </a:xfrm>
            <a:prstGeom prst="rect">
              <a:avLst/>
            </a:prstGeom>
          </p:spPr>
        </p:pic>
        <p:sp>
          <p:nvSpPr>
            <p:cNvPr id="4" name="object 4"/>
            <p:cNvSpPr/>
            <p:nvPr/>
          </p:nvSpPr>
          <p:spPr>
            <a:xfrm>
              <a:off x="311700" y="1847399"/>
              <a:ext cx="8521065" cy="125095"/>
            </a:xfrm>
            <a:custGeom>
              <a:avLst/>
              <a:gdLst/>
              <a:ahLst/>
              <a:cxnLst/>
              <a:rect l="l" t="t" r="r" b="b"/>
              <a:pathLst>
                <a:path w="8521065" h="125094">
                  <a:moveTo>
                    <a:pt x="0" y="0"/>
                  </a:moveTo>
                  <a:lnTo>
                    <a:pt x="8520599" y="0"/>
                  </a:lnTo>
                  <a:lnTo>
                    <a:pt x="8520599" y="124499"/>
                  </a:lnTo>
                  <a:lnTo>
                    <a:pt x="0" y="124499"/>
                  </a:lnTo>
                  <a:lnTo>
                    <a:pt x="0" y="0"/>
                  </a:lnTo>
                  <a:close/>
                </a:path>
              </a:pathLst>
            </a:custGeom>
            <a:ln w="9524">
              <a:solidFill>
                <a:srgbClr val="0C3155"/>
              </a:solidFill>
            </a:ln>
          </p:spPr>
          <p:txBody>
            <a:bodyPr wrap="square" lIns="0" tIns="0" rIns="0" bIns="0" rtlCol="0"/>
            <a:lstStyle/>
            <a:p>
              <a:endParaRPr/>
            </a:p>
          </p:txBody>
        </p:sp>
        <p:sp>
          <p:nvSpPr>
            <p:cNvPr id="5" name="object 5"/>
            <p:cNvSpPr/>
            <p:nvPr/>
          </p:nvSpPr>
          <p:spPr>
            <a:xfrm>
              <a:off x="1345845" y="17247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8"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6" name="object 6"/>
            <p:cNvSpPr/>
            <p:nvPr/>
          </p:nvSpPr>
          <p:spPr>
            <a:xfrm>
              <a:off x="1345845" y="17247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sp>
          <p:nvSpPr>
            <p:cNvPr id="7" name="object 7"/>
            <p:cNvSpPr/>
            <p:nvPr/>
          </p:nvSpPr>
          <p:spPr>
            <a:xfrm>
              <a:off x="2519695" y="17247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8"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8" name="object 8"/>
            <p:cNvSpPr/>
            <p:nvPr/>
          </p:nvSpPr>
          <p:spPr>
            <a:xfrm>
              <a:off x="2519695" y="17247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sp>
          <p:nvSpPr>
            <p:cNvPr id="9" name="object 9"/>
            <p:cNvSpPr/>
            <p:nvPr/>
          </p:nvSpPr>
          <p:spPr>
            <a:xfrm>
              <a:off x="3543720" y="17247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8"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10" name="object 10"/>
            <p:cNvSpPr/>
            <p:nvPr/>
          </p:nvSpPr>
          <p:spPr>
            <a:xfrm>
              <a:off x="3543720" y="17247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sp>
          <p:nvSpPr>
            <p:cNvPr id="11" name="object 11"/>
            <p:cNvSpPr/>
            <p:nvPr/>
          </p:nvSpPr>
          <p:spPr>
            <a:xfrm>
              <a:off x="4567746" y="17247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8"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12" name="object 12"/>
            <p:cNvSpPr/>
            <p:nvPr/>
          </p:nvSpPr>
          <p:spPr>
            <a:xfrm>
              <a:off x="4567746" y="17247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sp>
          <p:nvSpPr>
            <p:cNvPr id="13" name="object 13"/>
            <p:cNvSpPr/>
            <p:nvPr/>
          </p:nvSpPr>
          <p:spPr>
            <a:xfrm>
              <a:off x="5591771" y="17247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8"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14" name="object 14"/>
            <p:cNvSpPr/>
            <p:nvPr/>
          </p:nvSpPr>
          <p:spPr>
            <a:xfrm>
              <a:off x="5591771" y="17247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sp>
          <p:nvSpPr>
            <p:cNvPr id="15" name="object 15"/>
            <p:cNvSpPr/>
            <p:nvPr/>
          </p:nvSpPr>
          <p:spPr>
            <a:xfrm>
              <a:off x="6499195" y="17247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7"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16" name="object 16"/>
            <p:cNvSpPr/>
            <p:nvPr/>
          </p:nvSpPr>
          <p:spPr>
            <a:xfrm>
              <a:off x="6499195" y="17247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sp>
          <p:nvSpPr>
            <p:cNvPr id="17" name="object 17"/>
            <p:cNvSpPr/>
            <p:nvPr/>
          </p:nvSpPr>
          <p:spPr>
            <a:xfrm>
              <a:off x="7406620" y="17247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7"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18" name="object 18"/>
            <p:cNvSpPr/>
            <p:nvPr/>
          </p:nvSpPr>
          <p:spPr>
            <a:xfrm>
              <a:off x="7406620" y="17247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sp>
          <p:nvSpPr>
            <p:cNvPr id="19" name="object 19"/>
            <p:cNvSpPr/>
            <p:nvPr/>
          </p:nvSpPr>
          <p:spPr>
            <a:xfrm>
              <a:off x="8430645" y="1724787"/>
              <a:ext cx="311150" cy="311150"/>
            </a:xfrm>
            <a:custGeom>
              <a:avLst/>
              <a:gdLst/>
              <a:ahLst/>
              <a:cxnLst/>
              <a:rect l="l" t="t" r="r" b="b"/>
              <a:pathLst>
                <a:path w="311150" h="311150">
                  <a:moveTo>
                    <a:pt x="155549" y="310799"/>
                  </a:moveTo>
                  <a:lnTo>
                    <a:pt x="106384" y="302877"/>
                  </a:lnTo>
                  <a:lnTo>
                    <a:pt x="63684" y="280816"/>
                  </a:lnTo>
                  <a:lnTo>
                    <a:pt x="30012" y="247177"/>
                  </a:lnTo>
                  <a:lnTo>
                    <a:pt x="7930" y="204518"/>
                  </a:lnTo>
                  <a:lnTo>
                    <a:pt x="0" y="155399"/>
                  </a:lnTo>
                  <a:lnTo>
                    <a:pt x="7930" y="106281"/>
                  </a:lnTo>
                  <a:lnTo>
                    <a:pt x="30012" y="63622"/>
                  </a:lnTo>
                  <a:lnTo>
                    <a:pt x="63684" y="29983"/>
                  </a:lnTo>
                  <a:lnTo>
                    <a:pt x="106384" y="7922"/>
                  </a:lnTo>
                  <a:lnTo>
                    <a:pt x="155549" y="0"/>
                  </a:lnTo>
                  <a:lnTo>
                    <a:pt x="186037" y="3013"/>
                  </a:lnTo>
                  <a:lnTo>
                    <a:pt x="241849" y="26109"/>
                  </a:lnTo>
                  <a:lnTo>
                    <a:pt x="284965" y="69184"/>
                  </a:lnTo>
                  <a:lnTo>
                    <a:pt x="308083" y="124941"/>
                  </a:lnTo>
                  <a:lnTo>
                    <a:pt x="311099" y="155399"/>
                  </a:lnTo>
                  <a:lnTo>
                    <a:pt x="303169" y="204518"/>
                  </a:lnTo>
                  <a:lnTo>
                    <a:pt x="281087" y="247177"/>
                  </a:lnTo>
                  <a:lnTo>
                    <a:pt x="247415" y="280816"/>
                  </a:lnTo>
                  <a:lnTo>
                    <a:pt x="204715" y="302877"/>
                  </a:lnTo>
                  <a:lnTo>
                    <a:pt x="155549" y="310799"/>
                  </a:lnTo>
                  <a:close/>
                </a:path>
              </a:pathLst>
            </a:custGeom>
            <a:solidFill>
              <a:srgbClr val="41180C"/>
            </a:solidFill>
          </p:spPr>
          <p:txBody>
            <a:bodyPr wrap="square" lIns="0" tIns="0" rIns="0" bIns="0" rtlCol="0"/>
            <a:lstStyle/>
            <a:p>
              <a:endParaRPr/>
            </a:p>
          </p:txBody>
        </p:sp>
        <p:sp>
          <p:nvSpPr>
            <p:cNvPr id="20" name="object 20"/>
            <p:cNvSpPr/>
            <p:nvPr/>
          </p:nvSpPr>
          <p:spPr>
            <a:xfrm>
              <a:off x="8430645" y="1724787"/>
              <a:ext cx="311150" cy="311150"/>
            </a:xfrm>
            <a:custGeom>
              <a:avLst/>
              <a:gdLst/>
              <a:ahLst/>
              <a:cxnLst/>
              <a:rect l="l" t="t" r="r" b="b"/>
              <a:pathLst>
                <a:path w="311150" h="311150">
                  <a:moveTo>
                    <a:pt x="0" y="155399"/>
                  </a:moveTo>
                  <a:lnTo>
                    <a:pt x="7930" y="106281"/>
                  </a:lnTo>
                  <a:lnTo>
                    <a:pt x="30012" y="63622"/>
                  </a:lnTo>
                  <a:lnTo>
                    <a:pt x="63684" y="29983"/>
                  </a:lnTo>
                  <a:lnTo>
                    <a:pt x="106384" y="7922"/>
                  </a:lnTo>
                  <a:lnTo>
                    <a:pt x="155549" y="0"/>
                  </a:lnTo>
                  <a:lnTo>
                    <a:pt x="215076" y="11829"/>
                  </a:lnTo>
                  <a:lnTo>
                    <a:pt x="265540" y="45515"/>
                  </a:lnTo>
                  <a:lnTo>
                    <a:pt x="299259" y="95930"/>
                  </a:lnTo>
                  <a:lnTo>
                    <a:pt x="311099" y="155399"/>
                  </a:lnTo>
                  <a:lnTo>
                    <a:pt x="303169" y="204518"/>
                  </a:lnTo>
                  <a:lnTo>
                    <a:pt x="281087" y="247177"/>
                  </a:lnTo>
                  <a:lnTo>
                    <a:pt x="247415" y="280816"/>
                  </a:lnTo>
                  <a:lnTo>
                    <a:pt x="204715" y="302877"/>
                  </a:lnTo>
                  <a:lnTo>
                    <a:pt x="155549" y="310799"/>
                  </a:lnTo>
                  <a:lnTo>
                    <a:pt x="106384" y="302877"/>
                  </a:lnTo>
                  <a:lnTo>
                    <a:pt x="63684" y="280816"/>
                  </a:lnTo>
                  <a:lnTo>
                    <a:pt x="30012" y="247177"/>
                  </a:lnTo>
                  <a:lnTo>
                    <a:pt x="7930" y="204518"/>
                  </a:lnTo>
                  <a:lnTo>
                    <a:pt x="0" y="155399"/>
                  </a:lnTo>
                  <a:close/>
                </a:path>
              </a:pathLst>
            </a:custGeom>
            <a:ln w="9524">
              <a:solidFill>
                <a:srgbClr val="0C3155"/>
              </a:solidFill>
            </a:ln>
          </p:spPr>
          <p:txBody>
            <a:bodyPr wrap="square" lIns="0" tIns="0" rIns="0" bIns="0" rtlCol="0"/>
            <a:lstStyle/>
            <a:p>
              <a:endParaRPr/>
            </a:p>
          </p:txBody>
        </p:sp>
        <p:pic>
          <p:nvPicPr>
            <p:cNvPr id="21" name="object 21"/>
            <p:cNvPicPr/>
            <p:nvPr/>
          </p:nvPicPr>
          <p:blipFill>
            <a:blip r:embed="rId3" cstate="print"/>
            <a:stretch>
              <a:fillRect/>
            </a:stretch>
          </p:blipFill>
          <p:spPr>
            <a:xfrm>
              <a:off x="289425" y="1644325"/>
              <a:ext cx="530650" cy="530650"/>
            </a:xfrm>
            <a:prstGeom prst="rect">
              <a:avLst/>
            </a:prstGeom>
          </p:spPr>
        </p:pic>
      </p:grpSp>
      <p:sp>
        <p:nvSpPr>
          <p:cNvPr id="22" name="object 22" descr="$PPTXTitle"/>
          <p:cNvSpPr txBox="1">
            <a:spLocks noGrp="1"/>
          </p:cNvSpPr>
          <p:nvPr>
            <p:ph type="title"/>
          </p:nvPr>
        </p:nvSpPr>
        <p:spPr>
          <a:xfrm>
            <a:off x="274320" y="118872"/>
            <a:ext cx="6492240" cy="438912"/>
          </a:xfrm>
          <a:prstGeom prst="rect">
            <a:avLst/>
          </a:prstGeom>
        </p:spPr>
        <p:txBody>
          <a:bodyPr vert="horz" wrap="square" lIns="0" tIns="0" rIns="0" bIns="0" rtlCol="0">
            <a:normAutofit/>
          </a:bodyPr>
          <a:lstStyle/>
          <a:p>
            <a:pPr marL="12700">
              <a:lnSpc>
                <a:spcPct val="100000"/>
              </a:lnSpc>
              <a:spcBef>
                <a:spcPts val="100"/>
              </a:spcBef>
            </a:pPr>
            <a:r>
              <a:rPr sz="1400">
                <a:solidFill>
                  <a:srgbClr val="482010"/>
                </a:solidFill>
              </a:rPr>
              <a:t>Restaurant Chain’s Timeline</a:t>
            </a:r>
          </a:p>
        </p:txBody>
      </p:sp>
      <p:sp>
        <p:nvSpPr>
          <p:cNvPr id="23" name="object 23"/>
          <p:cNvSpPr txBox="1"/>
          <p:nvPr/>
        </p:nvSpPr>
        <p:spPr>
          <a:xfrm>
            <a:off x="233088" y="2384282"/>
            <a:ext cx="1494155" cy="482600"/>
          </a:xfrm>
          <a:prstGeom prst="rect">
            <a:avLst/>
          </a:prstGeom>
        </p:spPr>
        <p:txBody>
          <a:bodyPr vert="horz" wrap="square" lIns="0" tIns="12700" rIns="0" bIns="0" rtlCol="0">
            <a:normAutofit/>
          </a:bodyPr>
          <a:lstStyle/>
          <a:p>
            <a:pPr marL="12700" marR="5080" indent="-635" algn="ctr">
              <a:lnSpc>
                <a:spcPct val="100000"/>
              </a:lnSpc>
              <a:spcBef>
                <a:spcPts val="100"/>
              </a:spcBef>
            </a:pPr>
            <a:r>
              <a:rPr sz="1000" spc="-105">
                <a:solidFill>
                  <a:srgbClr val="0C3155"/>
                </a:solidFill>
                <a:latin typeface="Calibri"/>
                <a:cs typeface="Calibri"/>
              </a:rPr>
              <a:t>1993:Steve Ells opens the first Restaurant Chain in Denver, Colorado using an $85,000 loan from his father.</a:t>
            </a:r>
            <a:endParaRPr sz="1000">
              <a:latin typeface="Calibri"/>
              <a:cs typeface="Calibri"/>
            </a:endParaRPr>
          </a:p>
        </p:txBody>
      </p:sp>
      <p:sp>
        <p:nvSpPr>
          <p:cNvPr id="24" name="object 24"/>
          <p:cNvSpPr txBox="1"/>
          <p:nvPr/>
        </p:nvSpPr>
        <p:spPr>
          <a:xfrm>
            <a:off x="3170501" y="1261945"/>
            <a:ext cx="1137920" cy="330200"/>
          </a:xfrm>
          <a:prstGeom prst="rect">
            <a:avLst/>
          </a:prstGeom>
        </p:spPr>
        <p:txBody>
          <a:bodyPr vert="horz" wrap="square" lIns="0" tIns="12700" rIns="0" bIns="0" rtlCol="0">
            <a:normAutofit/>
          </a:bodyPr>
          <a:lstStyle/>
          <a:p>
            <a:pPr marL="471170" marR="5080" indent="-459105">
              <a:lnSpc>
                <a:spcPct val="100000"/>
              </a:lnSpc>
              <a:spcBef>
                <a:spcPts val="100"/>
              </a:spcBef>
            </a:pPr>
            <a:r>
              <a:rPr sz="1000" spc="-114">
                <a:solidFill>
                  <a:srgbClr val="0C3155"/>
                </a:solidFill>
                <a:latin typeface="Calibri"/>
                <a:cs typeface="Calibri"/>
              </a:rPr>
              <a:t>2006: Restaurant Chain goes public (IPO)</a:t>
            </a:r>
            <a:endParaRPr sz="1000">
              <a:latin typeface="Calibri"/>
              <a:cs typeface="Calibri"/>
            </a:endParaRPr>
          </a:p>
        </p:txBody>
      </p:sp>
      <p:sp>
        <p:nvSpPr>
          <p:cNvPr id="25" name="object 25"/>
          <p:cNvSpPr txBox="1"/>
          <p:nvPr/>
        </p:nvSpPr>
        <p:spPr>
          <a:xfrm>
            <a:off x="976741" y="1261945"/>
            <a:ext cx="902969" cy="330200"/>
          </a:xfrm>
          <a:prstGeom prst="rect">
            <a:avLst/>
          </a:prstGeom>
        </p:spPr>
        <p:txBody>
          <a:bodyPr vert="horz" wrap="square" lIns="0" tIns="12700" rIns="0" bIns="0" rtlCol="0">
            <a:normAutofit/>
          </a:bodyPr>
          <a:lstStyle/>
          <a:p>
            <a:pPr marL="269875" marR="5080" indent="-257810">
              <a:lnSpc>
                <a:spcPct val="100000"/>
              </a:lnSpc>
              <a:spcBef>
                <a:spcPts val="100"/>
              </a:spcBef>
            </a:pPr>
            <a:r>
              <a:rPr sz="1000" spc="-180">
                <a:solidFill>
                  <a:srgbClr val="0C3155"/>
                </a:solidFill>
                <a:latin typeface="Calibri"/>
                <a:cs typeface="Calibri"/>
              </a:rPr>
              <a:t>MCDONALD’s Invest in Restaurant Chain</a:t>
            </a:r>
            <a:endParaRPr sz="1000">
              <a:latin typeface="Calibri"/>
              <a:cs typeface="Calibri"/>
            </a:endParaRPr>
          </a:p>
        </p:txBody>
      </p:sp>
      <p:pic>
        <p:nvPicPr>
          <p:cNvPr id="26" name="object 26"/>
          <p:cNvPicPr/>
          <p:nvPr/>
        </p:nvPicPr>
        <p:blipFill>
          <a:blip r:embed="rId4" cstate="print"/>
          <a:stretch>
            <a:fillRect/>
          </a:stretch>
        </p:blipFill>
        <p:spPr>
          <a:xfrm>
            <a:off x="1197937" y="615825"/>
            <a:ext cx="606912" cy="530650"/>
          </a:xfrm>
          <a:prstGeom prst="rect">
            <a:avLst/>
          </a:prstGeom>
        </p:spPr>
      </p:pic>
      <p:sp>
        <p:nvSpPr>
          <p:cNvPr id="27" name="object 27"/>
          <p:cNvSpPr txBox="1"/>
          <p:nvPr/>
        </p:nvSpPr>
        <p:spPr>
          <a:xfrm>
            <a:off x="2195566" y="2209920"/>
            <a:ext cx="1217295" cy="939800"/>
          </a:xfrm>
          <a:prstGeom prst="rect">
            <a:avLst/>
          </a:prstGeom>
        </p:spPr>
        <p:txBody>
          <a:bodyPr vert="horz" wrap="square" lIns="0" tIns="12700" rIns="0" bIns="0" rtlCol="0">
            <a:normAutofit/>
          </a:bodyPr>
          <a:lstStyle/>
          <a:p>
            <a:pPr marL="12700" marR="5080" algn="ctr">
              <a:lnSpc>
                <a:spcPct val="100000"/>
              </a:lnSpc>
              <a:spcBef>
                <a:spcPts val="100"/>
              </a:spcBef>
            </a:pPr>
            <a:r>
              <a:rPr sz="1000" spc="-100">
                <a:solidFill>
                  <a:srgbClr val="0C3155"/>
                </a:solidFill>
                <a:latin typeface="Calibri"/>
                <a:cs typeface="Calibri"/>
              </a:rPr>
              <a:t>Burger franchisor had a 90% stake in Restaurant Chain's business.</a:t>
            </a:r>
            <a:endParaRPr sz="1000">
              <a:latin typeface="Calibri"/>
              <a:cs typeface="Calibri"/>
            </a:endParaRPr>
          </a:p>
          <a:p>
            <a:pPr marL="14604" marR="27305" indent="-635" algn="ctr">
              <a:lnSpc>
                <a:spcPct val="100000"/>
              </a:lnSpc>
            </a:pPr>
            <a:r>
              <a:rPr sz="1000" spc="-100">
                <a:solidFill>
                  <a:srgbClr val="0C3155"/>
                </a:solidFill>
                <a:latin typeface="Calibri"/>
                <a:cs typeface="Calibri"/>
              </a:rPr>
              <a:t>Burger franchisor had invested approximately $360 million into Restaurant Chain, and took out</a:t>
            </a:r>
            <a:endParaRPr sz="1000">
              <a:latin typeface="Calibri"/>
              <a:cs typeface="Calibri"/>
            </a:endParaRPr>
          </a:p>
          <a:p>
            <a:pPr marR="12700" algn="ctr">
              <a:lnSpc>
                <a:spcPct val="100000"/>
              </a:lnSpc>
            </a:pPr>
            <a:r>
              <a:rPr sz="1000" spc="-110">
                <a:solidFill>
                  <a:srgbClr val="0C3155"/>
                </a:solidFill>
                <a:latin typeface="Calibri"/>
                <a:cs typeface="Calibri"/>
              </a:rPr>
              <a:t>$1.5</a:t>
            </a:r>
            <a:r>
              <a:rPr sz="1000" spc="-45">
                <a:solidFill>
                  <a:srgbClr val="0C3155"/>
                </a:solidFill>
                <a:latin typeface="Calibri"/>
                <a:cs typeface="Calibri"/>
              </a:rPr>
              <a:t> </a:t>
            </a:r>
            <a:r>
              <a:rPr sz="1000" spc="-30">
                <a:solidFill>
                  <a:srgbClr val="0C3155"/>
                </a:solidFill>
                <a:latin typeface="Calibri"/>
                <a:cs typeface="Calibri"/>
              </a:rPr>
              <a:t>billion</a:t>
            </a:r>
            <a:r>
              <a:rPr sz="1000" spc="-45">
                <a:solidFill>
                  <a:srgbClr val="0C3155"/>
                </a:solidFill>
                <a:latin typeface="Calibri"/>
                <a:cs typeface="Calibri"/>
              </a:rPr>
              <a:t> </a:t>
            </a:r>
            <a:r>
              <a:rPr sz="1000" spc="-105">
                <a:solidFill>
                  <a:srgbClr val="0C3155"/>
                </a:solidFill>
                <a:latin typeface="Calibri"/>
                <a:cs typeface="Calibri"/>
              </a:rPr>
              <a:t>by</a:t>
            </a:r>
            <a:r>
              <a:rPr sz="1000" spc="-45">
                <a:solidFill>
                  <a:srgbClr val="0C3155"/>
                </a:solidFill>
                <a:latin typeface="Calibri"/>
                <a:cs typeface="Calibri"/>
              </a:rPr>
              <a:t> </a:t>
            </a:r>
            <a:r>
              <a:rPr sz="1000" spc="-10">
                <a:solidFill>
                  <a:srgbClr val="0C3155"/>
                </a:solidFill>
                <a:latin typeface="Calibri"/>
                <a:cs typeface="Calibri"/>
              </a:rPr>
              <a:t>2006.</a:t>
            </a:r>
            <a:endParaRPr sz="1000">
              <a:latin typeface="Calibri"/>
              <a:cs typeface="Calibri"/>
            </a:endParaRPr>
          </a:p>
        </p:txBody>
      </p:sp>
      <p:sp>
        <p:nvSpPr>
          <p:cNvPr id="28" name="object 28"/>
          <p:cNvSpPr txBox="1"/>
          <p:nvPr/>
        </p:nvSpPr>
        <p:spPr>
          <a:xfrm>
            <a:off x="8101645" y="2205420"/>
            <a:ext cx="1012825" cy="635000"/>
          </a:xfrm>
          <a:prstGeom prst="rect">
            <a:avLst/>
          </a:prstGeom>
        </p:spPr>
        <p:txBody>
          <a:bodyPr vert="horz" wrap="square" lIns="0" tIns="12700" rIns="0" bIns="0" rtlCol="0">
            <a:normAutofit/>
          </a:bodyPr>
          <a:lstStyle/>
          <a:p>
            <a:pPr marL="62230" marR="54610" indent="-635" algn="ctr">
              <a:lnSpc>
                <a:spcPct val="100000"/>
              </a:lnSpc>
              <a:spcBef>
                <a:spcPts val="100"/>
              </a:spcBef>
            </a:pPr>
            <a:r>
              <a:rPr sz="1000" spc="-75">
                <a:solidFill>
                  <a:srgbClr val="0C3155"/>
                </a:solidFill>
                <a:latin typeface="Calibri"/>
                <a:cs typeface="Calibri"/>
              </a:rPr>
              <a:t>Restaurant Chain’s market capitalization is now</a:t>
            </a:r>
            <a:endParaRPr sz="1000">
              <a:latin typeface="Calibri"/>
              <a:cs typeface="Calibri"/>
            </a:endParaRPr>
          </a:p>
          <a:p>
            <a:pPr marL="12700" marR="5080" algn="ctr">
              <a:lnSpc>
                <a:spcPct val="100000"/>
              </a:lnSpc>
            </a:pPr>
            <a:r>
              <a:rPr sz="1000" spc="-130">
                <a:solidFill>
                  <a:srgbClr val="0C3155"/>
                </a:solidFill>
                <a:latin typeface="Calibri"/>
                <a:cs typeface="Calibri"/>
              </a:rPr>
              <a:t>$78.67N</a:t>
            </a:r>
            <a:r>
              <a:rPr sz="1000" spc="-35">
                <a:solidFill>
                  <a:srgbClr val="0C3155"/>
                </a:solidFill>
                <a:latin typeface="Calibri"/>
                <a:cs typeface="Calibri"/>
              </a:rPr>
              <a:t> </a:t>
            </a:r>
            <a:r>
              <a:rPr sz="1000" spc="-75">
                <a:solidFill>
                  <a:srgbClr val="0C3155"/>
                </a:solidFill>
                <a:latin typeface="Calibri"/>
                <a:cs typeface="Calibri"/>
              </a:rPr>
              <a:t>with</a:t>
            </a:r>
            <a:r>
              <a:rPr sz="1000" spc="-35">
                <a:solidFill>
                  <a:srgbClr val="0C3155"/>
                </a:solidFill>
                <a:latin typeface="Calibri"/>
                <a:cs typeface="Calibri"/>
              </a:rPr>
              <a:t> </a:t>
            </a:r>
            <a:r>
              <a:rPr sz="1000" spc="-80">
                <a:solidFill>
                  <a:srgbClr val="0C3155"/>
                </a:solidFill>
                <a:latin typeface="Calibri"/>
                <a:cs typeface="Calibri"/>
              </a:rPr>
              <a:t>over</a:t>
            </a:r>
            <a:r>
              <a:rPr sz="1000" spc="-35">
                <a:solidFill>
                  <a:srgbClr val="0C3155"/>
                </a:solidFill>
                <a:latin typeface="Calibri"/>
                <a:cs typeface="Calibri"/>
              </a:rPr>
              <a:t> </a:t>
            </a:r>
            <a:r>
              <a:rPr sz="1000" spc="-120">
                <a:solidFill>
                  <a:srgbClr val="0C3155"/>
                </a:solidFill>
                <a:latin typeface="Calibri"/>
                <a:cs typeface="Calibri"/>
              </a:rPr>
              <a:t>3350</a:t>
            </a:r>
            <a:r>
              <a:rPr sz="1000" spc="-10">
                <a:solidFill>
                  <a:srgbClr val="0C3155"/>
                </a:solidFill>
                <a:latin typeface="Calibri"/>
                <a:cs typeface="Calibri"/>
              </a:rPr>
              <a:t> restaurants.</a:t>
            </a:r>
            <a:endParaRPr sz="1000">
              <a:latin typeface="Calibri"/>
              <a:cs typeface="Calibri"/>
            </a:endParaRPr>
          </a:p>
        </p:txBody>
      </p:sp>
      <p:sp>
        <p:nvSpPr>
          <p:cNvPr id="29" name="object 29"/>
          <p:cNvSpPr txBox="1"/>
          <p:nvPr/>
        </p:nvSpPr>
        <p:spPr>
          <a:xfrm>
            <a:off x="6038487" y="2221795"/>
            <a:ext cx="1322070" cy="635000"/>
          </a:xfrm>
          <a:prstGeom prst="rect">
            <a:avLst/>
          </a:prstGeom>
        </p:spPr>
        <p:txBody>
          <a:bodyPr vert="horz" wrap="square" lIns="0" tIns="12700" rIns="0" bIns="0" rtlCol="0">
            <a:normAutofit/>
          </a:bodyPr>
          <a:lstStyle/>
          <a:p>
            <a:pPr marL="12700" marR="5080" indent="-635" algn="ctr">
              <a:lnSpc>
                <a:spcPct val="100000"/>
              </a:lnSpc>
              <a:spcBef>
                <a:spcPts val="100"/>
              </a:spcBef>
            </a:pPr>
            <a:r>
              <a:rPr sz="1000" spc="-70">
                <a:solidFill>
                  <a:srgbClr val="0C3155"/>
                </a:solidFill>
                <a:latin typeface="Calibri"/>
                <a:cs typeface="Calibri"/>
              </a:rPr>
              <a:t>Brian Niccol is named CEO of Restaurant Chain, and the company relocates its headquarters to Newport Beach, California.</a:t>
            </a:r>
            <a:endParaRPr sz="1000">
              <a:latin typeface="Calibri"/>
              <a:cs typeface="Calibri"/>
            </a:endParaRPr>
          </a:p>
        </p:txBody>
      </p:sp>
      <p:sp>
        <p:nvSpPr>
          <p:cNvPr id="30" name="object 30"/>
          <p:cNvSpPr txBox="1"/>
          <p:nvPr/>
        </p:nvSpPr>
        <p:spPr>
          <a:xfrm>
            <a:off x="5180140" y="1232257"/>
            <a:ext cx="1261110" cy="330200"/>
          </a:xfrm>
          <a:prstGeom prst="rect">
            <a:avLst/>
          </a:prstGeom>
        </p:spPr>
        <p:txBody>
          <a:bodyPr vert="horz" wrap="square" lIns="0" tIns="12700" rIns="0" bIns="0" rtlCol="0">
            <a:normAutofit/>
          </a:bodyPr>
          <a:lstStyle/>
          <a:p>
            <a:pPr marL="12700">
              <a:lnSpc>
                <a:spcPct val="100000"/>
              </a:lnSpc>
              <a:spcBef>
                <a:spcPts val="100"/>
              </a:spcBef>
            </a:pPr>
            <a:r>
              <a:rPr sz="1000" spc="-80">
                <a:solidFill>
                  <a:srgbClr val="0C3155"/>
                </a:solidFill>
                <a:latin typeface="Calibri"/>
                <a:cs typeface="Calibri"/>
              </a:rPr>
              <a:t>Restaurant Chain’s Revenue reached $</a:t>
            </a:r>
            <a:endParaRPr sz="1000">
              <a:latin typeface="Calibri"/>
              <a:cs typeface="Calibri"/>
            </a:endParaRPr>
          </a:p>
          <a:p>
            <a:pPr marL="385445">
              <a:lnSpc>
                <a:spcPct val="100000"/>
              </a:lnSpc>
            </a:pPr>
            <a:r>
              <a:rPr sz="1000" spc="-110">
                <a:solidFill>
                  <a:srgbClr val="0C3155"/>
                </a:solidFill>
                <a:latin typeface="Calibri"/>
                <a:cs typeface="Calibri"/>
              </a:rPr>
              <a:t>2.27</a:t>
            </a:r>
            <a:r>
              <a:rPr sz="1000" spc="-45">
                <a:solidFill>
                  <a:srgbClr val="0C3155"/>
                </a:solidFill>
                <a:latin typeface="Calibri"/>
                <a:cs typeface="Calibri"/>
              </a:rPr>
              <a:t> </a:t>
            </a:r>
            <a:r>
              <a:rPr sz="1000" spc="-10">
                <a:solidFill>
                  <a:srgbClr val="0C3155"/>
                </a:solidFill>
                <a:latin typeface="Calibri"/>
                <a:cs typeface="Calibri"/>
              </a:rPr>
              <a:t>Billion</a:t>
            </a:r>
            <a:endParaRPr sz="1000">
              <a:latin typeface="Calibri"/>
              <a:cs typeface="Calibri"/>
            </a:endParaRPr>
          </a:p>
        </p:txBody>
      </p:sp>
      <p:sp>
        <p:nvSpPr>
          <p:cNvPr id="31" name="object 31"/>
          <p:cNvSpPr txBox="1"/>
          <p:nvPr/>
        </p:nvSpPr>
        <p:spPr>
          <a:xfrm>
            <a:off x="1354350" y="1807011"/>
            <a:ext cx="255904" cy="147320"/>
          </a:xfrm>
          <a:prstGeom prst="rect">
            <a:avLst/>
          </a:prstGeom>
        </p:spPr>
        <p:txBody>
          <a:bodyPr vert="horz" wrap="square" lIns="0" tIns="12700" rIns="0" bIns="0" rtlCol="0">
            <a:normAutofit/>
          </a:bodyPr>
          <a:lstStyle/>
          <a:p>
            <a:pPr marL="12700">
              <a:lnSpc>
                <a:spcPct val="100000"/>
              </a:lnSpc>
              <a:spcBef>
                <a:spcPts val="100"/>
              </a:spcBef>
            </a:pPr>
            <a:r>
              <a:rPr sz="800" b="1" spc="30">
                <a:solidFill>
                  <a:srgbClr val="FFFFFF"/>
                </a:solidFill>
                <a:latin typeface="Calibri"/>
                <a:cs typeface="Calibri"/>
              </a:rPr>
              <a:t>1998</a:t>
            </a:r>
            <a:endParaRPr sz="800">
              <a:latin typeface="Calibri"/>
              <a:cs typeface="Calibri"/>
            </a:endParaRPr>
          </a:p>
        </p:txBody>
      </p:sp>
      <p:sp>
        <p:nvSpPr>
          <p:cNvPr id="32" name="object 32"/>
          <p:cNvSpPr txBox="1"/>
          <p:nvPr/>
        </p:nvSpPr>
        <p:spPr>
          <a:xfrm>
            <a:off x="4243179" y="2209907"/>
            <a:ext cx="1217295" cy="482600"/>
          </a:xfrm>
          <a:prstGeom prst="rect">
            <a:avLst/>
          </a:prstGeom>
        </p:spPr>
        <p:txBody>
          <a:bodyPr vert="horz" wrap="square" lIns="0" tIns="12700" rIns="0" bIns="0" rtlCol="0">
            <a:normAutofit/>
          </a:bodyPr>
          <a:lstStyle/>
          <a:p>
            <a:pPr marL="12700" marR="5080" algn="ctr">
              <a:lnSpc>
                <a:spcPct val="100000"/>
              </a:lnSpc>
              <a:spcBef>
                <a:spcPts val="100"/>
              </a:spcBef>
            </a:pPr>
            <a:r>
              <a:rPr sz="1000" spc="-90">
                <a:solidFill>
                  <a:srgbClr val="0C3155"/>
                </a:solidFill>
                <a:latin typeface="Calibri"/>
                <a:cs typeface="Calibri"/>
              </a:rPr>
              <a:t>Restaurant Chain owns and operate 704 restaurants across the states</a:t>
            </a:r>
            <a:endParaRPr sz="1000">
              <a:latin typeface="Calibri"/>
              <a:cs typeface="Calibri"/>
            </a:endParaRPr>
          </a:p>
        </p:txBody>
      </p:sp>
      <p:sp>
        <p:nvSpPr>
          <p:cNvPr id="33" name="object 33"/>
          <p:cNvSpPr txBox="1"/>
          <p:nvPr/>
        </p:nvSpPr>
        <p:spPr>
          <a:xfrm>
            <a:off x="2532024" y="1807011"/>
            <a:ext cx="255904" cy="147320"/>
          </a:xfrm>
          <a:prstGeom prst="rect">
            <a:avLst/>
          </a:prstGeom>
        </p:spPr>
        <p:txBody>
          <a:bodyPr vert="horz" wrap="square" lIns="0" tIns="12700" rIns="0" bIns="0" rtlCol="0">
            <a:normAutofit/>
          </a:bodyPr>
          <a:lstStyle/>
          <a:p>
            <a:pPr marL="12700">
              <a:lnSpc>
                <a:spcPct val="100000"/>
              </a:lnSpc>
              <a:spcBef>
                <a:spcPts val="100"/>
              </a:spcBef>
            </a:pPr>
            <a:r>
              <a:rPr sz="800" b="1" spc="30">
                <a:solidFill>
                  <a:srgbClr val="FFFFFF"/>
                </a:solidFill>
                <a:latin typeface="Calibri"/>
                <a:cs typeface="Calibri"/>
              </a:rPr>
              <a:t>2005</a:t>
            </a:r>
            <a:endParaRPr sz="800">
              <a:latin typeface="Calibri"/>
              <a:cs typeface="Calibri"/>
            </a:endParaRPr>
          </a:p>
        </p:txBody>
      </p:sp>
      <p:sp>
        <p:nvSpPr>
          <p:cNvPr id="34" name="object 34"/>
          <p:cNvSpPr txBox="1"/>
          <p:nvPr/>
        </p:nvSpPr>
        <p:spPr>
          <a:xfrm>
            <a:off x="3567737" y="1807011"/>
            <a:ext cx="255904" cy="147320"/>
          </a:xfrm>
          <a:prstGeom prst="rect">
            <a:avLst/>
          </a:prstGeom>
        </p:spPr>
        <p:txBody>
          <a:bodyPr vert="horz" wrap="square" lIns="0" tIns="12700" rIns="0" bIns="0" rtlCol="0">
            <a:normAutofit/>
          </a:bodyPr>
          <a:lstStyle/>
          <a:p>
            <a:pPr marL="12700">
              <a:lnSpc>
                <a:spcPct val="100000"/>
              </a:lnSpc>
              <a:spcBef>
                <a:spcPts val="100"/>
              </a:spcBef>
            </a:pPr>
            <a:r>
              <a:rPr sz="800" b="1" spc="30">
                <a:solidFill>
                  <a:srgbClr val="FFFFFF"/>
                </a:solidFill>
                <a:latin typeface="Calibri"/>
                <a:cs typeface="Calibri"/>
              </a:rPr>
              <a:t>2006</a:t>
            </a:r>
            <a:endParaRPr sz="800">
              <a:latin typeface="Calibri"/>
              <a:cs typeface="Calibri"/>
            </a:endParaRPr>
          </a:p>
        </p:txBody>
      </p:sp>
      <p:sp>
        <p:nvSpPr>
          <p:cNvPr id="35" name="object 35"/>
          <p:cNvSpPr txBox="1"/>
          <p:nvPr/>
        </p:nvSpPr>
        <p:spPr>
          <a:xfrm>
            <a:off x="4603437" y="1802910"/>
            <a:ext cx="255904" cy="147320"/>
          </a:xfrm>
          <a:prstGeom prst="rect">
            <a:avLst/>
          </a:prstGeom>
        </p:spPr>
        <p:txBody>
          <a:bodyPr vert="horz" wrap="square" lIns="0" tIns="12700" rIns="0" bIns="0" rtlCol="0">
            <a:normAutofit/>
          </a:bodyPr>
          <a:lstStyle/>
          <a:p>
            <a:pPr marL="12700">
              <a:lnSpc>
                <a:spcPct val="100000"/>
              </a:lnSpc>
              <a:spcBef>
                <a:spcPts val="100"/>
              </a:spcBef>
            </a:pPr>
            <a:r>
              <a:rPr sz="800" b="1" spc="30">
                <a:solidFill>
                  <a:srgbClr val="FFFFFF"/>
                </a:solidFill>
                <a:latin typeface="Calibri"/>
                <a:cs typeface="Calibri"/>
              </a:rPr>
              <a:t>2007</a:t>
            </a:r>
            <a:endParaRPr sz="800">
              <a:latin typeface="Calibri"/>
              <a:cs typeface="Calibri"/>
            </a:endParaRPr>
          </a:p>
        </p:txBody>
      </p:sp>
      <p:sp>
        <p:nvSpPr>
          <p:cNvPr id="36" name="object 36"/>
          <p:cNvSpPr txBox="1"/>
          <p:nvPr/>
        </p:nvSpPr>
        <p:spPr>
          <a:xfrm>
            <a:off x="5587837" y="1807011"/>
            <a:ext cx="255904" cy="147320"/>
          </a:xfrm>
          <a:prstGeom prst="rect">
            <a:avLst/>
          </a:prstGeom>
        </p:spPr>
        <p:txBody>
          <a:bodyPr vert="horz" wrap="square" lIns="0" tIns="12700" rIns="0" bIns="0" rtlCol="0">
            <a:normAutofit/>
          </a:bodyPr>
          <a:lstStyle/>
          <a:p>
            <a:pPr marL="12700">
              <a:lnSpc>
                <a:spcPct val="100000"/>
              </a:lnSpc>
              <a:spcBef>
                <a:spcPts val="100"/>
              </a:spcBef>
            </a:pPr>
            <a:r>
              <a:rPr sz="800" b="1" spc="30">
                <a:solidFill>
                  <a:srgbClr val="FFFFFF"/>
                </a:solidFill>
                <a:latin typeface="Calibri"/>
                <a:cs typeface="Calibri"/>
              </a:rPr>
              <a:t>2011</a:t>
            </a:r>
            <a:endParaRPr sz="800">
              <a:latin typeface="Calibri"/>
              <a:cs typeface="Calibri"/>
            </a:endParaRPr>
          </a:p>
        </p:txBody>
      </p:sp>
      <p:sp>
        <p:nvSpPr>
          <p:cNvPr id="37" name="object 37"/>
          <p:cNvSpPr txBox="1"/>
          <p:nvPr/>
        </p:nvSpPr>
        <p:spPr>
          <a:xfrm>
            <a:off x="6527900" y="1807011"/>
            <a:ext cx="255904" cy="147320"/>
          </a:xfrm>
          <a:prstGeom prst="rect">
            <a:avLst/>
          </a:prstGeom>
        </p:spPr>
        <p:txBody>
          <a:bodyPr vert="horz" wrap="square" lIns="0" tIns="12700" rIns="0" bIns="0" rtlCol="0">
            <a:normAutofit/>
          </a:bodyPr>
          <a:lstStyle/>
          <a:p>
            <a:pPr marL="12700">
              <a:lnSpc>
                <a:spcPct val="100000"/>
              </a:lnSpc>
              <a:spcBef>
                <a:spcPts val="100"/>
              </a:spcBef>
            </a:pPr>
            <a:r>
              <a:rPr sz="800" b="1" spc="30">
                <a:solidFill>
                  <a:srgbClr val="FFFFFF"/>
                </a:solidFill>
                <a:latin typeface="Calibri"/>
                <a:cs typeface="Calibri"/>
              </a:rPr>
              <a:t>2018</a:t>
            </a:r>
            <a:endParaRPr sz="800">
              <a:latin typeface="Calibri"/>
              <a:cs typeface="Calibri"/>
            </a:endParaRPr>
          </a:p>
        </p:txBody>
      </p:sp>
      <p:sp>
        <p:nvSpPr>
          <p:cNvPr id="38" name="object 38"/>
          <p:cNvSpPr txBox="1"/>
          <p:nvPr/>
        </p:nvSpPr>
        <p:spPr>
          <a:xfrm>
            <a:off x="6961365" y="622368"/>
            <a:ext cx="1324610" cy="1332230"/>
          </a:xfrm>
          <a:prstGeom prst="rect">
            <a:avLst/>
          </a:prstGeom>
        </p:spPr>
        <p:txBody>
          <a:bodyPr vert="horz" wrap="square" lIns="0" tIns="12700" rIns="0" bIns="0" rtlCol="0">
            <a:normAutofit/>
          </a:bodyPr>
          <a:lstStyle/>
          <a:p>
            <a:pPr marL="12700" marR="5080" algn="ctr">
              <a:lnSpc>
                <a:spcPct val="100000"/>
              </a:lnSpc>
              <a:spcBef>
                <a:spcPts val="100"/>
              </a:spcBef>
            </a:pPr>
            <a:r>
              <a:rPr sz="1000" spc="-70">
                <a:solidFill>
                  <a:srgbClr val="0C3155"/>
                </a:solidFill>
                <a:latin typeface="Calibri"/>
                <a:cs typeface="Calibri"/>
              </a:rPr>
              <a:t>Restaurant Chain's $50 million venture fund invest in early stage companies that align with cultivate next, a campaign that aims to improve operating efficiency and food with integrity mission.</a:t>
            </a:r>
            <a:endParaRPr sz="1000">
              <a:latin typeface="Calibri"/>
              <a:cs typeface="Calibri"/>
            </a:endParaRPr>
          </a:p>
          <a:p>
            <a:pPr marR="151765" algn="ctr">
              <a:lnSpc>
                <a:spcPct val="100000"/>
              </a:lnSpc>
              <a:spcBef>
                <a:spcPts val="925"/>
              </a:spcBef>
            </a:pPr>
            <a:r>
              <a:rPr sz="800" b="1" spc="30">
                <a:solidFill>
                  <a:srgbClr val="FFFFFF"/>
                </a:solidFill>
                <a:latin typeface="Calibri"/>
                <a:cs typeface="Calibri"/>
              </a:rPr>
              <a:t>2023</a:t>
            </a:r>
            <a:endParaRPr sz="800">
              <a:latin typeface="Calibri"/>
              <a:cs typeface="Calibri"/>
            </a:endParaRPr>
          </a:p>
        </p:txBody>
      </p:sp>
      <p:sp>
        <p:nvSpPr>
          <p:cNvPr id="39" name="object 39"/>
          <p:cNvSpPr txBox="1"/>
          <p:nvPr/>
        </p:nvSpPr>
        <p:spPr>
          <a:xfrm>
            <a:off x="8436625" y="1807011"/>
            <a:ext cx="255904" cy="147320"/>
          </a:xfrm>
          <a:prstGeom prst="rect">
            <a:avLst/>
          </a:prstGeom>
        </p:spPr>
        <p:txBody>
          <a:bodyPr vert="horz" wrap="square" lIns="0" tIns="12700" rIns="0" bIns="0" rtlCol="0">
            <a:normAutofit/>
          </a:bodyPr>
          <a:lstStyle/>
          <a:p>
            <a:pPr marL="12700">
              <a:lnSpc>
                <a:spcPct val="100000"/>
              </a:lnSpc>
              <a:spcBef>
                <a:spcPts val="100"/>
              </a:spcBef>
            </a:pPr>
            <a:r>
              <a:rPr sz="800" b="1" spc="30">
                <a:solidFill>
                  <a:srgbClr val="FFFFFF"/>
                </a:solidFill>
                <a:latin typeface="Calibri"/>
                <a:cs typeface="Calibri"/>
              </a:rPr>
              <a:t>2024</a:t>
            </a:r>
            <a:endParaRPr sz="800">
              <a:latin typeface="Calibri"/>
              <a:cs typeface="Calibri"/>
            </a:endParaRPr>
          </a:p>
        </p:txBody>
      </p:sp>
      <p:grpSp>
        <p:nvGrpSpPr>
          <p:cNvPr id="40" name="object 40"/>
          <p:cNvGrpSpPr/>
          <p:nvPr/>
        </p:nvGrpSpPr>
        <p:grpSpPr>
          <a:xfrm>
            <a:off x="2036937" y="1257030"/>
            <a:ext cx="316865" cy="534670"/>
            <a:chOff x="2036937" y="1257030"/>
            <a:chExt cx="316865" cy="534670"/>
          </a:xfrm>
        </p:grpSpPr>
        <p:sp>
          <p:nvSpPr>
            <p:cNvPr id="41" name="object 41"/>
            <p:cNvSpPr/>
            <p:nvPr/>
          </p:nvSpPr>
          <p:spPr>
            <a:xfrm>
              <a:off x="2041699" y="1299098"/>
              <a:ext cx="285750" cy="487680"/>
            </a:xfrm>
            <a:custGeom>
              <a:avLst/>
              <a:gdLst/>
              <a:ahLst/>
              <a:cxnLst/>
              <a:rect l="l" t="t" r="r" b="b"/>
              <a:pathLst>
                <a:path w="285750" h="487680">
                  <a:moveTo>
                    <a:pt x="0" y="487376"/>
                  </a:moveTo>
                  <a:lnTo>
                    <a:pt x="285233" y="0"/>
                  </a:lnTo>
                </a:path>
              </a:pathLst>
            </a:custGeom>
            <a:ln w="9524">
              <a:solidFill>
                <a:srgbClr val="0C3155"/>
              </a:solidFill>
            </a:ln>
          </p:spPr>
          <p:txBody>
            <a:bodyPr wrap="square" lIns="0" tIns="0" rIns="0" bIns="0" rtlCol="0"/>
            <a:lstStyle/>
            <a:p>
              <a:endParaRPr/>
            </a:p>
          </p:txBody>
        </p:sp>
        <p:sp>
          <p:nvSpPr>
            <p:cNvPr id="42" name="object 42"/>
            <p:cNvSpPr/>
            <p:nvPr/>
          </p:nvSpPr>
          <p:spPr>
            <a:xfrm>
              <a:off x="2313355" y="1261792"/>
              <a:ext cx="35560" cy="45720"/>
            </a:xfrm>
            <a:custGeom>
              <a:avLst/>
              <a:gdLst/>
              <a:ahLst/>
              <a:cxnLst/>
              <a:rect l="l" t="t" r="r" b="b"/>
              <a:pathLst>
                <a:path w="35560" h="45719">
                  <a:moveTo>
                    <a:pt x="27156" y="45252"/>
                  </a:moveTo>
                  <a:lnTo>
                    <a:pt x="0" y="29359"/>
                  </a:lnTo>
                  <a:lnTo>
                    <a:pt x="35411" y="0"/>
                  </a:lnTo>
                  <a:lnTo>
                    <a:pt x="27156" y="45252"/>
                  </a:lnTo>
                  <a:close/>
                </a:path>
              </a:pathLst>
            </a:custGeom>
            <a:solidFill>
              <a:srgbClr val="0C3155"/>
            </a:solidFill>
          </p:spPr>
          <p:txBody>
            <a:bodyPr wrap="square" lIns="0" tIns="0" rIns="0" bIns="0" rtlCol="0"/>
            <a:lstStyle/>
            <a:p>
              <a:endParaRPr/>
            </a:p>
          </p:txBody>
        </p:sp>
        <p:sp>
          <p:nvSpPr>
            <p:cNvPr id="43" name="object 43"/>
            <p:cNvSpPr/>
            <p:nvPr/>
          </p:nvSpPr>
          <p:spPr>
            <a:xfrm>
              <a:off x="2313355" y="1261792"/>
              <a:ext cx="35560" cy="45720"/>
            </a:xfrm>
            <a:custGeom>
              <a:avLst/>
              <a:gdLst/>
              <a:ahLst/>
              <a:cxnLst/>
              <a:rect l="l" t="t" r="r" b="b"/>
              <a:pathLst>
                <a:path w="35560" h="45719">
                  <a:moveTo>
                    <a:pt x="27156" y="45252"/>
                  </a:moveTo>
                  <a:lnTo>
                    <a:pt x="35411" y="0"/>
                  </a:lnTo>
                  <a:lnTo>
                    <a:pt x="0" y="29359"/>
                  </a:lnTo>
                  <a:lnTo>
                    <a:pt x="27156" y="45252"/>
                  </a:lnTo>
                  <a:close/>
                </a:path>
              </a:pathLst>
            </a:custGeom>
            <a:ln w="9524">
              <a:solidFill>
                <a:srgbClr val="0C3155"/>
              </a:solidFill>
            </a:ln>
          </p:spPr>
          <p:txBody>
            <a:bodyPr wrap="square" lIns="0" tIns="0" rIns="0" bIns="0" rtlCol="0"/>
            <a:lstStyle/>
            <a:p>
              <a:endParaRPr/>
            </a:p>
          </p:txBody>
        </p:sp>
      </p:grpSp>
      <p:pic>
        <p:nvPicPr>
          <p:cNvPr id="44" name="object 44"/>
          <p:cNvPicPr/>
          <p:nvPr/>
        </p:nvPicPr>
        <p:blipFill>
          <a:blip r:embed="rId5" cstate="print"/>
          <a:stretch>
            <a:fillRect/>
          </a:stretch>
        </p:blipFill>
        <p:spPr>
          <a:xfrm>
            <a:off x="2243273" y="717808"/>
            <a:ext cx="1801323" cy="396892"/>
          </a:xfrm>
          <a:prstGeom prst="rect">
            <a:avLst/>
          </a:prstGeom>
        </p:spPr>
      </p:pic>
      <p:sp>
        <p:nvSpPr>
          <p:cNvPr id="45" name="object 45"/>
          <p:cNvSpPr txBox="1"/>
          <p:nvPr/>
        </p:nvSpPr>
        <p:spPr>
          <a:xfrm>
            <a:off x="2221439" y="1461970"/>
            <a:ext cx="228600" cy="177800"/>
          </a:xfrm>
          <a:prstGeom prst="rect">
            <a:avLst/>
          </a:prstGeom>
        </p:spPr>
        <p:txBody>
          <a:bodyPr vert="horz" wrap="square" lIns="0" tIns="12700" rIns="0" bIns="0" rtlCol="0">
            <a:normAutofit/>
          </a:bodyPr>
          <a:lstStyle/>
          <a:p>
            <a:pPr marL="12700">
              <a:lnSpc>
                <a:spcPct val="100000"/>
              </a:lnSpc>
              <a:spcBef>
                <a:spcPts val="100"/>
              </a:spcBef>
            </a:pPr>
            <a:r>
              <a:rPr sz="1000" spc="-100">
                <a:solidFill>
                  <a:srgbClr val="0C3155"/>
                </a:solidFill>
                <a:latin typeface="Calibri"/>
                <a:cs typeface="Calibri"/>
              </a:rPr>
              <a:t>2001</a:t>
            </a:r>
            <a:endParaRPr sz="1000">
              <a:latin typeface="Calibri"/>
              <a:cs typeface="Calibri"/>
            </a:endParaRPr>
          </a:p>
        </p:txBody>
      </p:sp>
      <p:grpSp>
        <p:nvGrpSpPr>
          <p:cNvPr id="46" name="object 46"/>
          <p:cNvGrpSpPr/>
          <p:nvPr/>
        </p:nvGrpSpPr>
        <p:grpSpPr>
          <a:xfrm>
            <a:off x="4689587" y="1139680"/>
            <a:ext cx="316865" cy="534670"/>
            <a:chOff x="4689587" y="1139680"/>
            <a:chExt cx="316865" cy="534670"/>
          </a:xfrm>
        </p:grpSpPr>
        <p:sp>
          <p:nvSpPr>
            <p:cNvPr id="47" name="object 47"/>
            <p:cNvSpPr/>
            <p:nvPr/>
          </p:nvSpPr>
          <p:spPr>
            <a:xfrm>
              <a:off x="4694349" y="1181748"/>
              <a:ext cx="285750" cy="487680"/>
            </a:xfrm>
            <a:custGeom>
              <a:avLst/>
              <a:gdLst/>
              <a:ahLst/>
              <a:cxnLst/>
              <a:rect l="l" t="t" r="r" b="b"/>
              <a:pathLst>
                <a:path w="285750" h="487680">
                  <a:moveTo>
                    <a:pt x="0" y="487376"/>
                  </a:moveTo>
                  <a:lnTo>
                    <a:pt x="285233" y="0"/>
                  </a:lnTo>
                </a:path>
              </a:pathLst>
            </a:custGeom>
            <a:ln w="9524">
              <a:solidFill>
                <a:srgbClr val="0C3155"/>
              </a:solidFill>
            </a:ln>
          </p:spPr>
          <p:txBody>
            <a:bodyPr wrap="square" lIns="0" tIns="0" rIns="0" bIns="0" rtlCol="0"/>
            <a:lstStyle/>
            <a:p>
              <a:endParaRPr/>
            </a:p>
          </p:txBody>
        </p:sp>
        <p:sp>
          <p:nvSpPr>
            <p:cNvPr id="48" name="object 48"/>
            <p:cNvSpPr/>
            <p:nvPr/>
          </p:nvSpPr>
          <p:spPr>
            <a:xfrm>
              <a:off x="4966004" y="1144442"/>
              <a:ext cx="35560" cy="45720"/>
            </a:xfrm>
            <a:custGeom>
              <a:avLst/>
              <a:gdLst/>
              <a:ahLst/>
              <a:cxnLst/>
              <a:rect l="l" t="t" r="r" b="b"/>
              <a:pathLst>
                <a:path w="35560" h="45719">
                  <a:moveTo>
                    <a:pt x="27156" y="45252"/>
                  </a:moveTo>
                  <a:lnTo>
                    <a:pt x="0" y="29359"/>
                  </a:lnTo>
                  <a:lnTo>
                    <a:pt x="35411" y="0"/>
                  </a:lnTo>
                  <a:lnTo>
                    <a:pt x="27156" y="45252"/>
                  </a:lnTo>
                  <a:close/>
                </a:path>
              </a:pathLst>
            </a:custGeom>
            <a:solidFill>
              <a:srgbClr val="0C3155"/>
            </a:solidFill>
          </p:spPr>
          <p:txBody>
            <a:bodyPr wrap="square" lIns="0" tIns="0" rIns="0" bIns="0" rtlCol="0"/>
            <a:lstStyle/>
            <a:p>
              <a:endParaRPr/>
            </a:p>
          </p:txBody>
        </p:sp>
        <p:sp>
          <p:nvSpPr>
            <p:cNvPr id="49" name="object 49"/>
            <p:cNvSpPr/>
            <p:nvPr/>
          </p:nvSpPr>
          <p:spPr>
            <a:xfrm>
              <a:off x="4966004" y="1144442"/>
              <a:ext cx="35560" cy="45720"/>
            </a:xfrm>
            <a:custGeom>
              <a:avLst/>
              <a:gdLst/>
              <a:ahLst/>
              <a:cxnLst/>
              <a:rect l="l" t="t" r="r" b="b"/>
              <a:pathLst>
                <a:path w="35560" h="45719">
                  <a:moveTo>
                    <a:pt x="27156" y="45252"/>
                  </a:moveTo>
                  <a:lnTo>
                    <a:pt x="35411" y="0"/>
                  </a:lnTo>
                  <a:lnTo>
                    <a:pt x="0" y="29359"/>
                  </a:lnTo>
                  <a:lnTo>
                    <a:pt x="27156" y="45252"/>
                  </a:lnTo>
                  <a:close/>
                </a:path>
              </a:pathLst>
            </a:custGeom>
            <a:ln w="9524">
              <a:solidFill>
                <a:srgbClr val="0C3155"/>
              </a:solidFill>
            </a:ln>
          </p:spPr>
          <p:txBody>
            <a:bodyPr wrap="square" lIns="0" tIns="0" rIns="0" bIns="0" rtlCol="0"/>
            <a:lstStyle/>
            <a:p>
              <a:endParaRPr/>
            </a:p>
          </p:txBody>
        </p:sp>
      </p:grpSp>
      <p:pic>
        <p:nvPicPr>
          <p:cNvPr id="50" name="object 50"/>
          <p:cNvPicPr/>
          <p:nvPr/>
        </p:nvPicPr>
        <p:blipFill>
          <a:blip r:embed="rId6" cstate="print"/>
          <a:stretch>
            <a:fillRect/>
          </a:stretch>
        </p:blipFill>
        <p:spPr>
          <a:xfrm>
            <a:off x="4614677" y="820483"/>
            <a:ext cx="1288202" cy="191539"/>
          </a:xfrm>
          <a:prstGeom prst="rect">
            <a:avLst/>
          </a:prstGeom>
        </p:spPr>
      </p:pic>
      <p:sp>
        <p:nvSpPr>
          <p:cNvPr id="51" name="object 51"/>
          <p:cNvSpPr txBox="1"/>
          <p:nvPr/>
        </p:nvSpPr>
        <p:spPr>
          <a:xfrm>
            <a:off x="4822025" y="1385444"/>
            <a:ext cx="228600" cy="177800"/>
          </a:xfrm>
          <a:prstGeom prst="rect">
            <a:avLst/>
          </a:prstGeom>
        </p:spPr>
        <p:txBody>
          <a:bodyPr vert="horz" wrap="square" lIns="0" tIns="12700" rIns="0" bIns="0" rtlCol="0">
            <a:normAutofit/>
          </a:bodyPr>
          <a:lstStyle/>
          <a:p>
            <a:pPr marL="12700">
              <a:lnSpc>
                <a:spcPct val="100000"/>
              </a:lnSpc>
              <a:spcBef>
                <a:spcPts val="100"/>
              </a:spcBef>
            </a:pPr>
            <a:r>
              <a:rPr sz="1000" spc="-100">
                <a:solidFill>
                  <a:srgbClr val="0C3155"/>
                </a:solidFill>
                <a:latin typeface="Calibri"/>
                <a:cs typeface="Calibri"/>
              </a:rPr>
              <a:t>2007</a:t>
            </a:r>
            <a:endParaRPr sz="1000">
              <a:latin typeface="Calibri"/>
              <a:cs typeface="Calibri"/>
            </a:endParaRPr>
          </a:p>
        </p:txBody>
      </p:sp>
      <p:grpSp>
        <p:nvGrpSpPr>
          <p:cNvPr id="52" name="object 52"/>
          <p:cNvGrpSpPr/>
          <p:nvPr/>
        </p:nvGrpSpPr>
        <p:grpSpPr>
          <a:xfrm>
            <a:off x="3658362" y="2169037"/>
            <a:ext cx="320040" cy="396240"/>
            <a:chOff x="3658362" y="2169037"/>
            <a:chExt cx="320040" cy="396240"/>
          </a:xfrm>
        </p:grpSpPr>
        <p:sp>
          <p:nvSpPr>
            <p:cNvPr id="53" name="object 53"/>
            <p:cNvSpPr/>
            <p:nvPr/>
          </p:nvSpPr>
          <p:spPr>
            <a:xfrm>
              <a:off x="3663124" y="2173800"/>
              <a:ext cx="283210" cy="353060"/>
            </a:xfrm>
            <a:custGeom>
              <a:avLst/>
              <a:gdLst/>
              <a:ahLst/>
              <a:cxnLst/>
              <a:rect l="l" t="t" r="r" b="b"/>
              <a:pathLst>
                <a:path w="283210" h="353060">
                  <a:moveTo>
                    <a:pt x="0" y="0"/>
                  </a:moveTo>
                  <a:lnTo>
                    <a:pt x="283120" y="352635"/>
                  </a:lnTo>
                </a:path>
              </a:pathLst>
            </a:custGeom>
            <a:ln w="9524">
              <a:solidFill>
                <a:srgbClr val="0C3155"/>
              </a:solidFill>
            </a:ln>
          </p:spPr>
          <p:txBody>
            <a:bodyPr wrap="square" lIns="0" tIns="0" rIns="0" bIns="0" rtlCol="0"/>
            <a:lstStyle/>
            <a:p>
              <a:endParaRPr/>
            </a:p>
          </p:txBody>
        </p:sp>
        <p:sp>
          <p:nvSpPr>
            <p:cNvPr id="54" name="object 54"/>
            <p:cNvSpPr/>
            <p:nvPr/>
          </p:nvSpPr>
          <p:spPr>
            <a:xfrm>
              <a:off x="3933977" y="2516586"/>
              <a:ext cx="39370" cy="43815"/>
            </a:xfrm>
            <a:custGeom>
              <a:avLst/>
              <a:gdLst/>
              <a:ahLst/>
              <a:cxnLst/>
              <a:rect l="l" t="t" r="r" b="b"/>
              <a:pathLst>
                <a:path w="39370" h="43814">
                  <a:moveTo>
                    <a:pt x="39329" y="43555"/>
                  </a:moveTo>
                  <a:lnTo>
                    <a:pt x="0" y="19699"/>
                  </a:lnTo>
                  <a:lnTo>
                    <a:pt x="24535" y="0"/>
                  </a:lnTo>
                  <a:lnTo>
                    <a:pt x="39329" y="43555"/>
                  </a:lnTo>
                  <a:close/>
                </a:path>
              </a:pathLst>
            </a:custGeom>
            <a:solidFill>
              <a:srgbClr val="0C3155"/>
            </a:solidFill>
          </p:spPr>
          <p:txBody>
            <a:bodyPr wrap="square" lIns="0" tIns="0" rIns="0" bIns="0" rtlCol="0"/>
            <a:lstStyle/>
            <a:p>
              <a:endParaRPr/>
            </a:p>
          </p:txBody>
        </p:sp>
        <p:sp>
          <p:nvSpPr>
            <p:cNvPr id="55" name="object 55"/>
            <p:cNvSpPr/>
            <p:nvPr/>
          </p:nvSpPr>
          <p:spPr>
            <a:xfrm>
              <a:off x="3933977" y="2516586"/>
              <a:ext cx="39370" cy="43815"/>
            </a:xfrm>
            <a:custGeom>
              <a:avLst/>
              <a:gdLst/>
              <a:ahLst/>
              <a:cxnLst/>
              <a:rect l="l" t="t" r="r" b="b"/>
              <a:pathLst>
                <a:path w="39370" h="43814">
                  <a:moveTo>
                    <a:pt x="0" y="19699"/>
                  </a:moveTo>
                  <a:lnTo>
                    <a:pt x="39329" y="43555"/>
                  </a:lnTo>
                  <a:lnTo>
                    <a:pt x="24535" y="0"/>
                  </a:lnTo>
                  <a:lnTo>
                    <a:pt x="0" y="19699"/>
                  </a:lnTo>
                  <a:close/>
                </a:path>
              </a:pathLst>
            </a:custGeom>
            <a:ln w="9524">
              <a:solidFill>
                <a:srgbClr val="0C3155"/>
              </a:solidFill>
            </a:ln>
          </p:spPr>
          <p:txBody>
            <a:bodyPr wrap="square" lIns="0" tIns="0" rIns="0" bIns="0" rtlCol="0"/>
            <a:lstStyle/>
            <a:p>
              <a:endParaRPr/>
            </a:p>
          </p:txBody>
        </p:sp>
      </p:grpSp>
      <p:pic>
        <p:nvPicPr>
          <p:cNvPr id="56" name="object 56"/>
          <p:cNvPicPr/>
          <p:nvPr/>
        </p:nvPicPr>
        <p:blipFill>
          <a:blip r:embed="rId7" cstate="print"/>
          <a:stretch>
            <a:fillRect/>
          </a:stretch>
        </p:blipFill>
        <p:spPr>
          <a:xfrm>
            <a:off x="3692874" y="2680695"/>
            <a:ext cx="786299" cy="274199"/>
          </a:xfrm>
          <a:prstGeom prst="rect">
            <a:avLst/>
          </a:prstGeom>
        </p:spPr>
      </p:pic>
      <p:sp>
        <p:nvSpPr>
          <p:cNvPr id="57" name="object 57"/>
          <p:cNvSpPr txBox="1"/>
          <p:nvPr/>
        </p:nvSpPr>
        <p:spPr>
          <a:xfrm>
            <a:off x="3584612" y="2336720"/>
            <a:ext cx="228600" cy="177800"/>
          </a:xfrm>
          <a:prstGeom prst="rect">
            <a:avLst/>
          </a:prstGeom>
        </p:spPr>
        <p:txBody>
          <a:bodyPr vert="horz" wrap="square" lIns="0" tIns="12700" rIns="0" bIns="0" rtlCol="0">
            <a:normAutofit/>
          </a:bodyPr>
          <a:lstStyle/>
          <a:p>
            <a:pPr marL="12700">
              <a:lnSpc>
                <a:spcPct val="100000"/>
              </a:lnSpc>
              <a:spcBef>
                <a:spcPts val="100"/>
              </a:spcBef>
            </a:pPr>
            <a:r>
              <a:rPr sz="1000" spc="-100">
                <a:solidFill>
                  <a:srgbClr val="0C3155"/>
                </a:solidFill>
                <a:latin typeface="Calibri"/>
                <a:cs typeface="Calibri"/>
              </a:rPr>
              <a:t>2006</a:t>
            </a:r>
            <a:endParaRPr sz="1000">
              <a:latin typeface="Calibri"/>
              <a:cs typeface="Calibri"/>
            </a:endParaRPr>
          </a:p>
        </p:txBody>
      </p:sp>
      <p:grpSp>
        <p:nvGrpSpPr>
          <p:cNvPr id="58" name="object 58"/>
          <p:cNvGrpSpPr/>
          <p:nvPr/>
        </p:nvGrpSpPr>
        <p:grpSpPr>
          <a:xfrm>
            <a:off x="48550" y="3353512"/>
            <a:ext cx="4392295" cy="2874645"/>
            <a:chOff x="48550" y="3353512"/>
            <a:chExt cx="4392295" cy="2874645"/>
          </a:xfrm>
        </p:grpSpPr>
        <p:pic>
          <p:nvPicPr>
            <p:cNvPr id="59" name="object 59"/>
            <p:cNvPicPr/>
            <p:nvPr/>
          </p:nvPicPr>
          <p:blipFill>
            <a:blip r:embed="rId8" cstate="print"/>
            <a:stretch>
              <a:fillRect/>
            </a:stretch>
          </p:blipFill>
          <p:spPr>
            <a:xfrm>
              <a:off x="332300" y="3715988"/>
              <a:ext cx="3732899" cy="2511936"/>
            </a:xfrm>
            <a:prstGeom prst="rect">
              <a:avLst/>
            </a:prstGeom>
          </p:spPr>
        </p:pic>
        <p:sp>
          <p:nvSpPr>
            <p:cNvPr id="60" name="object 60"/>
            <p:cNvSpPr/>
            <p:nvPr/>
          </p:nvSpPr>
          <p:spPr>
            <a:xfrm>
              <a:off x="48550" y="3353512"/>
              <a:ext cx="4392295" cy="328295"/>
            </a:xfrm>
            <a:custGeom>
              <a:avLst/>
              <a:gdLst/>
              <a:ahLst/>
              <a:cxnLst/>
              <a:rect l="l" t="t" r="r" b="b"/>
              <a:pathLst>
                <a:path w="4392295" h="328295">
                  <a:moveTo>
                    <a:pt x="4337598" y="328199"/>
                  </a:moveTo>
                  <a:lnTo>
                    <a:pt x="54701" y="328199"/>
                  </a:lnTo>
                  <a:lnTo>
                    <a:pt x="33408" y="323901"/>
                  </a:lnTo>
                  <a:lnTo>
                    <a:pt x="16021" y="312178"/>
                  </a:lnTo>
                  <a:lnTo>
                    <a:pt x="4298" y="294790"/>
                  </a:lnTo>
                  <a:lnTo>
                    <a:pt x="0" y="273498"/>
                  </a:lnTo>
                  <a:lnTo>
                    <a:pt x="0" y="54701"/>
                  </a:lnTo>
                  <a:lnTo>
                    <a:pt x="4298" y="33409"/>
                  </a:lnTo>
                  <a:lnTo>
                    <a:pt x="16021" y="16021"/>
                  </a:lnTo>
                  <a:lnTo>
                    <a:pt x="33408" y="4298"/>
                  </a:lnTo>
                  <a:lnTo>
                    <a:pt x="54701" y="0"/>
                  </a:lnTo>
                  <a:lnTo>
                    <a:pt x="4337598" y="0"/>
                  </a:lnTo>
                  <a:lnTo>
                    <a:pt x="4358890" y="4298"/>
                  </a:lnTo>
                  <a:lnTo>
                    <a:pt x="4376278" y="16021"/>
                  </a:lnTo>
                  <a:lnTo>
                    <a:pt x="4388001" y="33409"/>
                  </a:lnTo>
                  <a:lnTo>
                    <a:pt x="4392299" y="54701"/>
                  </a:lnTo>
                  <a:lnTo>
                    <a:pt x="4392299" y="273498"/>
                  </a:lnTo>
                  <a:lnTo>
                    <a:pt x="4376278" y="312178"/>
                  </a:lnTo>
                  <a:lnTo>
                    <a:pt x="4337598" y="328199"/>
                  </a:lnTo>
                  <a:close/>
                </a:path>
              </a:pathLst>
            </a:custGeom>
            <a:solidFill>
              <a:srgbClr val="4C1414"/>
            </a:solidFill>
          </p:spPr>
          <p:txBody>
            <a:bodyPr wrap="square" lIns="0" tIns="0" rIns="0" bIns="0" rtlCol="0"/>
            <a:lstStyle/>
            <a:p>
              <a:endParaRPr/>
            </a:p>
          </p:txBody>
        </p:sp>
      </p:grpSp>
      <p:sp>
        <p:nvSpPr>
          <p:cNvPr id="61" name="object 61"/>
          <p:cNvSpPr txBox="1"/>
          <p:nvPr/>
        </p:nvSpPr>
        <p:spPr>
          <a:xfrm>
            <a:off x="1305413" y="3391132"/>
            <a:ext cx="1995805" cy="238760"/>
          </a:xfrm>
          <a:prstGeom prst="rect">
            <a:avLst/>
          </a:prstGeom>
        </p:spPr>
        <p:txBody>
          <a:bodyPr vert="horz" wrap="square" lIns="0" tIns="12700" rIns="0" bIns="0" rtlCol="0">
            <a:normAutofit/>
          </a:bodyPr>
          <a:lstStyle/>
          <a:p>
            <a:pPr marL="12700">
              <a:lnSpc>
                <a:spcPct val="100000"/>
              </a:lnSpc>
              <a:spcBef>
                <a:spcPts val="100"/>
              </a:spcBef>
            </a:pPr>
            <a:r>
              <a:rPr sz="1400" b="1">
                <a:solidFill>
                  <a:srgbClr val="FFFFFF"/>
                </a:solidFill>
                <a:latin typeface="Calibri"/>
                <a:cs typeface="Calibri"/>
              </a:rPr>
              <a:t>Restaurant Chain’s Revenue ($mm)</a:t>
            </a:r>
            <a:endParaRPr sz="1400">
              <a:latin typeface="Calibri"/>
              <a:cs typeface="Calibri"/>
            </a:endParaRPr>
          </a:p>
        </p:txBody>
      </p:sp>
      <p:sp>
        <p:nvSpPr>
          <p:cNvPr id="62" name="object 62"/>
          <p:cNvSpPr/>
          <p:nvPr/>
        </p:nvSpPr>
        <p:spPr>
          <a:xfrm>
            <a:off x="4567749" y="3353512"/>
            <a:ext cx="4392295" cy="328295"/>
          </a:xfrm>
          <a:custGeom>
            <a:avLst/>
            <a:gdLst/>
            <a:ahLst/>
            <a:cxnLst/>
            <a:rect l="l" t="t" r="r" b="b"/>
            <a:pathLst>
              <a:path w="4392295" h="328295">
                <a:moveTo>
                  <a:pt x="4337599" y="328199"/>
                </a:moveTo>
                <a:lnTo>
                  <a:pt x="54701" y="328199"/>
                </a:lnTo>
                <a:lnTo>
                  <a:pt x="33409" y="323901"/>
                </a:lnTo>
                <a:lnTo>
                  <a:pt x="16021" y="312178"/>
                </a:lnTo>
                <a:lnTo>
                  <a:pt x="4298" y="294790"/>
                </a:lnTo>
                <a:lnTo>
                  <a:pt x="0" y="273498"/>
                </a:lnTo>
                <a:lnTo>
                  <a:pt x="0" y="54701"/>
                </a:lnTo>
                <a:lnTo>
                  <a:pt x="4298" y="33409"/>
                </a:lnTo>
                <a:lnTo>
                  <a:pt x="16021" y="16021"/>
                </a:lnTo>
                <a:lnTo>
                  <a:pt x="33409" y="4298"/>
                </a:lnTo>
                <a:lnTo>
                  <a:pt x="54701" y="0"/>
                </a:lnTo>
                <a:lnTo>
                  <a:pt x="4337599" y="0"/>
                </a:lnTo>
                <a:lnTo>
                  <a:pt x="4358891" y="4298"/>
                </a:lnTo>
                <a:lnTo>
                  <a:pt x="4376278" y="16021"/>
                </a:lnTo>
                <a:lnTo>
                  <a:pt x="4388001" y="33409"/>
                </a:lnTo>
                <a:lnTo>
                  <a:pt x="4392299" y="54701"/>
                </a:lnTo>
                <a:lnTo>
                  <a:pt x="4392299" y="273498"/>
                </a:lnTo>
                <a:lnTo>
                  <a:pt x="4376278" y="312178"/>
                </a:lnTo>
                <a:lnTo>
                  <a:pt x="4337599" y="328199"/>
                </a:lnTo>
                <a:close/>
              </a:path>
            </a:pathLst>
          </a:custGeom>
          <a:solidFill>
            <a:srgbClr val="4C1414"/>
          </a:solidFill>
        </p:spPr>
        <p:txBody>
          <a:bodyPr wrap="square" lIns="0" tIns="0" rIns="0" bIns="0" rtlCol="0"/>
          <a:lstStyle/>
          <a:p>
            <a:endParaRPr/>
          </a:p>
        </p:txBody>
      </p:sp>
      <p:sp>
        <p:nvSpPr>
          <p:cNvPr id="63" name="object 63"/>
          <p:cNvSpPr txBox="1"/>
          <p:nvPr/>
        </p:nvSpPr>
        <p:spPr>
          <a:xfrm>
            <a:off x="5184578" y="3388808"/>
            <a:ext cx="3124835" cy="238760"/>
          </a:xfrm>
          <a:prstGeom prst="rect">
            <a:avLst/>
          </a:prstGeom>
        </p:spPr>
        <p:txBody>
          <a:bodyPr vert="horz" wrap="square" lIns="0" tIns="12700" rIns="0" bIns="0" rtlCol="0">
            <a:normAutofit/>
          </a:bodyPr>
          <a:lstStyle/>
          <a:p>
            <a:pPr marL="12700">
              <a:lnSpc>
                <a:spcPct val="100000"/>
              </a:lnSpc>
              <a:spcBef>
                <a:spcPts val="100"/>
              </a:spcBef>
            </a:pPr>
            <a:r>
              <a:rPr sz="1400" b="1">
                <a:solidFill>
                  <a:srgbClr val="FFFFFF"/>
                </a:solidFill>
                <a:latin typeface="Calibri"/>
                <a:cs typeface="Calibri"/>
              </a:rPr>
              <a:t>Numbers of Restaurant Chain’s Restaurant by Year</a:t>
            </a:r>
            <a:endParaRPr sz="1400">
              <a:latin typeface="Calibri"/>
              <a:cs typeface="Calibri"/>
            </a:endParaRPr>
          </a:p>
        </p:txBody>
      </p:sp>
      <p:pic>
        <p:nvPicPr>
          <p:cNvPr id="64" name="object 64"/>
          <p:cNvPicPr/>
          <p:nvPr/>
        </p:nvPicPr>
        <p:blipFill>
          <a:blip r:embed="rId9" cstate="print"/>
          <a:stretch>
            <a:fillRect/>
          </a:stretch>
        </p:blipFill>
        <p:spPr>
          <a:xfrm>
            <a:off x="4898525" y="3714673"/>
            <a:ext cx="3730752" cy="2514598"/>
          </a:xfrm>
          <a:prstGeom prst="rect">
            <a:avLst/>
          </a:prstGeom>
        </p:spPr>
      </p:pic>
      <p:sp>
        <p:nvSpPr>
          <p:cNvPr id="65" name="object 65"/>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46</a:t>
            </a:fld>
            <a:endParaRPr spc="-25"/>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94360" y="1005840"/>
            <a:ext cx="7772400" cy="5166360"/>
          </a:xfrm>
          <a:prstGeom prst="rect">
            <a:avLst/>
          </a:prstGeom>
        </p:spPr>
        <p:txBody>
          <a:bodyPr vert="horz" wrap="square" lIns="0" tIns="0" rIns="0" bIns="0" rtlCol="0">
            <a:normAutofit/>
          </a:bodyPr>
          <a:lstStyle/>
          <a:p>
            <a:pPr>
              <a:buNone/>
            </a:pPr>
            <a:r>
              <a:rPr sz="1600">
                <a:latin typeface="Arial"/>
              </a:rPr>
              <a:t>Customer demand</a:t>
            </a:r>
          </a:p>
          <a:p>
            <a:pPr>
              <a:buNone/>
            </a:pPr>
            <a:r>
              <a:rPr sz="1600">
                <a:latin typeface="Arial"/>
              </a:rPr>
              <a:t>Health-oriented and convenient meals provide a possible growth channel. Store productivity and repeat purchases determine whether demand translates into economic returns.</a:t>
            </a:r>
          </a:p>
          <a:p>
            <a:pPr>
              <a:buNone/>
            </a:pPr>
            <a:r>
              <a:rPr sz="1600">
                <a:latin typeface="Arial"/>
              </a:rPr>
              <a:t>Operating opportunities</a:t>
            </a:r>
          </a:p>
          <a:p>
            <a:pPr>
              <a:buNone/>
            </a:pPr>
            <a:r>
              <a:rPr sz="1600">
                <a:latin typeface="Arial"/>
              </a:rPr>
              <a:t>Automation and shared sourcing may improve throughput and unit costs. Include implementation costs, training and operating disruption in the case.</a:t>
            </a:r>
          </a:p>
          <a:p>
            <a:pPr>
              <a:buNone/>
            </a:pPr>
            <a:r>
              <a:rPr sz="1600">
                <a:latin typeface="Arial"/>
              </a:rPr>
              <a:t>Decision conditions</a:t>
            </a:r>
          </a:p>
          <a:p>
            <a:pPr>
              <a:buNone/>
            </a:pPr>
            <a:r>
              <a:rPr sz="1600">
                <a:latin typeface="Arial"/>
              </a:rPr>
              <a:t>Require financing capacity and evidence of cash-generating operating improvements. Preserve separate brands and monitor labor, food costs and debt service after integration.</a:t>
            </a:r>
          </a:p>
        </p:txBody>
      </p:sp>
      <p:sp>
        <p:nvSpPr>
          <p:cNvPr id="3" name="object 3"/>
          <p:cNvSpPr txBox="1"/>
          <p:nvPr/>
        </p:nvSpPr>
        <p:spPr>
          <a:xfrm>
            <a:off x="600475" y="6452709"/>
            <a:ext cx="1623695" cy="189865"/>
          </a:xfrm>
          <a:prstGeom prst="rect">
            <a:avLst/>
          </a:prstGeom>
        </p:spPr>
        <p:txBody>
          <a:bodyPr vert="horz" wrap="square" lIns="0" tIns="14604" rIns="0" bIns="0" rtlCol="0">
            <a:spAutoFit/>
          </a:bodyPr>
          <a:lstStyle/>
          <a:p>
            <a:pPr marL="12700">
              <a:lnSpc>
                <a:spcPct val="100000"/>
              </a:lnSpc>
              <a:spcBef>
                <a:spcPts val="114"/>
              </a:spcBef>
            </a:pPr>
            <a:endParaRPr sz="1000">
              <a:latin typeface="Calibri"/>
              <a:cs typeface="Calibri"/>
            </a:endParaRPr>
          </a:p>
        </p:txBody>
      </p:sp>
      <p:sp>
        <p:nvSpPr>
          <p:cNvPr id="4" name="object 4"/>
          <p:cNvSpPr txBox="1">
            <a:spLocks noGrp="1"/>
          </p:cNvSpPr>
          <p:nvPr>
            <p:ph type="sldNum" sz="quarter" idx="7"/>
          </p:nvPr>
        </p:nvSpPr>
        <p:spPr>
          <a:prstGeom prst="rect">
            <a:avLst/>
          </a:prstGeom>
        </p:spPr>
        <p:txBody>
          <a:bodyPr vert="horz" wrap="square" lIns="0" tIns="0" rIns="0" bIns="0" rtlCol="0">
            <a:normAutofit/>
          </a:bodyPr>
          <a:lstStyle/>
          <a:p>
            <a:pPr marL="38100">
              <a:lnSpc>
                <a:spcPts val="1240"/>
              </a:lnSpc>
            </a:pPr>
            <a:fld id="{81D60167-4931-47E6-BA6A-407CBD079E47}" type="slidenum">
              <a:rPr spc="-25" dirty="0"/>
              <a:t>47</a:t>
            </a:fld>
            <a:endParaRPr spc="-25"/>
          </a:p>
        </p:txBody>
      </p:sp>
      <p:sp>
        <p:nvSpPr>
          <p:cNvPr id="100" name="Market Opportunities Heading"/>
          <p:cNvSpPr txBox="1"/>
          <p:nvPr/>
        </p:nvSpPr>
        <p:spPr>
          <a:xfrm>
            <a:off x="274320" y="118872"/>
            <a:ext cx="6492240" cy="438912"/>
          </a:xfrm>
          <a:prstGeom prst="rect">
            <a:avLst/>
          </a:prstGeom>
        </p:spPr>
        <p:txBody>
          <a:bodyPr vert="horz" wrap="square" lIns="0" tIns="0" rIns="0" bIns="0" rtlCol="0">
            <a:normAutofit/>
          </a:bodyPr>
          <a:lstStyle/>
          <a:p>
            <a:pPr>
              <a:buNone/>
            </a:pPr>
            <a:r>
              <a:rPr sz="1400">
                <a:latin typeface="Arial"/>
              </a:rPr>
              <a:t>Industry Overview: Market Opportunities</a:t>
            </a:r>
          </a:p>
          <a:p>
            <a:pPr>
              <a:buNone/>
            </a:pPr>
            <a:r>
              <a:rPr sz="1400">
                <a:latin typeface="Arial"/>
              </a:rPr>
              <a:t/>
            </a:r>
          </a:p>
          <a:p>
            <a:pPr>
              <a:buNone/>
            </a:pPr>
            <a:r>
              <a:rPr sz="1400">
                <a:latin typeface="Arial"/>
              </a:rPr>
              <a:t/>
            </a:r>
          </a:p>
          <a:p>
            <a:pPr>
              <a:buNone/>
            </a:pPr>
            <a:r>
              <a:rPr sz="1400">
                <a:latin typeface="Arial"/>
              </a:rPr>
              <a:t/>
            </a:r>
          </a:p>
          <a:p>
            <a:pPr>
              <a:buNone/>
            </a:pPr>
            <a:r>
              <a:rPr sz="1400">
                <a:latin typeface="Arial"/>
              </a:rPr>
              <a:t/>
            </a:r>
          </a:p>
          <a:p>
            <a:pPr>
              <a:buNone/>
            </a:pPr>
            <a:r>
              <a:rPr sz="1400">
                <a:latin typeface="Arial"/>
              </a:rPr>
              <a:t/>
            </a:r>
          </a:p>
          <a:p>
            <a:pPr>
              <a:buNone/>
            </a:pPr>
            <a:r>
              <a:rPr sz="1400">
                <a:latin typeface="Arial"/>
              </a:rPr>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256b11c0-fd32-4339-a90d-365a998ff00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3C183AE1F7707408AEA55D41E2AFE34" ma:contentTypeVersion="9" ma:contentTypeDescription="Create a new document." ma:contentTypeScope="" ma:versionID="97b61c04b6cd5263b4a67e6c22ec2b38">
  <xsd:schema xmlns:xsd="http://www.w3.org/2001/XMLSchema" xmlns:xs="http://www.w3.org/2001/XMLSchema" xmlns:p="http://schemas.microsoft.com/office/2006/metadata/properties" xmlns:ns3="256b11c0-fd32-4339-a90d-365a998ff000" targetNamespace="http://schemas.microsoft.com/office/2006/metadata/properties" ma:root="true" ma:fieldsID="088c858fd5075b5aaa31cc9888b9a058" ns3:_="">
    <xsd:import namespace="256b11c0-fd32-4339-a90d-365a998ff000"/>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element ref="ns3:MediaServiceSystem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6b11c0-fd32-4339-a90d-365a998ff000" elementFormDefault="qualified">
    <xsd:import namespace="http://schemas.microsoft.com/office/2006/documentManagement/types"/>
    <xsd:import namespace="http://schemas.microsoft.com/office/infopath/2007/PartnerControls"/>
    <xsd:element name="MediaServiceDateTaken" ma:index="8" nillable="true" ma:displayName="Eshan Mukherjee" ma:hidden="true" ma:indexed="true" ma:internalName="MediaServiceDateTaken" ma:readOnly="true">
      <xsd:simpleType>
        <xsd:restriction base="dms:Text"/>
      </xsd:simpleType>
    </xsd:element>
    <xsd:element name="MediaServiceMetadata" ma:index="9" nillable="true" ma:displayName="Eshan Mukherjee" ma:hidden="true" ma:internalName="MediaServiceMetadata" ma:readOnly="true">
      <xsd:simpleType>
        <xsd:restriction base="dms:Note"/>
      </xsd:simpleType>
    </xsd:element>
    <xsd:element name="MediaServiceFastMetadata" ma:index="10" nillable="true" ma:displayName="Eshan Mukherjee" ma:hidden="true" ma:internalName="MediaServiceFastMetadata" ma:readOnly="true">
      <xsd:simpleType>
        <xsd:restriction base="dms:Note"/>
      </xsd:simpleType>
    </xsd:element>
    <xsd:element name="MediaServiceSearchProperties" ma:index="11" nillable="true" ma:displayName="Eshan Mukherjee" ma:hidden="true" ma:internalName="MediaServiceSearchProperties" ma:readOnly="true">
      <xsd:simpleType>
        <xsd:restriction base="dms:Note"/>
      </xsd:simpleType>
    </xsd:element>
    <xsd:element name="_activity" ma:index="12" nillable="true" ma:displayName="Eshan Mukherjee" ma:hidden="true" ma:internalName="_activity">
      <xsd:simpleType>
        <xsd:restriction base="dms:Note"/>
      </xsd:simpleType>
    </xsd:element>
    <xsd:element name="MediaServiceSystemTags" ma:index="13" nillable="true" ma:displayName="Eshan Mukherjee" ma:hidden="true" ma:internalName="MediaServiceSystemTags" ma:readOnly="true">
      <xsd:simpleType>
        <xsd:restriction base="dms:Note"/>
      </xsd:simpleType>
    </xsd:element>
    <xsd:element name="MediaServiceGenerationTime" ma:index="14" nillable="true" ma:displayName="Eshan Mukherjee" ma:hidden="true" ma:internalName="MediaServiceGenerationTime" ma:readOnly="true">
      <xsd:simpleType>
        <xsd:restriction base="dms:Text"/>
      </xsd:simpleType>
    </xsd:element>
    <xsd:element name="MediaServiceEventHashCode" ma:index="15" nillable="true" ma:displayName="Eshan Mukherjee" ma:hidden="true" ma:internalName="MediaServiceEventHashCode" ma:readOnly="true">
      <xsd:simpleType>
        <xsd:restriction base="dms:Text"/>
      </xsd:simpleType>
    </xsd:element>
    <xsd:element name="MediaLengthInSeconds" ma:index="16" nillable="true" ma:displayName="Eshan Mukherjee"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Eshan Mukherjee"/>
        <xsd:element ref="dc:title" minOccurs="0" maxOccurs="1" ma:index="4" ma:displayName="Eshan Mukherje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D9B98F-5EE3-4387-BAAE-238284611D27}">
  <ds:schemaRefs>
    <ds:schemaRef ds:uri="http://schemas.microsoft.com/sharepoint/v3/contenttype/forms"/>
  </ds:schemaRefs>
</ds:datastoreItem>
</file>

<file path=customXml/itemProps2.xml><?xml version="1.0" encoding="utf-8"?>
<ds:datastoreItem xmlns:ds="http://schemas.openxmlformats.org/officeDocument/2006/customXml" ds:itemID="{3749B8CA-6B3F-4722-98E4-FD7F8993751F}">
  <ds:schemaRefs>
    <ds:schemaRef ds:uri="http://www.w3.org/XML/1998/namespace"/>
    <ds:schemaRef ds:uri="http://purl.org/dc/dcmityp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256b11c0-fd32-4339-a90d-365a998ff000"/>
    <ds:schemaRef ds:uri="http://purl.org/dc/terms/"/>
    <ds:schemaRef ds:uri="http://purl.org/dc/elements/1.1/"/>
  </ds:schemaRefs>
</ds:datastoreItem>
</file>

<file path=customXml/itemProps3.xml><?xml version="1.0" encoding="utf-8"?>
<ds:datastoreItem xmlns:ds="http://schemas.openxmlformats.org/officeDocument/2006/customXml" ds:itemID="{3B8C713B-E6C3-4E31-BD98-8BBE7501BA75}">
  <ds:schemaRefs>
    <ds:schemaRef ds:uri="256b11c0-fd32-4339-a90d-365a998ff00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3264</Words>
  <Application>Microsoft Office PowerPoint</Application>
  <PresentationFormat>On-screen Show (4:3)</PresentationFormat>
  <Paragraphs>551</Paragraphs>
  <Slides>47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Times New Roman</vt:lpstr>
      <vt:lpstr>Office Theme</vt:lpstr>
      <vt:lpstr>Restaurant Chain Acquires
Salad Restaurant Chain</vt:lpstr>
      <vt:lpstr>Agenda</vt:lpstr>
      <vt:lpstr>I. Transaction Highlights</vt:lpstr>
      <vt:lpstr>Transaction Overview</vt:lpstr>
      <vt:lpstr>I. Transaction Highlights</vt:lpstr>
      <vt:lpstr>Restaurant Chain’s Company Overview</vt:lpstr>
      <vt:lpstr>Salad Restaurant Chain’s Company Overview</vt:lpstr>
      <vt:lpstr>I. Transaction Highlights</vt:lpstr>
      <vt:lpstr>Restaurant Chain’s History</vt:lpstr>
      <vt:lpstr>State of Restaurant Chain: Opportunity for M&amp;A</vt:lpstr>
      <vt:lpstr>PowerPoint Presentation</vt:lpstr>
      <vt:lpstr>Quick Service Restaurant Market</vt:lpstr>
      <vt:lpstr>Public Comparables</vt:lpstr>
      <vt:lpstr>State of Salad Restaurant Chain</vt:lpstr>
      <vt:lpstr>Restaurant Chains: Complementary Capabilities</vt:lpstr>
      <vt:lpstr>I. Transaction Highlights</vt:lpstr>
      <vt:lpstr>PowerPoint Presentation</vt:lpstr>
      <vt:lpstr>PowerPoint Presentation</vt:lpstr>
      <vt:lpstr>I. Transaction Highlights</vt:lpstr>
      <vt:lpstr>Valuation Football Field</vt:lpstr>
      <vt:lpstr>I. Transaction Highlights</vt:lpstr>
      <vt:lpstr>Risks</vt:lpstr>
      <vt:lpstr>I. Transaction Highlights</vt:lpstr>
      <vt:lpstr>Antitrust</vt:lpstr>
      <vt:lpstr>I. Transaction Highlights</vt:lpstr>
      <vt:lpstr>Strategy Approach: Prioritizing Integration</vt:lpstr>
      <vt:lpstr>PowerPoint Presentation</vt:lpstr>
      <vt:lpstr>Appendix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Restaurant Chain’s Timeline</vt:lpstr>
      <vt:lpstr>PowerPoint Presentation</vt:lpstr>
      <vt:lpstr>PowerPoint Presentation</vt:lpstr>
      <vt:lpstr>PowerPoint Presentation</vt:lpstr>
      <vt:lpstr>Transaction Diligence and Monitoring</vt:lpstr>
      <vt:lpstr>PowerPoint Presentation</vt:lpstr>
      <vt:lpstr>Restaurant Business Models</vt:lpstr>
      <vt:lpstr>Restaurant Chain’s Company Overview</vt:lpstr>
      <vt:lpstr>Restaurant Chain’s Timeline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Restaurant Chain x Salad Restaurant Chain Acquisition</dc:title>
  <dc:creator>Eshan Mukherjee</dc:creator>
  <cp:lastModifiedBy>Eshan Mukherjee</cp:lastModifiedBy>
  <cp:revision>11</cp:revision>
  <dcterms:created xsi:type="dcterms:W3CDTF">2025-11-30T20:23:24Z</dcterms:created>
  <dcterms:modified xsi:type="dcterms:W3CDTF">2026-10-06T22:46:54Z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2025-11-30T00:00:00Z</vt:filetime>
  </property>
  <property fmtid="{D5CDD505-2E9C-101B-9397-08002B2CF9AE}" pid="3" name="Creator">
    <vt:lpwstr>Internet Services Business</vt:lpwstr>
  </property>
  <property fmtid="{D5CDD505-2E9C-101B-9397-08002B2CF9AE}" pid="4" name="LastSaved">
    <vt:filetime>2025-11-30T00:00:00Z</vt:filetime>
  </property>
  <property fmtid="{D5CDD505-2E9C-101B-9397-08002B2CF9AE}" pid="5" name="ContentTypeId">
    <vt:lpwstr>0x010100B3C183AE1F7707408AEA55D41E2AFE34</vt:lpwstr>
  </property>
</Properties>
</file>