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0f7ba1a764bb4f2c" /><Relationship Type="http://schemas.openxmlformats.org/officeDocument/2006/relationships/extended-properties" Target="/docProps/app.xml" Id="R7d276e1a6ae64b5c" /><Relationship Type="http://schemas.openxmlformats.org/officeDocument/2006/relationships/officeDocument" Target="/ppt/presentation.xml" Id="R25f8b78a9ac14b4f" /></Relationships>
</file>

<file path=ppt/presentation.xml><?xml version="1.0" encoding="utf-8"?>
<p:presentation xmlns:p="http://schemas.openxmlformats.org/presentationml/2006/main">
  <p:sldMasterIdLst>
    <p:sldMasterId xmlns:r="http://schemas.openxmlformats.org/officeDocument/2006/relationships" id="2147483648" r:id="R43aa648da2014c90"/>
  </p:sldMasterIdLst>
  <p:notesMasterIdLst>
    <p:notesMasterId xmlns:r="http://schemas.openxmlformats.org/officeDocument/2006/relationships" r:id="R0ce5dbfa50ad49e6"/>
  </p:notesMasterIdLst>
  <p:sldIdLst>
    <p:sldId xmlns:r="http://schemas.openxmlformats.org/officeDocument/2006/relationships" id="256" r:id="R106510d892684c64"/>
    <p:sldId xmlns:r="http://schemas.openxmlformats.org/officeDocument/2006/relationships" id="257" r:id="R5b7f54714aed4fdc"/>
    <p:sldId xmlns:r="http://schemas.openxmlformats.org/officeDocument/2006/relationships" id="258" r:id="R3eaf9d1fa82e4cb8"/>
    <p:sldId xmlns:r="http://schemas.openxmlformats.org/officeDocument/2006/relationships" id="259" r:id="R0c6257b77e4d4462"/>
    <p:sldId xmlns:r="http://schemas.openxmlformats.org/officeDocument/2006/relationships" id="260" r:id="R51e0e16e77ab42cd"/>
    <p:sldId xmlns:r="http://schemas.openxmlformats.org/officeDocument/2006/relationships" id="261" r:id="R631819a888114d48"/>
    <p:sldId xmlns:r="http://schemas.openxmlformats.org/officeDocument/2006/relationships" id="262" r:id="R9fe85afacf8c4d5b"/>
    <p:sldId xmlns:r="http://schemas.openxmlformats.org/officeDocument/2006/relationships" id="263" r:id="R1495b0f0520e41e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ab5721e967547da" /><Relationship Type="http://schemas.openxmlformats.org/officeDocument/2006/relationships/slideMaster" Target="/ppt/slideMasters/slideMaster1.xml" Id="R43aa648da2014c90" /><Relationship Type="http://schemas.openxmlformats.org/officeDocument/2006/relationships/notesMaster" Target="/ppt/notesMasters/notesMaster1.xml" Id="R0ce5dbfa50ad49e6" /><Relationship Type="http://schemas.openxmlformats.org/officeDocument/2006/relationships/presProps" Target="/ppt/presProps.xml" Id="Rd04526dec4e647de" /><Relationship Type="http://schemas.openxmlformats.org/officeDocument/2006/relationships/tableStyles" Target="/ppt/tableStyles.xml" Id="R216e303f67484276" /><Relationship Type="http://schemas.openxmlformats.org/officeDocument/2006/relationships/slide" Target="/ppt/slides/slide1.xml" Id="R106510d892684c64" /><Relationship Type="http://schemas.openxmlformats.org/officeDocument/2006/relationships/slide" Target="/ppt/slides/slide2.xml" Id="R5b7f54714aed4fdc" /><Relationship Type="http://schemas.openxmlformats.org/officeDocument/2006/relationships/slide" Target="/ppt/slides/slide3.xml" Id="R3eaf9d1fa82e4cb8" /><Relationship Type="http://schemas.openxmlformats.org/officeDocument/2006/relationships/slide" Target="/ppt/slides/slide4.xml" Id="R0c6257b77e4d4462" /><Relationship Type="http://schemas.openxmlformats.org/officeDocument/2006/relationships/slide" Target="/ppt/slides/slide5.xml" Id="R51e0e16e77ab42cd" /><Relationship Type="http://schemas.openxmlformats.org/officeDocument/2006/relationships/slide" Target="/ppt/slides/slide6.xml" Id="R631819a888114d48" /><Relationship Type="http://schemas.openxmlformats.org/officeDocument/2006/relationships/slide" Target="/ppt/slides/slide7.xml" Id="R9fe85afacf8c4d5b" /><Relationship Type="http://schemas.openxmlformats.org/officeDocument/2006/relationships/slide" Target="/ppt/slides/slide8.xml" Id="R1495b0f0520e41e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8e3c3bfb6444af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20838ece5354be7" /><Relationship Type="http://schemas.openxmlformats.org/officeDocument/2006/relationships/notesMaster" Target="/ppt/notesMasters/notesMaster1.xml" Id="Re5f21ee27c574861" /></Relationships>
</file>

<file path=ppt/notesSlides/_rels/notesSlide2.xml.rels>&#65279;<?xml version="1.0" encoding="utf-8"?><Relationships xmlns="http://schemas.openxmlformats.org/package/2006/relationships"><Relationship Type="http://schemas.openxmlformats.org/officeDocument/2006/relationships/slide" Target="/ppt/slides/slide2.xml" Id="Red6a0c1dd5e24355" /><Relationship Type="http://schemas.openxmlformats.org/officeDocument/2006/relationships/notesMaster" Target="/ppt/notesMasters/notesMaster1.xml" Id="R9feacac497f44ef5" /></Relationships>
</file>

<file path=ppt/notesSlides/_rels/notesSlide3.xml.rels>&#65279;<?xml version="1.0" encoding="utf-8"?><Relationships xmlns="http://schemas.openxmlformats.org/package/2006/relationships"><Relationship Type="http://schemas.openxmlformats.org/officeDocument/2006/relationships/slide" Target="/ppt/slides/slide3.xml" Id="Re0eb699ba858443c" /><Relationship Type="http://schemas.openxmlformats.org/officeDocument/2006/relationships/notesMaster" Target="/ppt/notesMasters/notesMaster1.xml" Id="R92031687b9614b56" /></Relationships>
</file>

<file path=ppt/notesSlides/_rels/notesSlide4.xml.rels>&#65279;<?xml version="1.0" encoding="utf-8"?><Relationships xmlns="http://schemas.openxmlformats.org/package/2006/relationships"><Relationship Type="http://schemas.openxmlformats.org/officeDocument/2006/relationships/slide" Target="/ppt/slides/slide4.xml" Id="R02667238c00147c0" /><Relationship Type="http://schemas.openxmlformats.org/officeDocument/2006/relationships/notesMaster" Target="/ppt/notesMasters/notesMaster1.xml" Id="R1ad1ce83f62f49c5" /></Relationships>
</file>

<file path=ppt/notesSlides/_rels/notesSlide5.xml.rels>&#65279;<?xml version="1.0" encoding="utf-8"?><Relationships xmlns="http://schemas.openxmlformats.org/package/2006/relationships"><Relationship Type="http://schemas.openxmlformats.org/officeDocument/2006/relationships/slide" Target="/ppt/slides/slide5.xml" Id="Rda82686513654825" /><Relationship Type="http://schemas.openxmlformats.org/officeDocument/2006/relationships/notesMaster" Target="/ppt/notesMasters/notesMaster1.xml" Id="R2e5afe894cde4ae8" /></Relationships>
</file>

<file path=ppt/notesSlides/_rels/notesSlide6.xml.rels>&#65279;<?xml version="1.0" encoding="utf-8"?><Relationships xmlns="http://schemas.openxmlformats.org/package/2006/relationships"><Relationship Type="http://schemas.openxmlformats.org/officeDocument/2006/relationships/slide" Target="/ppt/slides/slide6.xml" Id="Re8a55bc229314ad2" /><Relationship Type="http://schemas.openxmlformats.org/officeDocument/2006/relationships/notesMaster" Target="/ppt/notesMasters/notesMaster1.xml" Id="R118affc4150242f5" /></Relationships>
</file>

<file path=ppt/notesSlides/_rels/notesSlide7.xml.rels>&#65279;<?xml version="1.0" encoding="utf-8"?><Relationships xmlns="http://schemas.openxmlformats.org/package/2006/relationships"><Relationship Type="http://schemas.openxmlformats.org/officeDocument/2006/relationships/slide" Target="/ppt/slides/slide7.xml" Id="Re25169e5bdfd4209" /><Relationship Type="http://schemas.openxmlformats.org/officeDocument/2006/relationships/notesMaster" Target="/ppt/notesMasters/notesMaster1.xml" Id="Rafa8e4cfd8804119" /></Relationships>
</file>

<file path=ppt/notesSlides/_rels/notesSlide8.xml.rels>&#65279;<?xml version="1.0" encoding="utf-8"?><Relationships xmlns="http://schemas.openxmlformats.org/package/2006/relationships"><Relationship Type="http://schemas.openxmlformats.org/officeDocument/2006/relationships/slide" Target="/ppt/slides/slide8.xml" Id="R2ccfe422a5a541f5" /><Relationship Type="http://schemas.openxmlformats.org/officeDocument/2006/relationships/notesMaster" Target="/ppt/notesMasters/notesMaster1.xml" Id="R8f8896aaf42d4cc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Eshan Mukherjee. Information cutoff 6 October 2026. Historical figures are reported; forecasts and transaction terms are illustrative.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Eshan Mukherjee. Information cutoff 6 October 2026. Historical figures are reported; forecasts and transaction terms are illustrative.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Eshan Mukherjee. Information cutoff 6 October 2026. Historical figures are reported; forecasts and transaction terms are illustrative.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Eshan Mukherjee. Information cutoff 6 October 2026. Historical figures are reported; forecasts and transaction terms are illustrative.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Eshan Mukherjee. Information cutoff 6 October 2026. Historical figures are reported; forecasts and transaction terms are illustrative.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Eshan Mukherjee. Information cutoff 6 October 2026. Historical figures are reported; forecasts and transaction terms are illustrative.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Eshan Mukherjee. Information cutoff 6 October 2026. Historical figures are reported; forecasts and transaction terms are illustrative.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Eshan Mukherjee. Information cutoff 6 October 2026. Historical figures are reported; forecasts and transaction terms are illustrative.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c069b59fa52407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4ab07efc9064d5d" /><Relationship Type="http://schemas.openxmlformats.org/officeDocument/2006/relationships/slideLayout" Target="/ppt/slideLayouts/slideLayout1.xml" Id="Rd05afc479b4d411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05afc479b4d411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3b70f3e8cc314fcc" /><Relationship Type="http://schemas.openxmlformats.org/officeDocument/2006/relationships/notesSlide" Target="/ppt/notesSlides/notesSlide1.xml" Id="Rb45a731582934d7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3e755ec596641c8" /><Relationship Type="http://schemas.openxmlformats.org/officeDocument/2006/relationships/notesSlide" Target="/ppt/notesSlides/notesSlide2.xml" Id="Rd0acd278e7b4444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4070f92785d4e32" /><Relationship Type="http://schemas.openxmlformats.org/officeDocument/2006/relationships/notesSlide" Target="/ppt/notesSlides/notesSlide3.xml" Id="Rd64d411b83d9466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38dbea58ec342cc" /><Relationship Type="http://schemas.openxmlformats.org/officeDocument/2006/relationships/chart" Target="/ppt/slides/charts/chart1.xml" Id="R63b4569e8a4e4a9e" /><Relationship Type="http://schemas.openxmlformats.org/officeDocument/2006/relationships/notesSlide" Target="/ppt/notesSlides/notesSlide4.xml" Id="R2a9807fa21ff4a9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c9402ab27c5497a" /><Relationship Type="http://schemas.openxmlformats.org/officeDocument/2006/relationships/notesSlide" Target="/ppt/notesSlides/notesSlide5.xml" Id="Rf17fcfa7dc23435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5961816d1b64a8f" /><Relationship Type="http://schemas.openxmlformats.org/officeDocument/2006/relationships/notesSlide" Target="/ppt/notesSlides/notesSlide6.xml" Id="R4486b055c4144fe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f68e75de6184d4e" /><Relationship Type="http://schemas.openxmlformats.org/officeDocument/2006/relationships/notesSlide" Target="/ppt/notesSlides/notesSlide7.xml" Id="Rc73d3fb32f6e482a"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1f9978097f947d8" /><Relationship Type="http://schemas.openxmlformats.org/officeDocument/2006/relationships/notesSlide" Target="/ppt/notesSlides/notesSlide8.xml" Id="R5b4f59102be544a0"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2031 EBITDA</c:v>
          </c:tx>
          <c:spPr>
            <a:solidFill xmlns:a="http://schemas.openxmlformats.org/drawingml/2006/main">
              <a:srgbClr val="31688E"/>
            </a:solidFill>
          </c:spPr>
          <c:cat>
            <c:strRef>
              <c:f>'Chart Data'!$A$2:$A$4</c:f>
              <c:strCache>
                <c:ptCount val="3"/>
                <c:pt idx="0">
                  <c:v>Base</c:v>
                </c:pt>
                <c:pt idx="1">
                  <c:v>Upside</c:v>
                </c:pt>
                <c:pt idx="2">
                  <c:v>Downside</c:v>
                </c:pt>
              </c:strCache>
            </c:strRef>
          </c:cat>
          <c:val>
            <c:numRef>
              <c:f>'Chart Data'!$B$2:$B$4</c:f>
              <c:numCache>
                <c:formatCode>General</c:formatCode>
                <c:ptCount val="3"/>
                <c:pt idx="0">
                  <c:v>321.6</c:v>
                </c:pt>
                <c:pt idx="1">
                  <c:v>469.6</c:v>
                </c:pt>
                <c:pt idx="2">
                  <c:v>166.9</c:v>
                </c:pt>
              </c:numCache>
            </c:numRef>
          </c: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72768"/>
      </c:catAx>
      <c:valAx>
        <c:axId val="48672768"/>
        <c:scaling>
          <c:orientation val="minMax"/>
        </c:scaling>
        <c:delete val="1"/>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50112"/>
        <c:crossBetween val="between"/>
      </c:valAx>
    </c:plotArea>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72626535-5F2F-4538-A3F6-606537381DF1}"/>
              </a:ext>
            </a:extLst>
          </p:cNvPr>
          <p:cNvSpPr>
            <a:spLocks xmlns:a="http://schemas.openxmlformats.org/drawingml/2006/main" noGrp="1"/>
          </p:cNvSpPr>
          <p:nvPr/>
        </p:nvSpPr>
        <p:spPr>
          <a:xfrm xmlns:a="http://schemas.openxmlformats.org/drawingml/2006/main">
            <a:off x="609600" y="40005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00000"/>
                </a:solidFill>
                <a:latin typeface="Times New Roman"/>
                <a:ea typeface="Times New Roman"/>
                <a:cs typeface="Times New Roman"/>
              </a:defRPr>
            </a:pPr>
            <a:r>
              <a:rPr sz="2850" b="1">
                <a:solidFill>
                  <a:srgbClr val="000000"/>
                </a:solidFill>
                <a:latin typeface="Times New Roman"/>
                <a:ea typeface="Times New Roman"/>
                <a:cs typeface="Times New Roman"/>
              </a:rPr>
              <a:t>Software Refinancing Credit</a:t>
            </a:r>
          </a:p>
        </p:txBody>
      </p:sp>
      <p:sp>
        <p:nvSpPr>
          <p:cNvPr id="2" name="title rule">
            <a:extLst xmlns:a="http://schemas.openxmlformats.org/drawingml/2006/main">
              <a:ext uri="{FF2B5EF4-FFF2-40B4-BE49-F238E27FC236}">
                <a16:creationId xmlns:a16="http://schemas.microsoft.com/office/drawing/2014/main" id="{D2D3F176-8804-478F-8A08-FFD43C7ACEB6}"/>
              </a:ext>
            </a:extLst>
          </p:cNvPr>
          <p:cNvSpPr>
            <a:spLocks xmlns:a="http://schemas.openxmlformats.org/drawingml/2006/main" noGrp="1"/>
          </p:cNvSpPr>
          <p:nvPr/>
        </p:nvSpPr>
        <p:spPr>
          <a:xfrm xmlns:a="http://schemas.openxmlformats.org/drawingml/2006/main">
            <a:off x="609600" y="1304925"/>
            <a:ext cx="10972800" cy="9525"/>
          </a:xfrm>
          <a:prstGeom xmlns:a="http://schemas.openxmlformats.org/drawingml/2006/main" prst="rect">
            <a:avLst/>
          </a:prstGeom>
          <a:solidFill xmlns:a="http://schemas.openxmlformats.org/drawingml/2006/main">
            <a:srgbClr val="333333"/>
          </a:solidFill>
          <a:ln xmlns:a="http://schemas.openxmlformats.org/drawingml/2006/main" w="0">
            <a:noFill/>
          </a:ln>
        </p:spPr>
      </p:sp>
      <p:sp>
        <p:nvSpPr>
          <p:cNvPr id="3" name="page">
            <a:extLst xmlns:a="http://schemas.openxmlformats.org/drawingml/2006/main">
              <a:ext uri="{FF2B5EF4-FFF2-40B4-BE49-F238E27FC236}">
                <a16:creationId xmlns:a16="http://schemas.microsoft.com/office/drawing/2014/main" id="{5CAE8530-3C26-462D-8227-D7C621468006}"/>
              </a:ext>
            </a:extLst>
          </p:cNvPr>
          <p:cNvSpPr>
            <a:spLocks xmlns:a="http://schemas.openxmlformats.org/drawingml/2006/main" noGrp="1"/>
          </p:cNvSpPr>
          <p:nvPr/>
        </p:nvSpPr>
        <p:spPr>
          <a:xfrm xmlns:a="http://schemas.openxmlformats.org/drawingml/2006/main">
            <a:off x="10810875" y="6219825"/>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87684"/>
                </a:solidFill>
                <a:latin typeface="Arial"/>
                <a:ea typeface="Arial"/>
                <a:cs typeface="Arial"/>
              </a:defRPr>
            </a:pPr>
            <a:r>
              <a:rPr sz="1275" b="0">
                <a:solidFill>
                  <a:srgbClr val="687684"/>
                </a:solidFill>
                <a:latin typeface="Arial"/>
                <a:ea typeface="Arial"/>
                <a:cs typeface="Arial"/>
              </a:rPr>
              <a:t>01</a:t>
            </a:r>
          </a:p>
        </p:txBody>
      </p:sp>
      <p:sp>
        <p:nvSpPr>
          <p:cNvPr id="4" name="business">
            <a:extLst xmlns:a="http://schemas.openxmlformats.org/drawingml/2006/main">
              <a:ext uri="{FF2B5EF4-FFF2-40B4-BE49-F238E27FC236}">
                <a16:creationId xmlns:a16="http://schemas.microsoft.com/office/drawing/2014/main" id="{AED23F6A-271A-46AD-B7E1-65AF807C92EE}"/>
              </a:ext>
            </a:extLst>
          </p:cNvPr>
          <p:cNvSpPr>
            <a:spLocks xmlns:a="http://schemas.openxmlformats.org/drawingml/2006/main" noGrp="1"/>
          </p:cNvSpPr>
          <p:nvPr/>
        </p:nvSpPr>
        <p:spPr>
          <a:xfrm xmlns:a="http://schemas.openxmlformats.org/drawingml/2006/main">
            <a:off x="609600" y="1571625"/>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000000"/>
                </a:solidFill>
                <a:latin typeface="Arial"/>
                <a:ea typeface="Arial"/>
                <a:cs typeface="Arial"/>
              </a:defRPr>
            </a:pPr>
            <a:r>
              <a:rPr sz="2325" b="0">
                <a:solidFill>
                  <a:srgbClr val="000000"/>
                </a:solidFill>
                <a:latin typeface="Arial"/>
                <a:ea typeface="Arial"/>
                <a:cs typeface="Arial"/>
              </a:rPr>
              <a:t>Vertical Software Borrower</a:t>
            </a:r>
          </a:p>
        </p:txBody>
      </p:sp>
      <p:sp>
        <p:nvSpPr>
          <p:cNvPr id="5" name="author">
            <a:extLst xmlns:a="http://schemas.openxmlformats.org/drawingml/2006/main">
              <a:ext uri="{FF2B5EF4-FFF2-40B4-BE49-F238E27FC236}">
                <a16:creationId xmlns:a16="http://schemas.microsoft.com/office/drawing/2014/main" id="{391483DF-BD9C-4A01-A4FE-C8275C4CB88E}"/>
              </a:ext>
            </a:extLst>
          </p:cNvPr>
          <p:cNvSpPr>
            <a:spLocks xmlns:a="http://schemas.openxmlformats.org/drawingml/2006/main" noGrp="1"/>
          </p:cNvSpPr>
          <p:nvPr/>
        </p:nvSpPr>
        <p:spPr>
          <a:xfrm xmlns:a="http://schemas.openxmlformats.org/drawingml/2006/main">
            <a:off x="609600" y="2381250"/>
            <a:ext cx="5238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00000"/>
                </a:solidFill>
                <a:latin typeface="Arial"/>
                <a:ea typeface="Arial"/>
                <a:cs typeface="Arial"/>
              </a:defRPr>
            </a:pPr>
            <a:r>
              <a:rPr sz="1800" b="0">
                <a:solidFill>
                  <a:srgbClr val="000000"/>
                </a:solidFill>
                <a:latin typeface="Arial"/>
                <a:ea typeface="Arial"/>
                <a:cs typeface="Arial"/>
              </a:rPr>
              <a:t>Eshan Mukherjee</a:t>
            </a:r>
          </a:p>
          <a:p xmlns:a="http://schemas.openxmlformats.org/drawingml/2006/main">
            <a:pPr>
              <a:defRPr sz="1800" b="0">
                <a:solidFill>
                  <a:srgbClr val="000000"/>
                </a:solidFill>
                <a:latin typeface="Arial"/>
                <a:ea typeface="Arial"/>
                <a:cs typeface="Arial"/>
              </a:defRPr>
            </a:pPr>
            <a:r>
              <a:rPr sz="1800" b="0">
                <a:solidFill>
                  <a:srgbClr val="000000"/>
                </a:solidFill>
                <a:latin typeface="Arial"/>
                <a:ea typeface="Arial"/>
                <a:cs typeface="Arial"/>
              </a:rPr>
              <a:t>6 October 2026</a:t>
            </a:r>
          </a:p>
        </p:txBody>
      </p:sp>
      <p:sp>
        <p:nvSpPr>
          <p:cNvPr id="6" name="decision">
            <a:extLst xmlns:a="http://schemas.openxmlformats.org/drawingml/2006/main">
              <a:ext uri="{FF2B5EF4-FFF2-40B4-BE49-F238E27FC236}">
                <a16:creationId xmlns:a16="http://schemas.microsoft.com/office/drawing/2014/main" id="{0071E9DF-AED4-4EF0-8993-7CEC3F6F297C}"/>
              </a:ext>
            </a:extLst>
          </p:cNvPr>
          <p:cNvSpPr>
            <a:spLocks xmlns:a="http://schemas.openxmlformats.org/drawingml/2006/main" noGrp="1"/>
          </p:cNvSpPr>
          <p:nvPr/>
        </p:nvSpPr>
        <p:spPr>
          <a:xfrm xmlns:a="http://schemas.openxmlformats.org/drawingml/2006/main">
            <a:off x="609600" y="3476625"/>
            <a:ext cx="10953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0000"/>
                </a:solidFill>
                <a:latin typeface="Arial"/>
                <a:ea typeface="Arial"/>
                <a:cs typeface="Arial"/>
              </a:defRPr>
            </a:pPr>
            <a:r>
              <a:rPr sz="2025" b="1">
                <a:solidFill>
                  <a:srgbClr val="000000"/>
                </a:solidFill>
                <a:latin typeface="Arial"/>
                <a:ea typeface="Arial"/>
                <a:cs typeface="Arial"/>
              </a:rPr>
              <a:t>Require adequate downside interest coverage and a credible 2029 maturity plan. Restrict distributions when covenant headroom or unrestricted liquidity deteriorates.</a:t>
            </a:r>
          </a:p>
        </p:txBody>
      </p:sp>
      <p:sp>
        <p:nvSpPr>
          <p:cNvPr id="7" name="scope">
            <a:extLst xmlns:a="http://schemas.openxmlformats.org/drawingml/2006/main">
              <a:ext uri="{FF2B5EF4-FFF2-40B4-BE49-F238E27FC236}">
                <a16:creationId xmlns:a16="http://schemas.microsoft.com/office/drawing/2014/main" id="{196598DB-EC5D-4154-BAC9-64700A1F6D1F}"/>
              </a:ext>
            </a:extLst>
          </p:cNvPr>
          <p:cNvSpPr>
            <a:spLocks xmlns:a="http://schemas.openxmlformats.org/drawingml/2006/main" noGrp="1"/>
          </p:cNvSpPr>
          <p:nvPr/>
        </p:nvSpPr>
        <p:spPr>
          <a:xfrm xmlns:a="http://schemas.openxmlformats.org/drawingml/2006/main">
            <a:off x="609600" y="55054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526170"/>
                </a:solidFill>
                <a:latin typeface="Arial"/>
                <a:ea typeface="Arial"/>
                <a:cs typeface="Arial"/>
              </a:defRPr>
            </a:pPr>
            <a:r>
              <a:rPr sz="1425" b="0">
                <a:solidFill>
                  <a:srgbClr val="526170"/>
                </a:solidFill>
                <a:latin typeface="Arial"/>
                <a:ea typeface="Arial"/>
                <a:cs typeface="Arial"/>
              </a:rPr>
              <a:t>Independent portfolio sample. Transactions and financing structures are hypothetical.</a:t>
            </a:r>
          </a:p>
        </p:txBody>
      </p:sp>
    </p:spTree>
    <p:extLst>
      <p:ext uri="{BB962C8B-B14F-4D97-AF65-F5344CB8AC3E}">
        <p14:creationId xmlns:p14="http://schemas.microsoft.com/office/powerpoint/2010/main" val="53714517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itle">
            <a:extLst xmlns:a="http://schemas.openxmlformats.org/drawingml/2006/main">
              <a:ext uri="{FF2B5EF4-FFF2-40B4-BE49-F238E27FC236}">
                <a16:creationId xmlns:a16="http://schemas.microsoft.com/office/drawing/2014/main" id="{16C4F1A0-E2D3-4F72-99A6-0EE99D26DA2F}"/>
              </a:ext>
            </a:extLst>
          </p:cNvPr>
          <p:cNvSpPr>
            <a:spLocks xmlns:a="http://schemas.openxmlformats.org/drawingml/2006/main" noGrp="1"/>
          </p:cNvSpPr>
          <p:nvPr/>
        </p:nvSpPr>
        <p:spPr>
          <a:xfrm xmlns:a="http://schemas.openxmlformats.org/drawingml/2006/main">
            <a:off x="609600" y="40005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00000"/>
                </a:solidFill>
                <a:latin typeface="Times New Roman"/>
                <a:ea typeface="Times New Roman"/>
                <a:cs typeface="Times New Roman"/>
              </a:defRPr>
            </a:pPr>
            <a:r>
              <a:rPr sz="2850" b="1">
                <a:solidFill>
                  <a:srgbClr val="000000"/>
                </a:solidFill>
                <a:latin typeface="Times New Roman"/>
                <a:ea typeface="Times New Roman"/>
                <a:cs typeface="Times New Roman"/>
              </a:rPr>
              <a:t>Business and financial overview</a:t>
            </a:r>
          </a:p>
        </p:txBody>
      </p:sp>
      <p:sp>
        <p:nvSpPr>
          <p:cNvPr id="2" name="title rule">
            <a:extLst xmlns:a="http://schemas.openxmlformats.org/drawingml/2006/main">
              <a:ext uri="{FF2B5EF4-FFF2-40B4-BE49-F238E27FC236}">
                <a16:creationId xmlns:a16="http://schemas.microsoft.com/office/drawing/2014/main" id="{8A13E3C6-0B74-4D19-A306-BA7ED776DFCC}"/>
              </a:ext>
            </a:extLst>
          </p:cNvPr>
          <p:cNvSpPr>
            <a:spLocks xmlns:a="http://schemas.openxmlformats.org/drawingml/2006/main" noGrp="1"/>
          </p:cNvSpPr>
          <p:nvPr/>
        </p:nvSpPr>
        <p:spPr>
          <a:xfrm xmlns:a="http://schemas.openxmlformats.org/drawingml/2006/main">
            <a:off x="609600" y="1304925"/>
            <a:ext cx="10972800" cy="9525"/>
          </a:xfrm>
          <a:prstGeom xmlns:a="http://schemas.openxmlformats.org/drawingml/2006/main" prst="rect">
            <a:avLst/>
          </a:prstGeom>
          <a:solidFill xmlns:a="http://schemas.openxmlformats.org/drawingml/2006/main">
            <a:srgbClr val="333333"/>
          </a:solidFill>
          <a:ln xmlns:a="http://schemas.openxmlformats.org/drawingml/2006/main" w="0">
            <a:noFill/>
          </a:ln>
        </p:spPr>
      </p:sp>
      <p:sp>
        <p:nvSpPr>
          <p:cNvPr id="3" name="page">
            <a:extLst xmlns:a="http://schemas.openxmlformats.org/drawingml/2006/main">
              <a:ext uri="{FF2B5EF4-FFF2-40B4-BE49-F238E27FC236}">
                <a16:creationId xmlns:a16="http://schemas.microsoft.com/office/drawing/2014/main" id="{0AE65984-E54C-489E-B003-A356EC963B4C}"/>
              </a:ext>
            </a:extLst>
          </p:cNvPr>
          <p:cNvSpPr>
            <a:spLocks xmlns:a="http://schemas.openxmlformats.org/drawingml/2006/main" noGrp="1"/>
          </p:cNvSpPr>
          <p:nvPr/>
        </p:nvSpPr>
        <p:spPr>
          <a:xfrm xmlns:a="http://schemas.openxmlformats.org/drawingml/2006/main">
            <a:off x="10810875" y="6219825"/>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87684"/>
                </a:solidFill>
                <a:latin typeface="Arial"/>
                <a:ea typeface="Arial"/>
                <a:cs typeface="Arial"/>
              </a:defRPr>
            </a:pPr>
            <a:r>
              <a:rPr sz="1275" b="0">
                <a:solidFill>
                  <a:srgbClr val="687684"/>
                </a:solidFill>
                <a:latin typeface="Arial"/>
                <a:ea typeface="Arial"/>
                <a:cs typeface="Arial"/>
              </a:rPr>
              <a:t>02</a:t>
            </a:r>
          </a:p>
        </p:txBody>
      </p:sp>
      <p:sp>
        <p:nvSpPr>
          <p:cNvPr id="4" name="overview label">
            <a:extLst xmlns:a="http://schemas.openxmlformats.org/drawingml/2006/main">
              <a:ext uri="{FF2B5EF4-FFF2-40B4-BE49-F238E27FC236}">
                <a16:creationId xmlns:a16="http://schemas.microsoft.com/office/drawing/2014/main" id="{AF7115BF-4BC3-45E5-B277-2DA197F1F41F}"/>
              </a:ext>
            </a:extLst>
          </p:cNvPr>
          <p:cNvSpPr>
            <a:spLocks xmlns:a="http://schemas.openxmlformats.org/drawingml/2006/main" noGrp="1"/>
          </p:cNvSpPr>
          <p:nvPr/>
        </p:nvSpPr>
        <p:spPr>
          <a:xfrm xmlns:a="http://schemas.openxmlformats.org/drawingml/2006/main">
            <a:off x="609600" y="1676400"/>
            <a:ext cx="5048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244A73"/>
                </a:solidFill>
                <a:latin typeface="Arial"/>
                <a:ea typeface="Arial"/>
                <a:cs typeface="Arial"/>
              </a:defRPr>
            </a:pPr>
            <a:r>
              <a:rPr sz="1875" b="1">
                <a:solidFill>
                  <a:srgbClr val="244A73"/>
                </a:solidFill>
                <a:latin typeface="Arial"/>
                <a:ea typeface="Arial"/>
                <a:cs typeface="Arial"/>
              </a:rPr>
              <a:t>Business overview</a:t>
            </a:r>
          </a:p>
        </p:txBody>
      </p:sp>
      <p:sp>
        <p:nvSpPr>
          <p:cNvPr id="5" name="business description">
            <a:extLst xmlns:a="http://schemas.openxmlformats.org/drawingml/2006/main">
              <a:ext uri="{FF2B5EF4-FFF2-40B4-BE49-F238E27FC236}">
                <a16:creationId xmlns:a16="http://schemas.microsoft.com/office/drawing/2014/main" id="{E4E6E9EE-1C9F-44E2-BEE2-85E5C2E573F0}"/>
              </a:ext>
            </a:extLst>
          </p:cNvPr>
          <p:cNvSpPr>
            <a:spLocks xmlns:a="http://schemas.openxmlformats.org/drawingml/2006/main" noGrp="1"/>
          </p:cNvSpPr>
          <p:nvPr/>
        </p:nvSpPr>
        <p:spPr>
          <a:xfrm xmlns:a="http://schemas.openxmlformats.org/drawingml/2006/main">
            <a:off x="609600" y="2266950"/>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000000"/>
                </a:solidFill>
                <a:latin typeface="Arial"/>
                <a:ea typeface="Arial"/>
                <a:cs typeface="Arial"/>
              </a:defRPr>
            </a:pPr>
            <a:r>
              <a:rPr sz="1875" b="1">
                <a:solidFill>
                  <a:srgbClr val="000000"/>
                </a:solidFill>
                <a:latin typeface="Arial"/>
                <a:ea typeface="Arial"/>
                <a:cs typeface="Arial"/>
              </a:rPr>
              <a:t>Vertical Software Borrower</a:t>
            </a:r>
          </a:p>
        </p:txBody>
      </p:sp>
      <p:sp>
        <p:nvSpPr>
          <p:cNvPr id="6" name="decision issue">
            <a:extLst xmlns:a="http://schemas.openxmlformats.org/drawingml/2006/main">
              <a:ext uri="{FF2B5EF4-FFF2-40B4-BE49-F238E27FC236}">
                <a16:creationId xmlns:a16="http://schemas.microsoft.com/office/drawing/2014/main" id="{9290AC6D-0539-434A-9A2C-7625AB9CF351}"/>
              </a:ext>
            </a:extLst>
          </p:cNvPr>
          <p:cNvSpPr>
            <a:spLocks xmlns:a="http://schemas.openxmlformats.org/drawingml/2006/main" noGrp="1"/>
          </p:cNvSpPr>
          <p:nvPr/>
        </p:nvSpPr>
        <p:spPr>
          <a:xfrm xmlns:a="http://schemas.openxmlformats.org/drawingml/2006/main">
            <a:off x="609600" y="3381375"/>
            <a:ext cx="5048250" cy="1847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000000"/>
                </a:solidFill>
                <a:latin typeface="Arial"/>
                <a:ea typeface="Arial"/>
                <a:cs typeface="Arial"/>
              </a:defRPr>
            </a:pPr>
            <a:r>
              <a:rPr sz="1650" b="0">
                <a:solidFill>
                  <a:srgbClr val="000000"/>
                </a:solidFill>
                <a:latin typeface="Arial"/>
                <a:ea typeface="Arial"/>
                <a:cs typeface="Arial"/>
              </a:rPr>
              <a:t>Require adequate downside interest coverage and a credible 2029 maturity plan. Restrict distributions when covenant headroom or unrestricted liquidity deteriorates.</a:t>
            </a:r>
          </a:p>
        </p:txBody>
      </p:sp>
      <p:graphicFrame>
        <p:nvGraphicFramePr>
          <p:cNvPr id="15" name=""/>
          <p:cNvGraphicFramePr/>
          <p:nvPr/>
        </p:nvGraphicFramePr>
        <p:xfrm>
          <a:off xmlns:a="http://schemas.openxmlformats.org/drawingml/2006/main" x="6286500" y="1695450"/>
          <a:ext xmlns:a="http://schemas.openxmlformats.org/drawingml/2006/main" cx="5295900" cy="3095625"/>
        </p:xfrm>
        <a:graphic xmlns:a="http://schemas.openxmlformats.org/drawingml/2006/main">
          <a:graphicData uri="http://schemas.openxmlformats.org/drawingml/2006/table">
            <a:tbl>
              <a:tblPr/>
              <a:tblGrid>
                <a:gridCol w="2724150"/>
                <a:gridCol w="1285875"/>
                <a:gridCol w="1285875"/>
              </a:tblGrid>
              <a:tr h="619125">
                <a:tc>
                  <a:txBody>
                    <a:bodyPr/>
                    <a:lstStyle/>
                    <a:p>
                      <a:r>
                        <a:rPr sz="1350" b="1">
                          <a:solidFill>
                            <a:srgbClr val="FFFFFF"/>
                          </a:solidFill>
                          <a:latin typeface="Arial"/>
                          <a:ea typeface="Arial"/>
                          <a:cs typeface="Arial"/>
                        </a:rPr>
                        <a:t>USD millions</a:t>
                      </a:r>
                    </a:p>
                  </a:txBody>
                  <a:tcPr marL="91440" marR="91440" marT="45720" marB="45720">
                    <a:solidFill>
                      <a:srgbClr val="244A73"/>
                    </a:solidFill>
                  </a:tcPr>
                </a:tc>
                <a:tc>
                  <a:txBody>
                    <a:bodyPr/>
                    <a:lstStyle/>
                    <a:p>
                      <a:r>
                        <a:rPr sz="1350" b="1">
                          <a:solidFill>
                            <a:srgbClr val="FFFFFF"/>
                          </a:solidFill>
                          <a:latin typeface="Arial"/>
                          <a:ea typeface="Arial"/>
                          <a:cs typeface="Arial"/>
                        </a:rPr>
                        <a:t>2024</a:t>
                      </a:r>
                    </a:p>
                  </a:txBody>
                  <a:tcPr marL="91440" marR="91440" marT="45720" marB="45720">
                    <a:solidFill>
                      <a:srgbClr val="244A73"/>
                    </a:solidFill>
                  </a:tcPr>
                </a:tc>
                <a:tc>
                  <a:txBody>
                    <a:bodyPr/>
                    <a:lstStyle/>
                    <a:p>
                      <a:r>
                        <a:rPr sz="1350" b="1">
                          <a:solidFill>
                            <a:srgbClr val="FFFFFF"/>
                          </a:solidFill>
                          <a:latin typeface="Arial"/>
                          <a:ea typeface="Arial"/>
                          <a:cs typeface="Arial"/>
                        </a:rPr>
                        <a:t>2025</a:t>
                      </a:r>
                    </a:p>
                  </a:txBody>
                  <a:tcPr marL="91440" marR="91440" marT="45720" marB="45720">
                    <a:solidFill>
                      <a:srgbClr val="244A73"/>
                    </a:solidFill>
                  </a:tcPr>
                </a:tc>
              </a:tr>
              <a:tr h="619125">
                <a:tc>
                  <a:txBody>
                    <a:bodyPr/>
                    <a:lstStyle/>
                    <a:p>
                      <a:r>
                        <a:rPr sz="1350" b="0">
                          <a:solidFill>
                            <a:srgbClr val="000000"/>
                          </a:solidFill>
                          <a:latin typeface="Arial"/>
                          <a:ea typeface="Arial"/>
                          <a:cs typeface="Arial"/>
                        </a:rPr>
                        <a:t>Revenue</a:t>
                      </a:r>
                    </a:p>
                  </a:txBody>
                  <a:tcPr marL="91440" marR="91440" marT="45720" marB="45720">
                    <a:solidFill>
                      <a:srgbClr val="FFFFFF"/>
                    </a:solidFill>
                  </a:tcPr>
                </a:tc>
                <a:tc>
                  <a:txBody>
                    <a:bodyPr/>
                    <a:lstStyle/>
                    <a:p>
                      <a:r>
                        <a:rPr sz="1350" b="0">
                          <a:solidFill>
                            <a:srgbClr val="000000"/>
                          </a:solidFill>
                          <a:latin typeface="Arial"/>
                          <a:ea typeface="Arial"/>
                          <a:cs typeface="Arial"/>
                        </a:rPr>
                        <a:t>1,154.6</a:t>
                      </a:r>
                    </a:p>
                  </a:txBody>
                  <a:tcPr marL="91440" marR="91440" marT="45720" marB="45720">
                    <a:solidFill>
                      <a:srgbClr val="FFFFFF"/>
                    </a:solidFill>
                  </a:tcPr>
                </a:tc>
                <a:tc>
                  <a:txBody>
                    <a:bodyPr/>
                    <a:lstStyle/>
                    <a:p>
                      <a:r>
                        <a:rPr sz="1350" b="0">
                          <a:solidFill>
                            <a:srgbClr val="000000"/>
                          </a:solidFill>
                          <a:latin typeface="Arial"/>
                          <a:ea typeface="Arial"/>
                          <a:cs typeface="Arial"/>
                        </a:rPr>
                        <a:t>1,128.4</a:t>
                      </a:r>
                    </a:p>
                  </a:txBody>
                  <a:tcPr marL="91440" marR="91440" marT="45720" marB="45720">
                    <a:solidFill>
                      <a:srgbClr val="FFFFFF"/>
                    </a:solidFill>
                  </a:tcPr>
                </a:tc>
              </a:tr>
              <a:tr h="619125">
                <a:tc>
                  <a:txBody>
                    <a:bodyPr/>
                    <a:lstStyle/>
                    <a:p>
                      <a:r>
                        <a:rPr sz="1350" b="0">
                          <a:solidFill>
                            <a:srgbClr val="000000"/>
                          </a:solidFill>
                          <a:latin typeface="Arial"/>
                          <a:ea typeface="Arial"/>
                          <a:cs typeface="Arial"/>
                        </a:rPr>
                        <a:t>Operating income</a:t>
                      </a:r>
                    </a:p>
                  </a:txBody>
                  <a:tcPr marL="91440" marR="91440" marT="45720" marB="45720">
                    <a:solidFill>
                      <a:srgbClr val="FFFFFF"/>
                    </a:solidFill>
                  </a:tcPr>
                </a:tc>
                <a:tc>
                  <a:txBody>
                    <a:bodyPr/>
                    <a:lstStyle/>
                    <a:p>
                      <a:r>
                        <a:rPr sz="1350" b="0">
                          <a:solidFill>
                            <a:srgbClr val="000000"/>
                          </a:solidFill>
                          <a:latin typeface="Arial"/>
                          <a:ea typeface="Arial"/>
                          <a:cs typeface="Arial"/>
                        </a:rPr>
                        <a:t>-271.4</a:t>
                      </a:r>
                    </a:p>
                  </a:txBody>
                  <a:tcPr marL="91440" marR="91440" marT="45720" marB="45720">
                    <a:solidFill>
                      <a:srgbClr val="FFFFFF"/>
                    </a:solidFill>
                  </a:tcPr>
                </a:tc>
                <a:tc>
                  <a:txBody>
                    <a:bodyPr/>
                    <a:lstStyle/>
                    <a:p>
                      <a:r>
                        <a:rPr sz="1350" b="0">
                          <a:solidFill>
                            <a:srgbClr val="000000"/>
                          </a:solidFill>
                          <a:latin typeface="Arial"/>
                          <a:ea typeface="Arial"/>
                          <a:cs typeface="Arial"/>
                        </a:rPr>
                        <a:t>190.8</a:t>
                      </a:r>
                    </a:p>
                  </a:txBody>
                  <a:tcPr marL="91440" marR="91440" marT="45720" marB="45720">
                    <a:solidFill>
                      <a:srgbClr val="FFFFFF"/>
                    </a:solidFill>
                  </a:tcPr>
                </a:tc>
              </a:tr>
              <a:tr h="619125">
                <a:tc>
                  <a:txBody>
                    <a:bodyPr/>
                    <a:lstStyle/>
                    <a:p>
                      <a:r>
                        <a:rPr sz="1350" b="0">
                          <a:solidFill>
                            <a:srgbClr val="000000"/>
                          </a:solidFill>
                          <a:latin typeface="Arial"/>
                          <a:ea typeface="Arial"/>
                          <a:cs typeface="Arial"/>
                        </a:rPr>
                        <a:t>Operating cash flow</a:t>
                      </a:r>
                    </a:p>
                  </a:txBody>
                  <a:tcPr marL="91440" marR="91440" marT="45720" marB="45720">
                    <a:solidFill>
                      <a:srgbClr val="FFFFFF"/>
                    </a:solidFill>
                  </a:tcPr>
                </a:tc>
                <a:tc>
                  <a:txBody>
                    <a:bodyPr/>
                    <a:lstStyle/>
                    <a:p>
                      <a:r>
                        <a:rPr sz="1350" b="0">
                          <a:solidFill>
                            <a:srgbClr val="000000"/>
                          </a:solidFill>
                          <a:latin typeface="Arial"/>
                          <a:ea typeface="Arial"/>
                          <a:cs typeface="Arial"/>
                        </a:rPr>
                        <a:t>296.0</a:t>
                      </a:r>
                    </a:p>
                  </a:txBody>
                  <a:tcPr marL="91440" marR="91440" marT="45720" marB="45720">
                    <a:solidFill>
                      <a:srgbClr val="FFFFFF"/>
                    </a:solidFill>
                  </a:tcPr>
                </a:tc>
                <a:tc>
                  <a:txBody>
                    <a:bodyPr/>
                    <a:lstStyle/>
                    <a:p>
                      <a:r>
                        <a:rPr sz="1350" b="0">
                          <a:solidFill>
                            <a:srgbClr val="000000"/>
                          </a:solidFill>
                          <a:latin typeface="Arial"/>
                          <a:ea typeface="Arial"/>
                          <a:cs typeface="Arial"/>
                        </a:rPr>
                        <a:t>265.6</a:t>
                      </a:r>
                    </a:p>
                  </a:txBody>
                  <a:tcPr marL="91440" marR="91440" marT="45720" marB="45720">
                    <a:solidFill>
                      <a:srgbClr val="FFFFFF"/>
                    </a:solidFill>
                  </a:tcPr>
                </a:tc>
              </a:tr>
              <a:tr h="619125">
                <a:tc>
                  <a:txBody>
                    <a:bodyPr/>
                    <a:lstStyle/>
                    <a:p>
                      <a:r>
                        <a:rPr sz="1350" b="0">
                          <a:solidFill>
                            <a:srgbClr val="000000"/>
                          </a:solidFill>
                          <a:latin typeface="Arial"/>
                          <a:ea typeface="Arial"/>
                          <a:cs typeface="Arial"/>
                        </a:rPr>
                        <a:t>Unrestricted cash</a:t>
                      </a:r>
                    </a:p>
                  </a:txBody>
                  <a:tcPr marL="91440" marR="91440" marT="45720" marB="45720">
                    <a:solidFill>
                      <a:srgbClr val="FFFFFF"/>
                    </a:solidFill>
                  </a:tcPr>
                </a:tc>
                <a:tc>
                  <a:txBody>
                    <a:bodyPr/>
                    <a:lstStyle/>
                    <a:p>
                      <a:r>
                        <a:rPr sz="1350" b="0">
                          <a:solidFill>
                            <a:srgbClr val="000000"/>
                          </a:solidFill>
                          <a:latin typeface="Arial"/>
                          <a:ea typeface="Arial"/>
                          <a:cs typeface="Arial"/>
                        </a:rPr>
                        <a:t>67.6</a:t>
                      </a:r>
                    </a:p>
                  </a:txBody>
                  <a:tcPr marL="91440" marR="91440" marT="45720" marB="45720">
                    <a:solidFill>
                      <a:srgbClr val="FFFFFF"/>
                    </a:solidFill>
                  </a:tcPr>
                </a:tc>
                <a:tc>
                  <a:txBody>
                    <a:bodyPr/>
                    <a:lstStyle/>
                    <a:p>
                      <a:r>
                        <a:rPr sz="1350" b="0">
                          <a:solidFill>
                            <a:srgbClr val="000000"/>
                          </a:solidFill>
                          <a:latin typeface="Arial"/>
                          <a:ea typeface="Arial"/>
                          <a:cs typeface="Arial"/>
                        </a:rPr>
                        <a:t>38.9</a:t>
                      </a:r>
                    </a:p>
                  </a:txBody>
                  <a:tcPr marL="91440" marR="91440" marT="45720" marB="45720">
                    <a:solidFill>
                      <a:srgbClr val="FFFFFF"/>
                    </a:solidFill>
                  </a:tcPr>
                </a:tc>
              </a:tr>
            </a:tbl>
          </a:graphicData>
        </a:graphic>
      </p:graphicFrame>
      <p:sp>
        <p:nvSpPr>
          <p:cNvPr id="8" name="history_context">
            <a:extLst xmlns:a="http://schemas.openxmlformats.org/drawingml/2006/main">
              <a:ext uri="{FF2B5EF4-FFF2-40B4-BE49-F238E27FC236}">
                <a16:creationId xmlns:a16="http://schemas.microsoft.com/office/drawing/2014/main" id="{1F8A06AB-776E-4391-8AF5-9C9CE03EE048}"/>
              </a:ext>
            </a:extLst>
          </p:cNvPr>
          <p:cNvSpPr>
            <a:spLocks xmlns:a="http://schemas.openxmlformats.org/drawingml/2006/main" noGrp="1"/>
          </p:cNvSpPr>
          <p:nvPr/>
        </p:nvSpPr>
        <p:spPr>
          <a:xfrm xmlns:a="http://schemas.openxmlformats.org/drawingml/2006/main">
            <a:off x="6286500" y="5191125"/>
            <a:ext cx="52959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000000"/>
                </a:solidFill>
                <a:latin typeface="Arial"/>
                <a:ea typeface="Arial"/>
                <a:cs typeface="Arial"/>
              </a:defRPr>
            </a:pPr>
            <a:r>
              <a:rPr sz="1500" b="0">
                <a:solidFill>
                  <a:srgbClr val="000000"/>
                </a:solidFill>
                <a:latin typeface="Arial"/>
                <a:ea typeface="Arial"/>
                <a:cs typeface="Arial"/>
              </a:rPr>
              <a:t>Original fiscal periods. Restricted cash and other claims receive separate treatment.</a:t>
            </a:r>
          </a:p>
        </p:txBody>
      </p:sp>
    </p:spTree>
    <p:extLst>
      <p:ext uri="{BB962C8B-B14F-4D97-AF65-F5344CB8AC3E}">
        <p14:creationId xmlns:p14="http://schemas.microsoft.com/office/powerpoint/2010/main" val="137903051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itle">
            <a:extLst xmlns:a="http://schemas.openxmlformats.org/drawingml/2006/main">
              <a:ext uri="{FF2B5EF4-FFF2-40B4-BE49-F238E27FC236}">
                <a16:creationId xmlns:a16="http://schemas.microsoft.com/office/drawing/2014/main" id="{279B0DE9-C858-4E27-A9AB-22DDE911E1E0}"/>
              </a:ext>
            </a:extLst>
          </p:cNvPr>
          <p:cNvSpPr>
            <a:spLocks xmlns:a="http://schemas.openxmlformats.org/drawingml/2006/main" noGrp="1"/>
          </p:cNvSpPr>
          <p:nvPr/>
        </p:nvSpPr>
        <p:spPr>
          <a:xfrm xmlns:a="http://schemas.openxmlformats.org/drawingml/2006/main">
            <a:off x="609600" y="40005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00000"/>
                </a:solidFill>
                <a:latin typeface="Times New Roman"/>
                <a:ea typeface="Times New Roman"/>
                <a:cs typeface="Times New Roman"/>
              </a:defRPr>
            </a:pPr>
            <a:r>
              <a:rPr sz="2850" b="1">
                <a:solidFill>
                  <a:srgbClr val="000000"/>
                </a:solidFill>
                <a:latin typeface="Times New Roman"/>
                <a:ea typeface="Times New Roman"/>
                <a:cs typeface="Times New Roman"/>
              </a:rPr>
              <a:t>Available liquidity</a:t>
            </a:r>
          </a:p>
        </p:txBody>
      </p:sp>
      <p:sp>
        <p:nvSpPr>
          <p:cNvPr id="2" name="title rule">
            <a:extLst xmlns:a="http://schemas.openxmlformats.org/drawingml/2006/main">
              <a:ext uri="{FF2B5EF4-FFF2-40B4-BE49-F238E27FC236}">
                <a16:creationId xmlns:a16="http://schemas.microsoft.com/office/drawing/2014/main" id="{DBABD4D8-9CD7-46F5-A8F3-E6FE347D3896}"/>
              </a:ext>
            </a:extLst>
          </p:cNvPr>
          <p:cNvSpPr>
            <a:spLocks xmlns:a="http://schemas.openxmlformats.org/drawingml/2006/main" noGrp="1"/>
          </p:cNvSpPr>
          <p:nvPr/>
        </p:nvSpPr>
        <p:spPr>
          <a:xfrm xmlns:a="http://schemas.openxmlformats.org/drawingml/2006/main">
            <a:off x="609600" y="1304925"/>
            <a:ext cx="10972800" cy="9525"/>
          </a:xfrm>
          <a:prstGeom xmlns:a="http://schemas.openxmlformats.org/drawingml/2006/main" prst="rect">
            <a:avLst/>
          </a:prstGeom>
          <a:solidFill xmlns:a="http://schemas.openxmlformats.org/drawingml/2006/main">
            <a:srgbClr val="333333"/>
          </a:solidFill>
          <a:ln xmlns:a="http://schemas.openxmlformats.org/drawingml/2006/main" w="0">
            <a:noFill/>
          </a:ln>
        </p:spPr>
      </p:sp>
      <p:sp>
        <p:nvSpPr>
          <p:cNvPr id="3" name="page">
            <a:extLst xmlns:a="http://schemas.openxmlformats.org/drawingml/2006/main">
              <a:ext uri="{FF2B5EF4-FFF2-40B4-BE49-F238E27FC236}">
                <a16:creationId xmlns:a16="http://schemas.microsoft.com/office/drawing/2014/main" id="{F630D8A7-A4C8-46A0-BFCA-1C1489A334DE}"/>
              </a:ext>
            </a:extLst>
          </p:cNvPr>
          <p:cNvSpPr>
            <a:spLocks xmlns:a="http://schemas.openxmlformats.org/drawingml/2006/main" noGrp="1"/>
          </p:cNvSpPr>
          <p:nvPr/>
        </p:nvSpPr>
        <p:spPr>
          <a:xfrm xmlns:a="http://schemas.openxmlformats.org/drawingml/2006/main">
            <a:off x="10810875" y="6219825"/>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87684"/>
                </a:solidFill>
                <a:latin typeface="Arial"/>
                <a:ea typeface="Arial"/>
                <a:cs typeface="Arial"/>
              </a:defRPr>
            </a:pPr>
            <a:r>
              <a:rPr sz="1275" b="0">
                <a:solidFill>
                  <a:srgbClr val="687684"/>
                </a:solidFill>
                <a:latin typeface="Arial"/>
                <a:ea typeface="Arial"/>
                <a:cs typeface="Arial"/>
              </a:rPr>
              <a:t>03</a:t>
            </a:r>
          </a:p>
        </p:txBody>
      </p:sp>
      <p:sp>
        <p:nvSpPr>
          <p:cNvPr id="4" name="operating_mechanics">
            <a:extLst xmlns:a="http://schemas.openxmlformats.org/drawingml/2006/main">
              <a:ext uri="{FF2B5EF4-FFF2-40B4-BE49-F238E27FC236}">
                <a16:creationId xmlns:a16="http://schemas.microsoft.com/office/drawing/2014/main" id="{D15F7D5C-EB62-42FD-B980-83451F17712D}"/>
              </a:ext>
            </a:extLst>
          </p:cNvPr>
          <p:cNvSpPr>
            <a:spLocks xmlns:a="http://schemas.openxmlformats.org/drawingml/2006/main" noGrp="1"/>
          </p:cNvSpPr>
          <p:nvPr/>
        </p:nvSpPr>
        <p:spPr>
          <a:xfrm xmlns:a="http://schemas.openxmlformats.org/drawingml/2006/main">
            <a:off x="609600" y="1619250"/>
            <a:ext cx="109728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000000"/>
                </a:solidFill>
                <a:latin typeface="Arial"/>
                <a:ea typeface="Arial"/>
                <a:cs typeface="Arial"/>
              </a:defRPr>
            </a:pPr>
            <a:r>
              <a:rPr sz="1875" b="0">
                <a:solidFill>
                  <a:srgbClr val="000000"/>
                </a:solidFill>
                <a:latin typeface="Arial"/>
                <a:ea typeface="Arial"/>
                <a:cs typeface="Arial"/>
              </a:rPr>
              <a:t>At the latest annual date, unrestricted cash is USD 38.9 million, compared with USD 720.1 million restricted and customer cash. The restricted balance is shown separately and contributes zero to corporate net debt reduction. Reported debt carrying value is distinguished from hypothetical lending terms.</a:t>
            </a:r>
          </a:p>
        </p:txBody>
      </p:sp>
      <p:graphicFrame>
        <p:nvGraphicFramePr>
          <p:cNvPr id="11" name=""/>
          <p:cNvGraphicFramePr/>
          <p:nvPr/>
        </p:nvGraphicFramePr>
        <p:xfrm>
          <a:off xmlns:a="http://schemas.openxmlformats.org/drawingml/2006/main" x="609600" y="3905250"/>
          <a:ext xmlns:a="http://schemas.openxmlformats.org/drawingml/2006/main" cx="10972800" cy="1476375"/>
        </p:xfrm>
        <a:graphic xmlns:a="http://schemas.openxmlformats.org/drawingml/2006/main">
          <a:graphicData uri="http://schemas.openxmlformats.org/drawingml/2006/table">
            <a:tbl>
              <a:tblPr/>
              <a:tblGrid>
                <a:gridCol w="4000500"/>
                <a:gridCol w="2324100"/>
                <a:gridCol w="2324100"/>
                <a:gridCol w="2324100"/>
              </a:tblGrid>
              <a:tr h="492125">
                <a:tc>
                  <a:txBody>
                    <a:bodyPr/>
                    <a:lstStyle/>
                    <a:p>
                      <a:r>
                        <a:rPr sz="1500" b="1">
                          <a:solidFill>
                            <a:srgbClr val="FFFFFF"/>
                          </a:solidFill>
                          <a:latin typeface="Arial"/>
                          <a:ea typeface="Arial"/>
                          <a:cs typeface="Arial"/>
                        </a:rPr>
                        <a:t>2031 operating result</a:t>
                      </a:r>
                    </a:p>
                  </a:txBody>
                  <a:tcPr marL="91440" marR="91440" marT="45720" marB="45720">
                    <a:solidFill>
                      <a:srgbClr val="244A73"/>
                    </a:solidFill>
                  </a:tcPr>
                </a:tc>
                <a:tc>
                  <a:txBody>
                    <a:bodyPr/>
                    <a:lstStyle/>
                    <a:p>
                      <a:r>
                        <a:rPr sz="1500" b="1">
                          <a:solidFill>
                            <a:srgbClr val="FFFFFF"/>
                          </a:solidFill>
                          <a:latin typeface="Arial"/>
                          <a:ea typeface="Arial"/>
                          <a:cs typeface="Arial"/>
                        </a:rPr>
                        <a:t>Base</a:t>
                      </a:r>
                    </a:p>
                  </a:txBody>
                  <a:tcPr marL="91440" marR="91440" marT="45720" marB="45720">
                    <a:solidFill>
                      <a:srgbClr val="244A73"/>
                    </a:solidFill>
                  </a:tcPr>
                </a:tc>
                <a:tc>
                  <a:txBody>
                    <a:bodyPr/>
                    <a:lstStyle/>
                    <a:p>
                      <a:r>
                        <a:rPr sz="1500" b="1">
                          <a:solidFill>
                            <a:srgbClr val="FFFFFF"/>
                          </a:solidFill>
                          <a:latin typeface="Arial"/>
                          <a:ea typeface="Arial"/>
                          <a:cs typeface="Arial"/>
                        </a:rPr>
                        <a:t>Upside</a:t>
                      </a:r>
                    </a:p>
                  </a:txBody>
                  <a:tcPr marL="91440" marR="91440" marT="45720" marB="45720">
                    <a:solidFill>
                      <a:srgbClr val="244A73"/>
                    </a:solidFill>
                  </a:tcPr>
                </a:tc>
                <a:tc>
                  <a:txBody>
                    <a:bodyPr/>
                    <a:lstStyle/>
                    <a:p>
                      <a:r>
                        <a:rPr sz="1500" b="1">
                          <a:solidFill>
                            <a:srgbClr val="FFFFFF"/>
                          </a:solidFill>
                          <a:latin typeface="Arial"/>
                          <a:ea typeface="Arial"/>
                          <a:cs typeface="Arial"/>
                        </a:rPr>
                        <a:t>Downside</a:t>
                      </a:r>
                    </a:p>
                  </a:txBody>
                  <a:tcPr marL="91440" marR="91440" marT="45720" marB="45720">
                    <a:solidFill>
                      <a:srgbClr val="244A73"/>
                    </a:solidFill>
                  </a:tcPr>
                </a:tc>
              </a:tr>
              <a:tr h="492125">
                <a:tc>
                  <a:txBody>
                    <a:bodyPr/>
                    <a:lstStyle/>
                    <a:p>
                      <a:r>
                        <a:rPr sz="1575" b="0">
                          <a:solidFill>
                            <a:srgbClr val="000000"/>
                          </a:solidFill>
                          <a:latin typeface="Arial"/>
                          <a:ea typeface="Arial"/>
                          <a:cs typeface="Arial"/>
                        </a:rPr>
                        <a:t>Revenue</a:t>
                      </a:r>
                    </a:p>
                  </a:txBody>
                  <a:tcPr marL="91440" marR="91440" marT="45720" marB="45720">
                    <a:solidFill>
                      <a:srgbClr val="FFFFFF"/>
                    </a:solidFill>
                  </a:tcPr>
                </a:tc>
                <a:tc>
                  <a:txBody>
                    <a:bodyPr/>
                    <a:lstStyle/>
                    <a:p>
                      <a:r>
                        <a:rPr sz="1575" b="0">
                          <a:solidFill>
                            <a:srgbClr val="000000"/>
                          </a:solidFill>
                          <a:latin typeface="Arial"/>
                          <a:ea typeface="Arial"/>
                          <a:cs typeface="Arial"/>
                        </a:rPr>
                        <a:t>1,190.9</a:t>
                      </a:r>
                    </a:p>
                  </a:txBody>
                  <a:tcPr marL="91440" marR="91440" marT="45720" marB="45720">
                    <a:solidFill>
                      <a:srgbClr val="FFFFFF"/>
                    </a:solidFill>
                  </a:tcPr>
                </a:tc>
                <a:tc>
                  <a:txBody>
                    <a:bodyPr/>
                    <a:lstStyle/>
                    <a:p>
                      <a:r>
                        <a:rPr sz="1575" b="0">
                          <a:solidFill>
                            <a:srgbClr val="000000"/>
                          </a:solidFill>
                          <a:latin typeface="Arial"/>
                          <a:ea typeface="Arial"/>
                          <a:cs typeface="Arial"/>
                        </a:rPr>
                        <a:t>1,592.0</a:t>
                      </a:r>
                    </a:p>
                  </a:txBody>
                  <a:tcPr marL="91440" marR="91440" marT="45720" marB="45720">
                    <a:solidFill>
                      <a:srgbClr val="FFFFFF"/>
                    </a:solidFill>
                  </a:tcPr>
                </a:tc>
                <a:tc>
                  <a:txBody>
                    <a:bodyPr/>
                    <a:lstStyle/>
                    <a:p>
                      <a:r>
                        <a:rPr sz="1575" b="0">
                          <a:solidFill>
                            <a:srgbClr val="000000"/>
                          </a:solidFill>
                          <a:latin typeface="Arial"/>
                          <a:ea typeface="Arial"/>
                          <a:cs typeface="Arial"/>
                        </a:rPr>
                        <a:t>725.5</a:t>
                      </a:r>
                    </a:p>
                  </a:txBody>
                  <a:tcPr marL="91440" marR="91440" marT="45720" marB="45720">
                    <a:solidFill>
                      <a:srgbClr val="FFFFFF"/>
                    </a:solidFill>
                  </a:tcPr>
                </a:tc>
              </a:tr>
              <a:tr h="492125">
                <a:tc>
                  <a:txBody>
                    <a:bodyPr/>
                    <a:lstStyle/>
                    <a:p>
                      <a:r>
                        <a:rPr sz="1575" b="0">
                          <a:solidFill>
                            <a:srgbClr val="000000"/>
                          </a:solidFill>
                          <a:latin typeface="Arial"/>
                          <a:ea typeface="Arial"/>
                          <a:cs typeface="Arial"/>
                        </a:rPr>
                        <a:t>EBITDA</a:t>
                      </a:r>
                    </a:p>
                  </a:txBody>
                  <a:tcPr marL="91440" marR="91440" marT="45720" marB="45720">
                    <a:solidFill>
                      <a:srgbClr val="FFFFFF"/>
                    </a:solidFill>
                  </a:tcPr>
                </a:tc>
                <a:tc>
                  <a:txBody>
                    <a:bodyPr/>
                    <a:lstStyle/>
                    <a:p>
                      <a:r>
                        <a:rPr sz="1575" b="0">
                          <a:solidFill>
                            <a:srgbClr val="000000"/>
                          </a:solidFill>
                          <a:latin typeface="Arial"/>
                          <a:ea typeface="Arial"/>
                          <a:cs typeface="Arial"/>
                        </a:rPr>
                        <a:t>321.6</a:t>
                      </a:r>
                    </a:p>
                  </a:txBody>
                  <a:tcPr marL="91440" marR="91440" marT="45720" marB="45720">
                    <a:solidFill>
                      <a:srgbClr val="FFFFFF"/>
                    </a:solidFill>
                  </a:tcPr>
                </a:tc>
                <a:tc>
                  <a:txBody>
                    <a:bodyPr/>
                    <a:lstStyle/>
                    <a:p>
                      <a:r>
                        <a:rPr sz="1575" b="0">
                          <a:solidFill>
                            <a:srgbClr val="000000"/>
                          </a:solidFill>
                          <a:latin typeface="Arial"/>
                          <a:ea typeface="Arial"/>
                          <a:cs typeface="Arial"/>
                        </a:rPr>
                        <a:t>469.6</a:t>
                      </a:r>
                    </a:p>
                  </a:txBody>
                  <a:tcPr marL="91440" marR="91440" marT="45720" marB="45720">
                    <a:solidFill>
                      <a:srgbClr val="FFFFFF"/>
                    </a:solidFill>
                  </a:tcPr>
                </a:tc>
                <a:tc>
                  <a:txBody>
                    <a:bodyPr/>
                    <a:lstStyle/>
                    <a:p>
                      <a:r>
                        <a:rPr sz="1575" b="0">
                          <a:solidFill>
                            <a:srgbClr val="000000"/>
                          </a:solidFill>
                          <a:latin typeface="Arial"/>
                          <a:ea typeface="Arial"/>
                          <a:cs typeface="Arial"/>
                        </a:rPr>
                        <a:t>166.9</a:t>
                      </a:r>
                    </a:p>
                  </a:txBody>
                  <a:tcPr marL="91440" marR="91440" marT="45720" marB="45720">
                    <a:solidFill>
                      <a:srgbClr val="FFFFFF"/>
                    </a:solidFill>
                  </a:tcPr>
                </a:tc>
              </a:tr>
            </a:tbl>
          </a:graphicData>
        </a:graphic>
      </p:graphicFrame>
      <p:sp>
        <p:nvSpPr>
          <p:cNvPr id="6" name="classification">
            <a:extLst xmlns:a="http://schemas.openxmlformats.org/drawingml/2006/main">
              <a:ext uri="{FF2B5EF4-FFF2-40B4-BE49-F238E27FC236}">
                <a16:creationId xmlns:a16="http://schemas.microsoft.com/office/drawing/2014/main" id="{72FE08EF-7EAC-4F87-9F89-F25369866A2E}"/>
              </a:ext>
            </a:extLst>
          </p:cNvPr>
          <p:cNvSpPr>
            <a:spLocks xmlns:a="http://schemas.openxmlformats.org/drawingml/2006/main" noGrp="1"/>
          </p:cNvSpPr>
          <p:nvPr/>
        </p:nvSpPr>
        <p:spPr>
          <a:xfrm xmlns:a="http://schemas.openxmlformats.org/drawingml/2006/main">
            <a:off x="609600" y="5676900"/>
            <a:ext cx="109728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26170"/>
                </a:solidFill>
                <a:latin typeface="Arial"/>
                <a:ea typeface="Arial"/>
                <a:cs typeface="Arial"/>
              </a:defRPr>
            </a:pPr>
            <a:r>
              <a:rPr sz="1350" b="0">
                <a:solidFill>
                  <a:srgbClr val="526170"/>
                </a:solidFill>
                <a:latin typeface="Arial"/>
                <a:ea typeface="Arial"/>
                <a:cs typeface="Arial"/>
              </a:rPr>
              <a:t>Reported history feeds analyst assumptions. Scenario comparisons are dated snapshots.</a:t>
            </a:r>
          </a:p>
        </p:txBody>
      </p:sp>
    </p:spTree>
    <p:extLst>
      <p:ext uri="{BB962C8B-B14F-4D97-AF65-F5344CB8AC3E}">
        <p14:creationId xmlns:p14="http://schemas.microsoft.com/office/powerpoint/2010/main" val="202327042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AEF213BE-6287-4DA3-A2B9-94062D720C13}"/>
              </a:ext>
            </a:extLst>
          </p:cNvPr>
          <p:cNvSpPr>
            <a:spLocks xmlns:a="http://schemas.openxmlformats.org/drawingml/2006/main" noGrp="1"/>
          </p:cNvSpPr>
          <p:nvPr/>
        </p:nvSpPr>
        <p:spPr>
          <a:xfrm xmlns:a="http://schemas.openxmlformats.org/drawingml/2006/main">
            <a:off x="609600" y="40005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00000"/>
                </a:solidFill>
                <a:latin typeface="Times New Roman"/>
                <a:ea typeface="Times New Roman"/>
                <a:cs typeface="Times New Roman"/>
              </a:defRPr>
            </a:pPr>
            <a:r>
              <a:rPr sz="2850" b="1">
                <a:solidFill>
                  <a:srgbClr val="000000"/>
                </a:solidFill>
                <a:latin typeface="Times New Roman"/>
                <a:ea typeface="Times New Roman"/>
                <a:cs typeface="Times New Roman"/>
              </a:rPr>
              <a:t>Operating outcomes depend on execution</a:t>
            </a:r>
          </a:p>
        </p:txBody>
      </p:sp>
      <p:sp>
        <p:nvSpPr>
          <p:cNvPr id="2" name="title rule">
            <a:extLst xmlns:a="http://schemas.openxmlformats.org/drawingml/2006/main">
              <a:ext uri="{FF2B5EF4-FFF2-40B4-BE49-F238E27FC236}">
                <a16:creationId xmlns:a16="http://schemas.microsoft.com/office/drawing/2014/main" id="{3CD09127-63B5-4F84-A8F1-E7E9B1F8BF97}"/>
              </a:ext>
            </a:extLst>
          </p:cNvPr>
          <p:cNvSpPr>
            <a:spLocks xmlns:a="http://schemas.openxmlformats.org/drawingml/2006/main" noGrp="1"/>
          </p:cNvSpPr>
          <p:nvPr/>
        </p:nvSpPr>
        <p:spPr>
          <a:xfrm xmlns:a="http://schemas.openxmlformats.org/drawingml/2006/main">
            <a:off x="609600" y="1304925"/>
            <a:ext cx="10972800" cy="9525"/>
          </a:xfrm>
          <a:prstGeom xmlns:a="http://schemas.openxmlformats.org/drawingml/2006/main" prst="rect">
            <a:avLst/>
          </a:prstGeom>
          <a:solidFill xmlns:a="http://schemas.openxmlformats.org/drawingml/2006/main">
            <a:srgbClr val="333333"/>
          </a:solidFill>
          <a:ln xmlns:a="http://schemas.openxmlformats.org/drawingml/2006/main" w="0">
            <a:noFill/>
          </a:ln>
        </p:spPr>
      </p:sp>
      <p:sp>
        <p:nvSpPr>
          <p:cNvPr id="3" name="page">
            <a:extLst xmlns:a="http://schemas.openxmlformats.org/drawingml/2006/main">
              <a:ext uri="{FF2B5EF4-FFF2-40B4-BE49-F238E27FC236}">
                <a16:creationId xmlns:a16="http://schemas.microsoft.com/office/drawing/2014/main" id="{FE244576-D1F9-4718-92D8-5C101C8ACC99}"/>
              </a:ext>
            </a:extLst>
          </p:cNvPr>
          <p:cNvSpPr>
            <a:spLocks xmlns:a="http://schemas.openxmlformats.org/drawingml/2006/main" noGrp="1"/>
          </p:cNvSpPr>
          <p:nvPr/>
        </p:nvSpPr>
        <p:spPr>
          <a:xfrm xmlns:a="http://schemas.openxmlformats.org/drawingml/2006/main">
            <a:off x="10810875" y="6219825"/>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87684"/>
                </a:solidFill>
                <a:latin typeface="Arial"/>
                <a:ea typeface="Arial"/>
                <a:cs typeface="Arial"/>
              </a:defRPr>
            </a:pPr>
            <a:r>
              <a:rPr sz="1275" b="0">
                <a:solidFill>
                  <a:srgbClr val="687684"/>
                </a:solidFill>
                <a:latin typeface="Arial"/>
                <a:ea typeface="Arial"/>
                <a:cs typeface="Arial"/>
              </a:rPr>
              <a:t>04</a:t>
            </a:r>
          </a:p>
        </p:txBody>
      </p:sp>
      <p:graphicFrame>
        <p:nvGraphicFramePr>
          <p:cNvPr id="9" name="Chart"/>
          <p:cNvGraphicFramePr/>
          <p:nvPr/>
        </p:nvGraphicFramePr>
        <p:xfrm>
          <a:off xmlns:a="http://schemas.openxmlformats.org/drawingml/2006/main" x="714375" y="1571625"/>
          <a:ext xmlns:a="http://schemas.openxmlformats.org/drawingml/2006/main" cx="10572750" cy="3571875"/>
        </p:xfrm>
        <a:graphic xmlns:a="http://schemas.openxmlformats.org/drawingml/2006/main">
          <a:graphicData uri="http://schemas.openxmlformats.org/drawingml/2006/chart">
            <c:chart xmlns:r="http://schemas.openxmlformats.org/officeDocument/2006/relationships" xmlns:c="http://schemas.openxmlformats.org/drawingml/2006/chart" r:id="R63b4569e8a4e4a9e"/>
          </a:graphicData>
        </a:graphic>
      </p:graphicFrame>
      <p:sp>
        <p:nvSpPr>
          <p:cNvPr id="5" name="chart_units">
            <a:extLst xmlns:a="http://schemas.openxmlformats.org/drawingml/2006/main">
              <a:ext uri="{FF2B5EF4-FFF2-40B4-BE49-F238E27FC236}">
                <a16:creationId xmlns:a16="http://schemas.microsoft.com/office/drawing/2014/main" id="{8E80E5B9-AC51-4AE1-B4A5-45A1F962C281}"/>
              </a:ext>
            </a:extLst>
          </p:cNvPr>
          <p:cNvSpPr>
            <a:spLocks xmlns:a="http://schemas.openxmlformats.org/drawingml/2006/main" noGrp="1"/>
          </p:cNvSpPr>
          <p:nvPr/>
        </p:nvSpPr>
        <p:spPr>
          <a:xfrm xmlns:a="http://schemas.openxmlformats.org/drawingml/2006/main">
            <a:off x="609600" y="5476875"/>
            <a:ext cx="109728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26170"/>
                </a:solidFill>
                <a:latin typeface="Arial"/>
                <a:ea typeface="Arial"/>
                <a:cs typeface="Arial"/>
              </a:defRPr>
            </a:pPr>
            <a:r>
              <a:rPr sz="1500" b="0">
                <a:solidFill>
                  <a:srgbClr val="526170"/>
                </a:solidFill>
                <a:latin typeface="Arial"/>
                <a:ea typeface="Arial"/>
                <a:cs typeface="Arial"/>
              </a:rPr>
              <a:t>USD millions, rounded to one decimal. EBITDA includes recurring stock compensation as an operating cost.</a:t>
            </a:r>
          </a:p>
        </p:txBody>
      </p:sp>
    </p:spTree>
    <p:extLst>
      <p:ext uri="{BB962C8B-B14F-4D97-AF65-F5344CB8AC3E}">
        <p14:creationId xmlns:p14="http://schemas.microsoft.com/office/powerpoint/2010/main" val="144019430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EE58E36D-CF69-4E09-A197-C73C5435981C}"/>
              </a:ext>
            </a:extLst>
          </p:cNvPr>
          <p:cNvSpPr>
            <a:spLocks xmlns:a="http://schemas.openxmlformats.org/drawingml/2006/main" noGrp="1"/>
          </p:cNvSpPr>
          <p:nvPr/>
        </p:nvSpPr>
        <p:spPr>
          <a:xfrm xmlns:a="http://schemas.openxmlformats.org/drawingml/2006/main">
            <a:off x="609600" y="40005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00000"/>
                </a:solidFill>
                <a:latin typeface="Times New Roman"/>
                <a:ea typeface="Times New Roman"/>
                <a:cs typeface="Times New Roman"/>
              </a:defRPr>
            </a:pPr>
            <a:r>
              <a:rPr sz="2850" b="1">
                <a:solidFill>
                  <a:srgbClr val="000000"/>
                </a:solidFill>
                <a:latin typeface="Times New Roman"/>
                <a:ea typeface="Times New Roman"/>
                <a:cs typeface="Times New Roman"/>
              </a:rPr>
              <a:t>Coverage and refinancing capacity</a:t>
            </a:r>
          </a:p>
        </p:txBody>
      </p:sp>
      <p:sp>
        <p:nvSpPr>
          <p:cNvPr id="2" name="title rule">
            <a:extLst xmlns:a="http://schemas.openxmlformats.org/drawingml/2006/main">
              <a:ext uri="{FF2B5EF4-FFF2-40B4-BE49-F238E27FC236}">
                <a16:creationId xmlns:a16="http://schemas.microsoft.com/office/drawing/2014/main" id="{F253F631-8AB7-41D7-9290-0C53CB46EA99}"/>
              </a:ext>
            </a:extLst>
          </p:cNvPr>
          <p:cNvSpPr>
            <a:spLocks xmlns:a="http://schemas.openxmlformats.org/drawingml/2006/main" noGrp="1"/>
          </p:cNvSpPr>
          <p:nvPr/>
        </p:nvSpPr>
        <p:spPr>
          <a:xfrm xmlns:a="http://schemas.openxmlformats.org/drawingml/2006/main">
            <a:off x="609600" y="1304925"/>
            <a:ext cx="10972800" cy="9525"/>
          </a:xfrm>
          <a:prstGeom xmlns:a="http://schemas.openxmlformats.org/drawingml/2006/main" prst="rect">
            <a:avLst/>
          </a:prstGeom>
          <a:solidFill xmlns:a="http://schemas.openxmlformats.org/drawingml/2006/main">
            <a:srgbClr val="333333"/>
          </a:solidFill>
          <a:ln xmlns:a="http://schemas.openxmlformats.org/drawingml/2006/main" w="0">
            <a:noFill/>
          </a:ln>
        </p:spPr>
      </p:sp>
      <p:sp>
        <p:nvSpPr>
          <p:cNvPr id="3" name="page">
            <a:extLst xmlns:a="http://schemas.openxmlformats.org/drawingml/2006/main">
              <a:ext uri="{FF2B5EF4-FFF2-40B4-BE49-F238E27FC236}">
                <a16:creationId xmlns:a16="http://schemas.microsoft.com/office/drawing/2014/main" id="{C4558EAF-956B-421E-B299-95B4D440BF4C}"/>
              </a:ext>
            </a:extLst>
          </p:cNvPr>
          <p:cNvSpPr>
            <a:spLocks xmlns:a="http://schemas.openxmlformats.org/drawingml/2006/main" noGrp="1"/>
          </p:cNvSpPr>
          <p:nvPr/>
        </p:nvSpPr>
        <p:spPr>
          <a:xfrm xmlns:a="http://schemas.openxmlformats.org/drawingml/2006/main">
            <a:off x="10810875" y="6219825"/>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87684"/>
                </a:solidFill>
                <a:latin typeface="Arial"/>
                <a:ea typeface="Arial"/>
                <a:cs typeface="Arial"/>
              </a:defRPr>
            </a:pPr>
            <a:r>
              <a:rPr sz="1275" b="0">
                <a:solidFill>
                  <a:srgbClr val="687684"/>
                </a:solidFill>
                <a:latin typeface="Arial"/>
                <a:ea typeface="Arial"/>
                <a:cs typeface="Arial"/>
              </a:rPr>
              <a:t>05</a:t>
            </a:r>
          </a:p>
        </p:txBody>
      </p:sp>
      <p:graphicFrame>
        <p:nvGraphicFramePr>
          <p:cNvPr id="9" name=""/>
          <p:cNvGraphicFramePr/>
          <p:nvPr/>
        </p:nvGraphicFramePr>
        <p:xfrm>
          <a:off xmlns:a="http://schemas.openxmlformats.org/drawingml/2006/main" x="609600" y="1714500"/>
          <a:ext xmlns:a="http://schemas.openxmlformats.org/drawingml/2006/main" cx="10972800" cy="2476500"/>
        </p:xfrm>
        <a:graphic xmlns:a="http://schemas.openxmlformats.org/drawingml/2006/main">
          <a:graphicData uri="http://schemas.openxmlformats.org/drawingml/2006/table">
            <a:tbl>
              <a:tblPr/>
              <a:tblGrid>
                <a:gridCol w="5143500"/>
                <a:gridCol w="1943100"/>
                <a:gridCol w="1943100"/>
                <a:gridCol w="1943100"/>
              </a:tblGrid>
              <a:tr h="619125">
                <a:tc>
                  <a:txBody>
                    <a:bodyPr/>
                    <a:lstStyle/>
                    <a:p>
                      <a:r>
                        <a:rPr sz="1500" b="1">
                          <a:solidFill>
                            <a:srgbClr val="FFFFFF"/>
                          </a:solidFill>
                          <a:latin typeface="Arial"/>
                          <a:ea typeface="Arial"/>
                          <a:cs typeface="Arial"/>
                        </a:rPr>
                        <a:t>Hypothetical lender case</a:t>
                      </a:r>
                    </a:p>
                  </a:txBody>
                  <a:tcPr marL="91440" marR="91440" marT="45720" marB="45720">
                    <a:solidFill>
                      <a:srgbClr val="244A73"/>
                    </a:solidFill>
                  </a:tcPr>
                </a:tc>
                <a:tc>
                  <a:txBody>
                    <a:bodyPr/>
                    <a:lstStyle/>
                    <a:p>
                      <a:r>
                        <a:rPr sz="1500" b="1">
                          <a:solidFill>
                            <a:srgbClr val="FFFFFF"/>
                          </a:solidFill>
                          <a:latin typeface="Arial"/>
                          <a:ea typeface="Arial"/>
                          <a:cs typeface="Arial"/>
                        </a:rPr>
                        <a:t>Base</a:t>
                      </a:r>
                    </a:p>
                  </a:txBody>
                  <a:tcPr marL="91440" marR="91440" marT="45720" marB="45720">
                    <a:solidFill>
                      <a:srgbClr val="244A73"/>
                    </a:solidFill>
                  </a:tcPr>
                </a:tc>
                <a:tc>
                  <a:txBody>
                    <a:bodyPr/>
                    <a:lstStyle/>
                    <a:p>
                      <a:r>
                        <a:rPr sz="1500" b="1">
                          <a:solidFill>
                            <a:srgbClr val="FFFFFF"/>
                          </a:solidFill>
                          <a:latin typeface="Arial"/>
                          <a:ea typeface="Arial"/>
                          <a:cs typeface="Arial"/>
                        </a:rPr>
                        <a:t>Upside</a:t>
                      </a:r>
                    </a:p>
                  </a:txBody>
                  <a:tcPr marL="91440" marR="91440" marT="45720" marB="45720">
                    <a:solidFill>
                      <a:srgbClr val="244A73"/>
                    </a:solidFill>
                  </a:tcPr>
                </a:tc>
                <a:tc>
                  <a:txBody>
                    <a:bodyPr/>
                    <a:lstStyle/>
                    <a:p>
                      <a:r>
                        <a:rPr sz="1500" b="1">
                          <a:solidFill>
                            <a:srgbClr val="FFFFFF"/>
                          </a:solidFill>
                          <a:latin typeface="Arial"/>
                          <a:ea typeface="Arial"/>
                          <a:cs typeface="Arial"/>
                        </a:rPr>
                        <a:t>Downside</a:t>
                      </a:r>
                    </a:p>
                  </a:txBody>
                  <a:tcPr marL="91440" marR="91440" marT="45720" marB="45720">
                    <a:solidFill>
                      <a:srgbClr val="244A73"/>
                    </a:solidFill>
                  </a:tcPr>
                </a:tc>
              </a:tr>
              <a:tr h="619125">
                <a:tc>
                  <a:txBody>
                    <a:bodyPr/>
                    <a:lstStyle/>
                    <a:p>
                      <a:r>
                        <a:rPr sz="1575" b="0">
                          <a:solidFill>
                            <a:srgbClr val="000000"/>
                          </a:solidFill>
                          <a:latin typeface="Arial"/>
                          <a:ea typeface="Arial"/>
                          <a:cs typeface="Arial"/>
                        </a:rPr>
                        <a:t>Initial cash interest coverage</a:t>
                      </a:r>
                    </a:p>
                  </a:txBody>
                  <a:tcPr marL="91440" marR="91440" marT="45720" marB="45720">
                    <a:solidFill>
                      <a:srgbClr val="FFFFFF"/>
                    </a:solidFill>
                  </a:tcPr>
                </a:tc>
                <a:tc>
                  <a:txBody>
                    <a:bodyPr/>
                    <a:lstStyle/>
                    <a:p>
                      <a:r>
                        <a:rPr sz="1575" b="0">
                          <a:solidFill>
                            <a:srgbClr val="000000"/>
                          </a:solidFill>
                          <a:latin typeface="Arial"/>
                          <a:ea typeface="Arial"/>
                          <a:cs typeface="Arial"/>
                        </a:rPr>
                        <a:t>2.78x</a:t>
                      </a:r>
                    </a:p>
                  </a:txBody>
                  <a:tcPr marL="91440" marR="91440" marT="45720" marB="45720">
                    <a:solidFill>
                      <a:srgbClr val="FFFFFF"/>
                    </a:solidFill>
                  </a:tcPr>
                </a:tc>
                <a:tc>
                  <a:txBody>
                    <a:bodyPr/>
                    <a:lstStyle/>
                    <a:p>
                      <a:r>
                        <a:rPr sz="1575" b="0">
                          <a:solidFill>
                            <a:srgbClr val="000000"/>
                          </a:solidFill>
                          <a:latin typeface="Arial"/>
                          <a:ea typeface="Arial"/>
                          <a:cs typeface="Arial"/>
                        </a:rPr>
                        <a:t>3.62x</a:t>
                      </a:r>
                    </a:p>
                  </a:txBody>
                  <a:tcPr marL="91440" marR="91440" marT="45720" marB="45720">
                    <a:solidFill>
                      <a:srgbClr val="FFFFFF"/>
                    </a:solidFill>
                  </a:tcPr>
                </a:tc>
                <a:tc>
                  <a:txBody>
                    <a:bodyPr/>
                    <a:lstStyle/>
                    <a:p>
                      <a:r>
                        <a:rPr sz="1575" b="0">
                          <a:solidFill>
                            <a:srgbClr val="000000"/>
                          </a:solidFill>
                          <a:latin typeface="Arial"/>
                          <a:ea typeface="Arial"/>
                          <a:cs typeface="Arial"/>
                        </a:rPr>
                        <a:t>1.76x</a:t>
                      </a:r>
                    </a:p>
                  </a:txBody>
                  <a:tcPr marL="91440" marR="91440" marT="45720" marB="45720">
                    <a:solidFill>
                      <a:srgbClr val="FFFFFF"/>
                    </a:solidFill>
                  </a:tcPr>
                </a:tc>
              </a:tr>
              <a:tr h="619125">
                <a:tc>
                  <a:txBody>
                    <a:bodyPr/>
                    <a:lstStyle/>
                    <a:p>
                      <a:r>
                        <a:rPr sz="1575" b="0">
                          <a:solidFill>
                            <a:srgbClr val="000000"/>
                          </a:solidFill>
                          <a:latin typeface="Arial"/>
                          <a:ea typeface="Arial"/>
                          <a:cs typeface="Arial"/>
                        </a:rPr>
                        <a:t>2029 refinancing gap, USD millions</a:t>
                      </a:r>
                    </a:p>
                  </a:txBody>
                  <a:tcPr marL="91440" marR="91440" marT="45720" marB="45720">
                    <a:solidFill>
                      <a:srgbClr val="FFFFFF"/>
                    </a:solidFill>
                  </a:tcPr>
                </a:tc>
                <a:tc>
                  <a:txBody>
                    <a:bodyPr/>
                    <a:lstStyle/>
                    <a:p>
                      <a:r>
                        <a:rPr sz="1575" b="0">
                          <a:solidFill>
                            <a:srgbClr val="000000"/>
                          </a:solidFill>
                          <a:latin typeface="Arial"/>
                          <a:ea typeface="Arial"/>
                          <a:cs typeface="Arial"/>
                        </a:rPr>
                        <a:t>0.0</a:t>
                      </a:r>
                    </a:p>
                  </a:txBody>
                  <a:tcPr marL="91440" marR="91440" marT="45720" marB="45720">
                    <a:solidFill>
                      <a:srgbClr val="FFFFFF"/>
                    </a:solidFill>
                  </a:tcPr>
                </a:tc>
                <a:tc>
                  <a:txBody>
                    <a:bodyPr/>
                    <a:lstStyle/>
                    <a:p>
                      <a:r>
                        <a:rPr sz="1575" b="0">
                          <a:solidFill>
                            <a:srgbClr val="000000"/>
                          </a:solidFill>
                          <a:latin typeface="Arial"/>
                          <a:ea typeface="Arial"/>
                          <a:cs typeface="Arial"/>
                        </a:rPr>
                        <a:t>0.0</a:t>
                      </a:r>
                    </a:p>
                  </a:txBody>
                  <a:tcPr marL="91440" marR="91440" marT="45720" marB="45720">
                    <a:solidFill>
                      <a:srgbClr val="FFFFFF"/>
                    </a:solidFill>
                  </a:tcPr>
                </a:tc>
                <a:tc>
                  <a:txBody>
                    <a:bodyPr/>
                    <a:lstStyle/>
                    <a:p>
                      <a:r>
                        <a:rPr sz="1575" b="0">
                          <a:solidFill>
                            <a:srgbClr val="000000"/>
                          </a:solidFill>
                          <a:latin typeface="Arial"/>
                          <a:ea typeface="Arial"/>
                          <a:cs typeface="Arial"/>
                        </a:rPr>
                        <a:t>518.8</a:t>
                      </a:r>
                    </a:p>
                  </a:txBody>
                  <a:tcPr marL="91440" marR="91440" marT="45720" marB="45720">
                    <a:solidFill>
                      <a:srgbClr val="FFFFFF"/>
                    </a:solidFill>
                  </a:tcPr>
                </a:tc>
              </a:tr>
              <a:tr h="619125">
                <a:tc>
                  <a:txBody>
                    <a:bodyPr/>
                    <a:lstStyle/>
                    <a:p>
                      <a:r>
                        <a:rPr sz="1575" b="0">
                          <a:solidFill>
                            <a:srgbClr val="000000"/>
                          </a:solidFill>
                          <a:latin typeface="Arial"/>
                          <a:ea typeface="Arial"/>
                          <a:cs typeface="Arial"/>
                        </a:rPr>
                        <a:t>Senior recovery</a:t>
                      </a:r>
                    </a:p>
                  </a:txBody>
                  <a:tcPr marL="91440" marR="91440" marT="45720" marB="45720">
                    <a:solidFill>
                      <a:srgbClr val="FFFFFF"/>
                    </a:solidFill>
                  </a:tcPr>
                </a:tc>
                <a:tc>
                  <a:txBody>
                    <a:bodyPr/>
                    <a:lstStyle/>
                    <a:p>
                      <a:r>
                        <a:rPr sz="1575" b="0">
                          <a:solidFill>
                            <a:srgbClr val="000000"/>
                          </a:solidFill>
                          <a:latin typeface="Arial"/>
                          <a:ea typeface="Arial"/>
                          <a:cs typeface="Arial"/>
                        </a:rPr>
                        <a:t>86.5%</a:t>
                      </a:r>
                    </a:p>
                  </a:txBody>
                  <a:tcPr marL="91440" marR="91440" marT="45720" marB="45720">
                    <a:solidFill>
                      <a:srgbClr val="FFFFFF"/>
                    </a:solidFill>
                  </a:tcPr>
                </a:tc>
                <a:tc>
                  <a:txBody>
                    <a:bodyPr/>
                    <a:lstStyle/>
                    <a:p>
                      <a:r>
                        <a:rPr sz="1575" b="0">
                          <a:solidFill>
                            <a:srgbClr val="000000"/>
                          </a:solidFill>
                          <a:latin typeface="Arial"/>
                          <a:ea typeface="Arial"/>
                          <a:cs typeface="Arial"/>
                        </a:rPr>
                        <a:t>100.0%</a:t>
                      </a:r>
                    </a:p>
                  </a:txBody>
                  <a:tcPr marL="91440" marR="91440" marT="45720" marB="45720">
                    <a:solidFill>
                      <a:srgbClr val="FFFFFF"/>
                    </a:solidFill>
                  </a:tcPr>
                </a:tc>
                <a:tc>
                  <a:txBody>
                    <a:bodyPr/>
                    <a:lstStyle/>
                    <a:p>
                      <a:r>
                        <a:rPr sz="1575" b="0">
                          <a:solidFill>
                            <a:srgbClr val="000000"/>
                          </a:solidFill>
                          <a:latin typeface="Arial"/>
                          <a:ea typeface="Arial"/>
                          <a:cs typeface="Arial"/>
                        </a:rPr>
                        <a:t>43.6%</a:t>
                      </a:r>
                    </a:p>
                  </a:txBody>
                  <a:tcPr marL="91440" marR="91440" marT="45720" marB="45720">
                    <a:solidFill>
                      <a:srgbClr val="FFFFFF"/>
                    </a:solidFill>
                  </a:tcPr>
                </a:tc>
              </a:tr>
            </a:tbl>
          </a:graphicData>
        </a:graphic>
      </p:graphicFrame>
      <p:sp>
        <p:nvSpPr>
          <p:cNvPr id="5" name="terms">
            <a:extLst xmlns:a="http://schemas.openxmlformats.org/drawingml/2006/main">
              <a:ext uri="{FF2B5EF4-FFF2-40B4-BE49-F238E27FC236}">
                <a16:creationId xmlns:a16="http://schemas.microsoft.com/office/drawing/2014/main" id="{5D309CA3-6B0D-43F0-A170-B2DA79F2212B}"/>
              </a:ext>
            </a:extLst>
          </p:cNvPr>
          <p:cNvSpPr>
            <a:spLocks xmlns:a="http://schemas.openxmlformats.org/drawingml/2006/main" noGrp="1"/>
          </p:cNvSpPr>
          <p:nvPr/>
        </p:nvSpPr>
        <p:spPr>
          <a:xfrm xmlns:a="http://schemas.openxmlformats.org/drawingml/2006/main">
            <a:off x="609600" y="4686300"/>
            <a:ext cx="109728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000000"/>
                </a:solidFill>
                <a:latin typeface="Arial"/>
                <a:ea typeface="Arial"/>
                <a:cs typeface="Arial"/>
              </a:defRPr>
            </a:pPr>
            <a:r>
              <a:rPr sz="1650" b="0">
                <a:solidFill>
                  <a:srgbClr val="000000"/>
                </a:solidFill>
                <a:latin typeface="Arial"/>
                <a:ea typeface="Arial"/>
                <a:cs typeface="Arial"/>
              </a:rPr>
              <a:t>The hypothetical loan uses 9% cash interest, 2% PIK interest and 2% annual amortization. PIK accrues to the debt balance and is added back to operating cash. Illustrative maintenance limits are 4.5x net leverage and 2.5x cash interest coverage.</a:t>
            </a:r>
          </a:p>
        </p:txBody>
      </p:sp>
    </p:spTree>
    <p:extLst>
      <p:ext uri="{BB962C8B-B14F-4D97-AF65-F5344CB8AC3E}">
        <p14:creationId xmlns:p14="http://schemas.microsoft.com/office/powerpoint/2010/main" val="83332101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itle">
            <a:extLst xmlns:a="http://schemas.openxmlformats.org/drawingml/2006/main">
              <a:ext uri="{FF2B5EF4-FFF2-40B4-BE49-F238E27FC236}">
                <a16:creationId xmlns:a16="http://schemas.microsoft.com/office/drawing/2014/main" id="{20EF47C9-EB9E-4DA6-A58B-39B09F08FC55}"/>
              </a:ext>
            </a:extLst>
          </p:cNvPr>
          <p:cNvSpPr>
            <a:spLocks xmlns:a="http://schemas.openxmlformats.org/drawingml/2006/main" noGrp="1"/>
          </p:cNvSpPr>
          <p:nvPr/>
        </p:nvSpPr>
        <p:spPr>
          <a:xfrm xmlns:a="http://schemas.openxmlformats.org/drawingml/2006/main">
            <a:off x="609600" y="40005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00000"/>
                </a:solidFill>
                <a:latin typeface="Times New Roman"/>
                <a:ea typeface="Times New Roman"/>
                <a:cs typeface="Times New Roman"/>
              </a:defRPr>
            </a:pPr>
            <a:r>
              <a:rPr sz="2850" b="1">
                <a:solidFill>
                  <a:srgbClr val="000000"/>
                </a:solidFill>
                <a:latin typeface="Times New Roman"/>
                <a:ea typeface="Times New Roman"/>
                <a:cs typeface="Times New Roman"/>
              </a:rPr>
              <a:t>Downside conditions change the decision</a:t>
            </a:r>
          </a:p>
        </p:txBody>
      </p:sp>
      <p:sp>
        <p:nvSpPr>
          <p:cNvPr id="2" name="title rule">
            <a:extLst xmlns:a="http://schemas.openxmlformats.org/drawingml/2006/main">
              <a:ext uri="{FF2B5EF4-FFF2-40B4-BE49-F238E27FC236}">
                <a16:creationId xmlns:a16="http://schemas.microsoft.com/office/drawing/2014/main" id="{44ED4788-C64E-4230-B858-CAAC9D750E7C}"/>
              </a:ext>
            </a:extLst>
          </p:cNvPr>
          <p:cNvSpPr>
            <a:spLocks xmlns:a="http://schemas.openxmlformats.org/drawingml/2006/main" noGrp="1"/>
          </p:cNvSpPr>
          <p:nvPr/>
        </p:nvSpPr>
        <p:spPr>
          <a:xfrm xmlns:a="http://schemas.openxmlformats.org/drawingml/2006/main">
            <a:off x="609600" y="1304925"/>
            <a:ext cx="10972800" cy="9525"/>
          </a:xfrm>
          <a:prstGeom xmlns:a="http://schemas.openxmlformats.org/drawingml/2006/main" prst="rect">
            <a:avLst/>
          </a:prstGeom>
          <a:solidFill xmlns:a="http://schemas.openxmlformats.org/drawingml/2006/main">
            <a:srgbClr val="333333"/>
          </a:solidFill>
          <a:ln xmlns:a="http://schemas.openxmlformats.org/drawingml/2006/main" w="0">
            <a:noFill/>
          </a:ln>
        </p:spPr>
      </p:sp>
      <p:sp>
        <p:nvSpPr>
          <p:cNvPr id="3" name="page">
            <a:extLst xmlns:a="http://schemas.openxmlformats.org/drawingml/2006/main">
              <a:ext uri="{FF2B5EF4-FFF2-40B4-BE49-F238E27FC236}">
                <a16:creationId xmlns:a16="http://schemas.microsoft.com/office/drawing/2014/main" id="{85C9A8FE-F8CD-47BC-BF21-9BCA7838AEFB}"/>
              </a:ext>
            </a:extLst>
          </p:cNvPr>
          <p:cNvSpPr>
            <a:spLocks xmlns:a="http://schemas.openxmlformats.org/drawingml/2006/main" noGrp="1"/>
          </p:cNvSpPr>
          <p:nvPr/>
        </p:nvSpPr>
        <p:spPr>
          <a:xfrm xmlns:a="http://schemas.openxmlformats.org/drawingml/2006/main">
            <a:off x="10810875" y="6219825"/>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87684"/>
                </a:solidFill>
                <a:latin typeface="Arial"/>
                <a:ea typeface="Arial"/>
                <a:cs typeface="Arial"/>
              </a:defRPr>
            </a:pPr>
            <a:r>
              <a:rPr sz="1275" b="0">
                <a:solidFill>
                  <a:srgbClr val="687684"/>
                </a:solidFill>
                <a:latin typeface="Arial"/>
                <a:ea typeface="Arial"/>
                <a:cs typeface="Arial"/>
              </a:rPr>
              <a:t>06</a:t>
            </a:r>
          </a:p>
        </p:txBody>
      </p:sp>
      <p:sp>
        <p:nvSpPr>
          <p:cNvPr id="4" name="mechanics">
            <a:extLst xmlns:a="http://schemas.openxmlformats.org/drawingml/2006/main">
              <a:ext uri="{FF2B5EF4-FFF2-40B4-BE49-F238E27FC236}">
                <a16:creationId xmlns:a16="http://schemas.microsoft.com/office/drawing/2014/main" id="{AB11C08B-50CA-4C2B-91C5-4251FA3C50C6}"/>
              </a:ext>
            </a:extLst>
          </p:cNvPr>
          <p:cNvSpPr>
            <a:spLocks xmlns:a="http://schemas.openxmlformats.org/drawingml/2006/main" noGrp="1"/>
          </p:cNvSpPr>
          <p:nvPr/>
        </p:nvSpPr>
        <p:spPr>
          <a:xfrm xmlns:a="http://schemas.openxmlformats.org/drawingml/2006/main">
            <a:off x="609600" y="161925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000000"/>
                </a:solidFill>
                <a:latin typeface="Arial"/>
                <a:ea typeface="Arial"/>
                <a:cs typeface="Arial"/>
              </a:defRPr>
            </a:pPr>
            <a:r>
              <a:rPr sz="1875" b="0">
                <a:solidFill>
                  <a:srgbClr val="000000"/>
                </a:solidFill>
                <a:latin typeface="Arial"/>
                <a:ea typeface="Arial"/>
                <a:cs typeface="Arial"/>
              </a:rPr>
              <a:t>A 2029 balloon stress compares the outstanding claim with refinancing capacity and cash above the reserve. The operating forecast does not assume an automatic refinance. The recovery waterfall applies an EBITDA haircut, enforcement costs and priority claims before senior debt recovery.</a:t>
            </a:r>
          </a:p>
        </p:txBody>
      </p:sp>
      <p:sp>
        <p:nvSpPr>
          <p:cNvPr id="5" name="downside_finding">
            <a:extLst xmlns:a="http://schemas.openxmlformats.org/drawingml/2006/main">
              <a:ext uri="{FF2B5EF4-FFF2-40B4-BE49-F238E27FC236}">
                <a16:creationId xmlns:a16="http://schemas.microsoft.com/office/drawing/2014/main" id="{1363FF21-9425-4CBD-971D-651CFB655C0D}"/>
              </a:ext>
            </a:extLst>
          </p:cNvPr>
          <p:cNvSpPr>
            <a:spLocks xmlns:a="http://schemas.openxmlformats.org/drawingml/2006/main" noGrp="1"/>
          </p:cNvSpPr>
          <p:nvPr/>
        </p:nvSpPr>
        <p:spPr>
          <a:xfrm xmlns:a="http://schemas.openxmlformats.org/drawingml/2006/main">
            <a:off x="609600" y="3600450"/>
            <a:ext cx="109728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0000"/>
                </a:solidFill>
                <a:latin typeface="Arial"/>
                <a:ea typeface="Arial"/>
                <a:cs typeface="Arial"/>
              </a:defRPr>
            </a:pPr>
            <a:r>
              <a:rPr sz="2250" b="1">
                <a:solidFill>
                  <a:srgbClr val="000000"/>
                </a:solidFill>
                <a:latin typeface="Arial"/>
                <a:ea typeface="Arial"/>
                <a:cs typeface="Arial"/>
              </a:rPr>
              <a:t>Downside coverage: 1.76x against 2.50x minimum. Refinancing gap: USD 518.8 million.</a:t>
            </a:r>
          </a:p>
        </p:txBody>
      </p:sp>
      <p:sp>
        <p:nvSpPr>
          <p:cNvPr id="6" name="validation">
            <a:extLst xmlns:a="http://schemas.openxmlformats.org/drawingml/2006/main">
              <a:ext uri="{FF2B5EF4-FFF2-40B4-BE49-F238E27FC236}">
                <a16:creationId xmlns:a16="http://schemas.microsoft.com/office/drawing/2014/main" id="{D8F912DC-45F9-441A-A200-4DFD20B85FBF}"/>
              </a:ext>
            </a:extLst>
          </p:cNvPr>
          <p:cNvSpPr>
            <a:spLocks xmlns:a="http://schemas.openxmlformats.org/drawingml/2006/main" noGrp="1"/>
          </p:cNvSpPr>
          <p:nvPr/>
        </p:nvSpPr>
        <p:spPr>
          <a:xfrm xmlns:a="http://schemas.openxmlformats.org/drawingml/2006/main">
            <a:off x="609600" y="5505450"/>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26170"/>
                </a:solidFill>
                <a:latin typeface="Arial"/>
                <a:ea typeface="Arial"/>
                <a:cs typeface="Arial"/>
              </a:defRPr>
            </a:pPr>
            <a:r>
              <a:rPr sz="1500" b="0">
                <a:solidFill>
                  <a:srgbClr val="526170"/>
                </a:solidFill>
                <a:latin typeface="Arial"/>
                <a:ea typeface="Arial"/>
                <a:cs typeface="Arial"/>
              </a:rPr>
              <a:t>Balance sheets, cash and debt roll-forwards recalculated in native Excel across all three cases.</a:t>
            </a:r>
          </a:p>
        </p:txBody>
      </p:sp>
    </p:spTree>
    <p:extLst>
      <p:ext uri="{BB962C8B-B14F-4D97-AF65-F5344CB8AC3E}">
        <p14:creationId xmlns:p14="http://schemas.microsoft.com/office/powerpoint/2010/main" val="59325863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title">
            <a:extLst xmlns:a="http://schemas.openxmlformats.org/drawingml/2006/main">
              <a:ext uri="{FF2B5EF4-FFF2-40B4-BE49-F238E27FC236}">
                <a16:creationId xmlns:a16="http://schemas.microsoft.com/office/drawing/2014/main" id="{5435CB3A-4563-437A-BB4B-EB5E3E64C35C}"/>
              </a:ext>
            </a:extLst>
          </p:cNvPr>
          <p:cNvSpPr>
            <a:spLocks xmlns:a="http://schemas.openxmlformats.org/drawingml/2006/main" noGrp="1"/>
          </p:cNvSpPr>
          <p:nvPr/>
        </p:nvSpPr>
        <p:spPr>
          <a:xfrm xmlns:a="http://schemas.openxmlformats.org/drawingml/2006/main">
            <a:off x="609600" y="40005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00000"/>
                </a:solidFill>
                <a:latin typeface="Times New Roman"/>
                <a:ea typeface="Times New Roman"/>
                <a:cs typeface="Times New Roman"/>
              </a:defRPr>
            </a:pPr>
            <a:r>
              <a:rPr sz="2850" b="1">
                <a:solidFill>
                  <a:srgbClr val="000000"/>
                </a:solidFill>
                <a:latin typeface="Times New Roman"/>
                <a:ea typeface="Times New Roman"/>
                <a:cs typeface="Times New Roman"/>
              </a:rPr>
              <a:t>Risks and monitoring triggers</a:t>
            </a:r>
          </a:p>
        </p:txBody>
      </p:sp>
      <p:sp>
        <p:nvSpPr>
          <p:cNvPr id="2" name="title rule">
            <a:extLst xmlns:a="http://schemas.openxmlformats.org/drawingml/2006/main">
              <a:ext uri="{FF2B5EF4-FFF2-40B4-BE49-F238E27FC236}">
                <a16:creationId xmlns:a16="http://schemas.microsoft.com/office/drawing/2014/main" id="{DE06C669-5B52-4B00-BBB7-6EE509F6F515}"/>
              </a:ext>
            </a:extLst>
          </p:cNvPr>
          <p:cNvSpPr>
            <a:spLocks xmlns:a="http://schemas.openxmlformats.org/drawingml/2006/main" noGrp="1"/>
          </p:cNvSpPr>
          <p:nvPr/>
        </p:nvSpPr>
        <p:spPr>
          <a:xfrm xmlns:a="http://schemas.openxmlformats.org/drawingml/2006/main">
            <a:off x="609600" y="1304925"/>
            <a:ext cx="10972800" cy="9525"/>
          </a:xfrm>
          <a:prstGeom xmlns:a="http://schemas.openxmlformats.org/drawingml/2006/main" prst="rect">
            <a:avLst/>
          </a:prstGeom>
          <a:solidFill xmlns:a="http://schemas.openxmlformats.org/drawingml/2006/main">
            <a:srgbClr val="333333"/>
          </a:solidFill>
          <a:ln xmlns:a="http://schemas.openxmlformats.org/drawingml/2006/main" w="0">
            <a:noFill/>
          </a:ln>
        </p:spPr>
      </p:sp>
      <p:sp>
        <p:nvSpPr>
          <p:cNvPr id="3" name="page">
            <a:extLst xmlns:a="http://schemas.openxmlformats.org/drawingml/2006/main">
              <a:ext uri="{FF2B5EF4-FFF2-40B4-BE49-F238E27FC236}">
                <a16:creationId xmlns:a16="http://schemas.microsoft.com/office/drawing/2014/main" id="{01F5E5AF-1524-4880-8A18-E1C181E3580F}"/>
              </a:ext>
            </a:extLst>
          </p:cNvPr>
          <p:cNvSpPr>
            <a:spLocks xmlns:a="http://schemas.openxmlformats.org/drawingml/2006/main" noGrp="1"/>
          </p:cNvSpPr>
          <p:nvPr/>
        </p:nvSpPr>
        <p:spPr>
          <a:xfrm xmlns:a="http://schemas.openxmlformats.org/drawingml/2006/main">
            <a:off x="10810875" y="6219825"/>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87684"/>
                </a:solidFill>
                <a:latin typeface="Arial"/>
                <a:ea typeface="Arial"/>
                <a:cs typeface="Arial"/>
              </a:defRPr>
            </a:pPr>
            <a:r>
              <a:rPr sz="1275" b="0">
                <a:solidFill>
                  <a:srgbClr val="687684"/>
                </a:solidFill>
                <a:latin typeface="Arial"/>
                <a:ea typeface="Arial"/>
                <a:cs typeface="Arial"/>
              </a:rPr>
              <a:t>07</a:t>
            </a:r>
          </a:p>
        </p:txBody>
      </p:sp>
      <p:graphicFrame>
        <p:nvGraphicFramePr>
          <p:cNvPr id="8" name=""/>
          <p:cNvGraphicFramePr/>
          <p:nvPr/>
        </p:nvGraphicFramePr>
        <p:xfrm>
          <a:off xmlns:a="http://schemas.openxmlformats.org/drawingml/2006/main" x="609600" y="1619250"/>
          <a:ext xmlns:a="http://schemas.openxmlformats.org/drawingml/2006/main" cx="10972800" cy="3857625"/>
        </p:xfrm>
        <a:graphic xmlns:a="http://schemas.openxmlformats.org/drawingml/2006/main">
          <a:graphicData uri="http://schemas.openxmlformats.org/drawingml/2006/table">
            <a:tbl>
              <a:tblPr/>
              <a:tblGrid>
                <a:gridCol w="5486400"/>
                <a:gridCol w="5486400"/>
              </a:tblGrid>
              <a:tr h="771525">
                <a:tc>
                  <a:txBody>
                    <a:bodyPr/>
                    <a:lstStyle/>
                    <a:p>
                      <a:r>
                        <a:rPr sz="1500" b="1">
                          <a:solidFill>
                            <a:srgbClr val="FFFFFF"/>
                          </a:solidFill>
                          <a:latin typeface="Arial"/>
                          <a:ea typeface="Arial"/>
                          <a:cs typeface="Arial"/>
                        </a:rPr>
                        <a:t>Principal risk</a:t>
                      </a:r>
                    </a:p>
                  </a:txBody>
                  <a:tcPr marL="91440" marR="91440" marT="45720" marB="45720">
                    <a:solidFill>
                      <a:srgbClr val="244A73"/>
                    </a:solidFill>
                  </a:tcPr>
                </a:tc>
                <a:tc>
                  <a:txBody>
                    <a:bodyPr/>
                    <a:lstStyle/>
                    <a:p>
                      <a:r>
                        <a:rPr sz="1500" b="1">
                          <a:solidFill>
                            <a:srgbClr val="FFFFFF"/>
                          </a:solidFill>
                          <a:latin typeface="Arial"/>
                          <a:ea typeface="Arial"/>
                          <a:cs typeface="Arial"/>
                        </a:rPr>
                        <a:t>Monitoring action</a:t>
                      </a:r>
                    </a:p>
                  </a:txBody>
                  <a:tcPr marL="91440" marR="91440" marT="45720" marB="45720">
                    <a:solidFill>
                      <a:srgbClr val="244A73"/>
                    </a:solidFill>
                  </a:tcPr>
                </a:tc>
              </a:tr>
              <a:tr h="771525">
                <a:tc>
                  <a:txBody>
                    <a:bodyPr/>
                    <a:lstStyle/>
                    <a:p>
                      <a:r>
                        <a:rPr sz="1575" b="0">
                          <a:solidFill>
                            <a:srgbClr val="000000"/>
                          </a:solidFill>
                          <a:latin typeface="Arial"/>
                          <a:ea typeface="Arial"/>
                          <a:cs typeface="Arial"/>
                        </a:rPr>
                        <a:t>AI disruption can pressure retention and pricing.</a:t>
                      </a:r>
                    </a:p>
                  </a:txBody>
                  <a:tcPr marL="91440" marR="91440" marT="45720" marB="45720">
                    <a:solidFill>
                      <a:srgbClr val="FFFFFF"/>
                    </a:solidFill>
                  </a:tcPr>
                </a:tc>
                <a:tc>
                  <a:txBody>
                    <a:bodyPr/>
                    <a:lstStyle/>
                    <a:p>
                      <a:r>
                        <a:rPr sz="1575" b="0">
                          <a:solidFill>
                            <a:srgbClr val="000000"/>
                          </a:solidFill>
                          <a:latin typeface="Arial"/>
                          <a:ea typeface="Arial"/>
                          <a:cs typeface="Arial"/>
                        </a:rPr>
                        <a:t>Monitor gross retention and collection timing monthly.</a:t>
                      </a:r>
                    </a:p>
                  </a:txBody>
                  <a:tcPr marL="91440" marR="91440" marT="45720" marB="45720">
                    <a:solidFill>
                      <a:srgbClr val="FFFFFF"/>
                    </a:solidFill>
                  </a:tcPr>
                </a:tc>
              </a:tr>
              <a:tr h="771525">
                <a:tc>
                  <a:txBody>
                    <a:bodyPr/>
                    <a:lstStyle/>
                    <a:p>
                      <a:r>
                        <a:rPr sz="1575" b="0">
                          <a:solidFill>
                            <a:srgbClr val="000000"/>
                          </a:solidFill>
                          <a:latin typeface="Arial"/>
                          <a:ea typeface="Arial"/>
                          <a:cs typeface="Arial"/>
                        </a:rPr>
                        <a:t>Customer and restricted funds are unavailable to lenders.</a:t>
                      </a:r>
                    </a:p>
                  </a:txBody>
                  <a:tcPr marL="91440" marR="91440" marT="45720" marB="45720">
                    <a:solidFill>
                      <a:srgbClr val="FFFFFF"/>
                    </a:solidFill>
                  </a:tcPr>
                </a:tc>
                <a:tc>
                  <a:txBody>
                    <a:bodyPr/>
                    <a:lstStyle/>
                    <a:p>
                      <a:r>
                        <a:rPr sz="1575" b="0">
                          <a:solidFill>
                            <a:srgbClr val="000000"/>
                          </a:solidFill>
                          <a:latin typeface="Arial"/>
                          <a:ea typeface="Arial"/>
                          <a:cs typeface="Arial"/>
                        </a:rPr>
                        <a:t>Reconcile unrestricted cash with customer funds.</a:t>
                      </a:r>
                    </a:p>
                  </a:txBody>
                  <a:tcPr marL="91440" marR="91440" marT="45720" marB="45720">
                    <a:solidFill>
                      <a:srgbClr val="FFFFFF"/>
                    </a:solidFill>
                  </a:tcPr>
                </a:tc>
              </a:tr>
              <a:tr h="771525">
                <a:tc>
                  <a:txBody>
                    <a:bodyPr/>
                    <a:lstStyle/>
                    <a:p>
                      <a:r>
                        <a:rPr sz="1575" b="0">
                          <a:solidFill>
                            <a:srgbClr val="000000"/>
                          </a:solidFill>
                          <a:latin typeface="Arial"/>
                          <a:ea typeface="Arial"/>
                          <a:cs typeface="Arial"/>
                        </a:rPr>
                        <a:t>Capitalized software costs lower reported operating expense.</a:t>
                      </a:r>
                    </a:p>
                  </a:txBody>
                  <a:tcPr marL="91440" marR="91440" marT="45720" marB="45720">
                    <a:solidFill>
                      <a:srgbClr val="FFFFFF"/>
                    </a:solidFill>
                  </a:tcPr>
                </a:tc>
                <a:tc>
                  <a:txBody>
                    <a:bodyPr/>
                    <a:lstStyle/>
                    <a:p>
                      <a:r>
                        <a:rPr sz="1575" b="0">
                          <a:solidFill>
                            <a:srgbClr val="000000"/>
                          </a:solidFill>
                          <a:latin typeface="Arial"/>
                          <a:ea typeface="Arial"/>
                          <a:cs typeface="Arial"/>
                        </a:rPr>
                        <a:t>Track covenant definitions and cash interest coverage.</a:t>
                      </a:r>
                    </a:p>
                  </a:txBody>
                  <a:tcPr marL="91440" marR="91440" marT="45720" marB="45720">
                    <a:solidFill>
                      <a:srgbClr val="FFFFFF"/>
                    </a:solidFill>
                  </a:tcPr>
                </a:tc>
              </a:tr>
              <a:tr h="771525">
                <a:tc>
                  <a:txBody>
                    <a:bodyPr/>
                    <a:lstStyle/>
                    <a:p>
                      <a:r>
                        <a:rPr sz="1575" b="0">
                          <a:solidFill>
                            <a:srgbClr val="000000"/>
                          </a:solidFill>
                          <a:latin typeface="Arial"/>
                          <a:ea typeface="Arial"/>
                          <a:cs typeface="Arial"/>
                        </a:rPr>
                        <a:t>A concentrated maturity can require refinancing during weak markets.</a:t>
                      </a:r>
                    </a:p>
                  </a:txBody>
                  <a:tcPr marL="91440" marR="91440" marT="45720" marB="45720">
                    <a:solidFill>
                      <a:srgbClr val="FFFFFF"/>
                    </a:solidFill>
                  </a:tcPr>
                </a:tc>
                <a:tc>
                  <a:txBody>
                    <a:bodyPr/>
                    <a:lstStyle/>
                    <a:p>
                      <a:r>
                        <a:rPr sz="1575" b="0">
                          <a:solidFill>
                            <a:srgbClr val="000000"/>
                          </a:solidFill>
                          <a:latin typeface="Arial"/>
                          <a:ea typeface="Arial"/>
                          <a:cs typeface="Arial"/>
                        </a:rPr>
                        <a:t>Require a credible maturity plan before extending credit.</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874911737"/>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itle">
            <a:extLst xmlns:a="http://schemas.openxmlformats.org/drawingml/2006/main">
              <a:ext uri="{FF2B5EF4-FFF2-40B4-BE49-F238E27FC236}">
                <a16:creationId xmlns:a16="http://schemas.microsoft.com/office/drawing/2014/main" id="{C5994DE6-136B-4F3E-9CA3-313796436A54}"/>
              </a:ext>
            </a:extLst>
          </p:cNvPr>
          <p:cNvSpPr>
            <a:spLocks xmlns:a="http://schemas.openxmlformats.org/drawingml/2006/main" noGrp="1"/>
          </p:cNvSpPr>
          <p:nvPr/>
        </p:nvSpPr>
        <p:spPr>
          <a:xfrm xmlns:a="http://schemas.openxmlformats.org/drawingml/2006/main">
            <a:off x="609600" y="40005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00000"/>
                </a:solidFill>
                <a:latin typeface="Times New Roman"/>
                <a:ea typeface="Times New Roman"/>
                <a:cs typeface="Times New Roman"/>
              </a:defRPr>
            </a:pPr>
            <a:r>
              <a:rPr sz="2850" b="1">
                <a:solidFill>
                  <a:srgbClr val="000000"/>
                </a:solidFill>
                <a:latin typeface="Times New Roman"/>
                <a:ea typeface="Times New Roman"/>
                <a:cs typeface="Times New Roman"/>
              </a:rPr>
              <a:t>Decision and next evidence</a:t>
            </a:r>
          </a:p>
        </p:txBody>
      </p:sp>
      <p:sp>
        <p:nvSpPr>
          <p:cNvPr id="2" name="title rule">
            <a:extLst xmlns:a="http://schemas.openxmlformats.org/drawingml/2006/main">
              <a:ext uri="{FF2B5EF4-FFF2-40B4-BE49-F238E27FC236}">
                <a16:creationId xmlns:a16="http://schemas.microsoft.com/office/drawing/2014/main" id="{A570A2BD-C38E-4663-8436-FF554C2A53A1}"/>
              </a:ext>
            </a:extLst>
          </p:cNvPr>
          <p:cNvSpPr>
            <a:spLocks xmlns:a="http://schemas.openxmlformats.org/drawingml/2006/main" noGrp="1"/>
          </p:cNvSpPr>
          <p:nvPr/>
        </p:nvSpPr>
        <p:spPr>
          <a:xfrm xmlns:a="http://schemas.openxmlformats.org/drawingml/2006/main">
            <a:off x="609600" y="1304925"/>
            <a:ext cx="10972800" cy="9525"/>
          </a:xfrm>
          <a:prstGeom xmlns:a="http://schemas.openxmlformats.org/drawingml/2006/main" prst="rect">
            <a:avLst/>
          </a:prstGeom>
          <a:solidFill xmlns:a="http://schemas.openxmlformats.org/drawingml/2006/main">
            <a:srgbClr val="333333"/>
          </a:solidFill>
          <a:ln xmlns:a="http://schemas.openxmlformats.org/drawingml/2006/main" w="0">
            <a:noFill/>
          </a:ln>
        </p:spPr>
      </p:sp>
      <p:sp>
        <p:nvSpPr>
          <p:cNvPr id="3" name="page">
            <a:extLst xmlns:a="http://schemas.openxmlformats.org/drawingml/2006/main">
              <a:ext uri="{FF2B5EF4-FFF2-40B4-BE49-F238E27FC236}">
                <a16:creationId xmlns:a16="http://schemas.microsoft.com/office/drawing/2014/main" id="{5BBC8141-B491-4FB0-8C45-3FB30441981A}"/>
              </a:ext>
            </a:extLst>
          </p:cNvPr>
          <p:cNvSpPr>
            <a:spLocks xmlns:a="http://schemas.openxmlformats.org/drawingml/2006/main" noGrp="1"/>
          </p:cNvSpPr>
          <p:nvPr/>
        </p:nvSpPr>
        <p:spPr>
          <a:xfrm xmlns:a="http://schemas.openxmlformats.org/drawingml/2006/main">
            <a:off x="10810875" y="6219825"/>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87684"/>
                </a:solidFill>
                <a:latin typeface="Arial"/>
                <a:ea typeface="Arial"/>
                <a:cs typeface="Arial"/>
              </a:defRPr>
            </a:pPr>
            <a:r>
              <a:rPr sz="1275" b="0">
                <a:solidFill>
                  <a:srgbClr val="687684"/>
                </a:solidFill>
                <a:latin typeface="Arial"/>
                <a:ea typeface="Arial"/>
                <a:cs typeface="Arial"/>
              </a:rPr>
              <a:t>08</a:t>
            </a:r>
          </a:p>
        </p:txBody>
      </p:sp>
      <p:sp>
        <p:nvSpPr>
          <p:cNvPr id="4" name="conclusion">
            <a:extLst xmlns:a="http://schemas.openxmlformats.org/drawingml/2006/main">
              <a:ext uri="{FF2B5EF4-FFF2-40B4-BE49-F238E27FC236}">
                <a16:creationId xmlns:a16="http://schemas.microsoft.com/office/drawing/2014/main" id="{23A600E3-759B-4C95-9D0D-337497A607A7}"/>
              </a:ext>
            </a:extLst>
          </p:cNvPr>
          <p:cNvSpPr>
            <a:spLocks xmlns:a="http://schemas.openxmlformats.org/drawingml/2006/main" noGrp="1"/>
          </p:cNvSpPr>
          <p:nvPr/>
        </p:nvSpPr>
        <p:spPr>
          <a:xfrm xmlns:a="http://schemas.openxmlformats.org/drawingml/2006/main">
            <a:off x="609600" y="1581150"/>
            <a:ext cx="109728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0000"/>
                </a:solidFill>
                <a:latin typeface="Arial"/>
                <a:ea typeface="Arial"/>
                <a:cs typeface="Arial"/>
              </a:defRPr>
            </a:pPr>
            <a:r>
              <a:rPr sz="2250" b="1">
                <a:solidFill>
                  <a:srgbClr val="000000"/>
                </a:solidFill>
                <a:latin typeface="Arial"/>
                <a:ea typeface="Arial"/>
                <a:cs typeface="Arial"/>
              </a:rPr>
              <a:t>Require adequate downside interest coverage and a credible 2029 maturity plan. Restrict distributions when covenant headroom or unrestricted liquidity deteriorates.</a:t>
            </a:r>
          </a:p>
        </p:txBody>
      </p:sp>
      <p:sp>
        <p:nvSpPr>
          <p:cNvPr id="5" name="next_steps">
            <a:extLst xmlns:a="http://schemas.openxmlformats.org/drawingml/2006/main">
              <a:ext uri="{FF2B5EF4-FFF2-40B4-BE49-F238E27FC236}">
                <a16:creationId xmlns:a16="http://schemas.microsoft.com/office/drawing/2014/main" id="{6E9C95C0-96AE-4611-B0CE-02FDD7814FBB}"/>
              </a:ext>
            </a:extLst>
          </p:cNvPr>
          <p:cNvSpPr>
            <a:spLocks xmlns:a="http://schemas.openxmlformats.org/drawingml/2006/main" noGrp="1"/>
          </p:cNvSpPr>
          <p:nvPr/>
        </p:nvSpPr>
        <p:spPr>
          <a:xfrm xmlns:a="http://schemas.openxmlformats.org/drawingml/2006/main">
            <a:off x="609600" y="3476625"/>
            <a:ext cx="10972800" cy="2171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00000"/>
                </a:solidFill>
                <a:latin typeface="Arial"/>
                <a:ea typeface="Arial"/>
                <a:cs typeface="Arial"/>
              </a:defRPr>
            </a:pPr>
            <a:r>
              <a:rPr sz="1800" b="0">
                <a:solidFill>
                  <a:srgbClr val="000000"/>
                </a:solidFill>
                <a:latin typeface="Arial"/>
                <a:ea typeface="Arial"/>
                <a:cs typeface="Arial"/>
              </a:rPr>
              <a:t>Monitor gross retention and collection timing monthly.</a:t>
            </a:r>
          </a:p>
          <a:p xmlns:a="http://schemas.openxmlformats.org/drawingml/2006/main">
            <a:r>
              <a:t/>
            </a:r>
          </a:p>
          <a:p xmlns:a="http://schemas.openxmlformats.org/drawingml/2006/main">
            <a:pPr>
              <a:defRPr sz="1800" b="0">
                <a:solidFill>
                  <a:srgbClr val="000000"/>
                </a:solidFill>
                <a:latin typeface="Arial"/>
                <a:ea typeface="Arial"/>
                <a:cs typeface="Arial"/>
              </a:defRPr>
            </a:pPr>
            <a:r>
              <a:rPr sz="1800" b="0">
                <a:solidFill>
                  <a:srgbClr val="000000"/>
                </a:solidFill>
                <a:latin typeface="Arial"/>
                <a:ea typeface="Arial"/>
                <a:cs typeface="Arial"/>
              </a:rPr>
              <a:t>Reconcile unrestricted cash with customer funds.</a:t>
            </a:r>
          </a:p>
          <a:p xmlns:a="http://schemas.openxmlformats.org/drawingml/2006/main">
            <a:r>
              <a:t/>
            </a:r>
          </a:p>
          <a:p xmlns:a="http://schemas.openxmlformats.org/drawingml/2006/main">
            <a:pPr>
              <a:defRPr sz="1800" b="0">
                <a:solidFill>
                  <a:srgbClr val="000000"/>
                </a:solidFill>
                <a:latin typeface="Arial"/>
                <a:ea typeface="Arial"/>
                <a:cs typeface="Arial"/>
              </a:defRPr>
            </a:pPr>
            <a:r>
              <a:rPr sz="1800" b="0">
                <a:solidFill>
                  <a:srgbClr val="000000"/>
                </a:solidFill>
                <a:latin typeface="Arial"/>
                <a:ea typeface="Arial"/>
                <a:cs typeface="Arial"/>
              </a:rPr>
              <a:t>Track covenant definitions and cash interest coverage.</a:t>
            </a:r>
          </a:p>
          <a:p xmlns:a="http://schemas.openxmlformats.org/drawingml/2006/main">
            <a:r>
              <a:t/>
            </a:r>
          </a:p>
          <a:p xmlns:a="http://schemas.openxmlformats.org/drawingml/2006/main">
            <a:pPr>
              <a:defRPr sz="1800" b="0">
                <a:solidFill>
                  <a:srgbClr val="000000"/>
                </a:solidFill>
                <a:latin typeface="Arial"/>
                <a:ea typeface="Arial"/>
                <a:cs typeface="Arial"/>
              </a:defRPr>
            </a:pPr>
            <a:r>
              <a:rPr sz="1800" b="0">
                <a:solidFill>
                  <a:srgbClr val="000000"/>
                </a:solidFill>
                <a:latin typeface="Arial"/>
                <a:ea typeface="Arial"/>
                <a:cs typeface="Arial"/>
              </a:rPr>
              <a:t>Require a credible maturity plan before extending credit.</a:t>
            </a:r>
          </a:p>
        </p:txBody>
      </p:sp>
      <p:sp>
        <p:nvSpPr>
          <p:cNvPr id="6" name="scope">
            <a:extLst xmlns:a="http://schemas.openxmlformats.org/drawingml/2006/main">
              <a:ext uri="{FF2B5EF4-FFF2-40B4-BE49-F238E27FC236}">
                <a16:creationId xmlns:a16="http://schemas.microsoft.com/office/drawing/2014/main" id="{00089AFE-B79D-4ADE-B2E6-820C8B0A3FC6}"/>
              </a:ext>
            </a:extLst>
          </p:cNvPr>
          <p:cNvSpPr>
            <a:spLocks xmlns:a="http://schemas.openxmlformats.org/drawingml/2006/main" noGrp="1"/>
          </p:cNvSpPr>
          <p:nvPr/>
        </p:nvSpPr>
        <p:spPr>
          <a:xfrm xmlns:a="http://schemas.openxmlformats.org/drawingml/2006/main">
            <a:off x="609600" y="6067425"/>
            <a:ext cx="10287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26170"/>
                </a:solidFill>
                <a:latin typeface="Arial"/>
                <a:ea typeface="Arial"/>
                <a:cs typeface="Arial"/>
              </a:defRPr>
            </a:pPr>
            <a:r>
              <a:rPr sz="1350" b="0">
                <a:solidFill>
                  <a:srgbClr val="526170"/>
                </a:solidFill>
                <a:latin typeface="Arial"/>
                <a:ea typeface="Arial"/>
                <a:cs typeface="Arial"/>
              </a:rPr>
              <a:t>Independent analysis. No executed deal or historical fund holding is asserted.</a:t>
            </a:r>
          </a:p>
        </p:txBody>
      </p:sp>
    </p:spTree>
    <p:extLst>
      <p:ext uri="{BB962C8B-B14F-4D97-AF65-F5344CB8AC3E}">
        <p14:creationId xmlns:p14="http://schemas.microsoft.com/office/powerpoint/2010/main" val="7356471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Eshan Mukherjee</dc:creator>
  <lastModifiedBy>Eshan Mukherjee</lastModifiedBy>
  <dc:title>Presentation</dc:title>
  <dcterms:created xsi:type="dcterms:W3CDTF">2026-10-06T22:28:41.4180000Z</dcterms:created>
  <dcterms:modified xsi:type="dcterms:W3CDTF">2026-10-06T22:28:41.4180000Z</dcterms:modified>
</coreProperties>
</file>