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8" r:id="rId5"/>
    <p:sldId id="261" r:id="rId6"/>
    <p:sldId id="264" r:id="rId7"/>
    <p:sldId id="262" r:id="rId8"/>
    <p:sldId id="265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E0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97D05F-AE7A-BB1E-40DE-2ACB3C4282C9}" v="41" dt="2025-09-17T04:47:40.496"/>
    <p1510:client id="{26E432C2-B6DF-F9A0-FEC0-8A37EAE43798}" v="350" dt="2025-09-16T14:37:55.261"/>
    <p1510:client id="{52221E65-68C0-CA3C-4043-347A57AB7F3E}" v="1" dt="2025-09-17T04:51:11.484"/>
    <p1510:client id="{5B3677DE-2316-19EF-0D93-9B0A3E0EAF42}" v="39" dt="2025-09-17T04:56:17.237"/>
    <p1510:client id="{5B3C0A17-480C-6943-80F1-1DA23CFACB21}" v="4" dt="2025-09-17T02:31:35.423"/>
    <p1510:client id="{6D46B1C8-47C8-AABC-3171-7DE64E4C213A}" v="2" dt="2025-09-17T03:22:50.503"/>
    <p1510:client id="{7EAEE270-2690-C81E-026D-82EC02F3B80F}" v="1" dt="2025-09-17T04:49:57.935"/>
    <p1510:client id="{7F9B1878-834D-D4E1-448A-9C7444FAE05B}" v="965" dt="2025-09-17T03:11:14.112"/>
    <p1510:client id="{8439AAEA-48FF-FD1B-78ED-3985A94E1597}" v="504" dt="2025-09-17T04:38:35.797"/>
    <p1510:client id="{8BC4B677-EB25-CF99-65F0-EFA02268C86A}" v="6" dt="2025-09-16T15:23:20.647"/>
    <p1510:client id="{99D1F97D-DDB7-A94E-8B63-FB19FD39B000}" v="1" dt="2025-09-17T04:50:54.860"/>
    <p1510:client id="{B485B90F-3FA1-9A0F-1E72-8B212497BE6B}" v="919" dt="2025-09-17T05:00:05.636"/>
    <p1510:client id="{BD3A2AF7-951C-B3ED-4D72-4B1972FA84D9}" v="16" dt="2025-09-16T15:19:14.225"/>
    <p1510:client id="{DB96B76A-33D6-4579-A00F-6F68114914CA}" v="173" dt="2025-09-16T14:36:09.055"/>
    <p1510:client id="{F9D5BA57-B19E-DA53-21B3-47CFA332CFA1}" v="427" dt="2025-09-17T03:11:00.6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64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897C5-C078-41D3-94B4-DD40A01359FE}" type="datetimeFigureOut"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C1D53-5AC3-4FDC-BC0C-0921238D20A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17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02D94-947B-4222-8FB7-7E48675146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4686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219CE-AFD9-085E-A8B1-9C6386C9C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3CC0A7-D90D-2301-D9D6-7DDD7836D4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16AEA-55CE-C667-17B6-BC72EA1D3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C91B-82CC-471B-9044-4448E9159FD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4DDD4-2DE1-50E2-974E-7C96CDDDF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98C43-A068-60E6-D74E-73EB10713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F8C34-8781-46A9-A9F4-6EFB5CE86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3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D600F-904F-28F4-806A-05F6BAB8D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819AE-A8F7-4138-1A0B-2AFC917CC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8BC45-54DD-A752-920F-300C37282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C91B-82CC-471B-9044-4448E9159FD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A0083-BE3C-D544-FA56-F939EC62D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E63AF-8EA1-A8EF-19D8-1F9BBA25B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F8C34-8781-46A9-A9F4-6EFB5CE86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380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C8C9C-B3C7-D6C8-69FC-0367703E3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37A79-A0F9-A56E-2FBA-E473F8C78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4A8EE-3C68-1720-0FD8-AA9252D1E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C91B-82CC-471B-9044-4448E9159FD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59780-7B16-8C6E-E7A7-F3B6316F4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05DA5-40B1-D200-74DE-160461B6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F8C34-8781-46A9-A9F4-6EFB5CE86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38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D056-4ECE-7E0B-4A15-C520F1B51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53F6D-3B95-9E21-B959-D2A4F0B2C4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FE4F1A-E8D8-2204-36C8-9714385F8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4529CD-53EF-C1DD-55D7-691F617B0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C91B-82CC-471B-9044-4448E9159FD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ADAB46-8953-DE65-1AAC-1E7CF2704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59C7C6-1663-0C22-7903-E384CFAB1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F8C34-8781-46A9-A9F4-6EFB5CE86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67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E9869-9AB0-8637-6B4E-54296F3B8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CAB74-8D2E-AF78-379F-402ABB26F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A8B5D-64C7-DF32-1CA0-0AF11A071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D766C5-56A4-9223-2A65-454B257FD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20F6A3-763D-5B9A-E9D3-3DECFFEAAE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3B1F9C-404C-3DEF-4525-1C68CA25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C91B-82CC-471B-9044-4448E9159FD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A449CE-910D-4599-DCAC-CB0DE5AB1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D2BCE6-B377-0D6D-919F-C7E484763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F8C34-8781-46A9-A9F4-6EFB5CE86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94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66341-BEA2-C485-79DA-2B0A7A0B6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F7A87D-4AE2-182A-CBA4-5B4F0488D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C91B-82CC-471B-9044-4448E9159FD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176249-61D3-D333-1A13-14B2DC934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B85957-B4A0-5F2F-53D0-0C6DAF93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F8C34-8781-46A9-A9F4-6EFB5CE86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54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82632D-D4CC-B7B4-09DE-12F4849C3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C91B-82CC-471B-9044-4448E9159FD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846AC3-1480-89F2-E6AF-BAC27FF38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71D5A-B012-038C-1F58-7742C4FB0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F8C34-8781-46A9-A9F4-6EFB5CE86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09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BAD62-27EB-7FC1-2B3C-981EDB1BE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A6E97-CBF3-7A1B-3AEB-599EFA5E7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2483F-7E64-C81B-A9FE-F0D1CA9CC2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089A2-EA73-C32B-15B6-771F47511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C91B-82CC-471B-9044-4448E9159FD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550F56-61CC-2C44-843A-589944749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085B6-11D7-6827-E82B-3F5A49B2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F8C34-8781-46A9-A9F4-6EFB5CE86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91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12AB7-7D4C-C4A5-4702-A7999081A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5C1E30-36D4-6CA1-1AF7-718EAE33D2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4D80D-449B-322C-FD27-879CA29CB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7C0F99-E896-54F8-6130-77BC7F2C5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C91B-82CC-471B-9044-4448E9159FD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7BFE96-0CF7-DB7A-35D0-B83658AA5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3BE55-9FFA-1BB4-6AD4-B0DD2FE8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F8C34-8781-46A9-A9F4-6EFB5CE86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07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14E34-A16E-18C3-8787-CE46B749C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4D3307-CBC9-544F-215D-16E6A7C5E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19AC3-E1DF-9603-17D5-1D20AC6E7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C91B-82CC-471B-9044-4448E9159FD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B5E06-B8CE-8A26-8928-8FBFE16D0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171D6-A233-B118-CF24-6B25427A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F8C34-8781-46A9-A9F4-6EFB5CE86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28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FCDE73-FE20-64FE-D71C-9D3AEFD8C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3A9085-DBEF-666F-B06E-9E8BDA812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D686F-7334-403B-D4ED-CA9FF0A51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C91B-82CC-471B-9044-4448E9159FD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C46C7-F5EC-17C0-047D-361D4C71E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8CB34-8FFC-CE5F-913A-EF58EBCE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F8C34-8781-46A9-A9F4-6EFB5CE86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62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2864054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A83AC9-E374-0408-A08F-DE5AC2B71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65E6E-EE96-CAAF-6EC4-DAB7CBF5B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F8333-F588-25B9-E004-4DD17EFC23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20C91B-82CC-471B-9044-4448E9159FD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E4C3A-E144-4BAF-D8BF-D205A0E4B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9A194-E0A0-B5D2-9A56-0090BE3C5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CF8C34-8781-46A9-A9F4-6EFB5CE86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9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1_scrub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2" Type="http://schemas.openxmlformats.org/officeDocument/2006/relationships/image" Target="../media/image7_scrub.png"/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B5236-9500-2E49-4D2F-9A63B33E5C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28768"/>
            <a:ext cx="4565778" cy="95048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Team US and Canada</a:t>
            </a:r>
            <a:endParaRPr lang="en-US" sz="3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Go read this investigation into Cloud and Retail Business's sprawling empire of in-house  brands | The Verge">
            <a:extLst>
              <a:ext uri="{FF2B5EF4-FFF2-40B4-BE49-F238E27FC236}">
                <a16:creationId xmlns:a16="http://schemas.microsoft.com/office/drawing/2014/main" id="{A9D12CA5-B109-78CE-4FE9-2AFA41EEE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51" r="1" b="30735"/>
          <a:stretch>
            <a:fillRect/>
          </a:stretch>
        </p:blipFill>
        <p:spPr bwMode="auto">
          <a:xfrm>
            <a:off x="4555236" y="6"/>
            <a:ext cx="7636763" cy="276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fter a big update, businesses see dollar signs in Commerce Software Platform's app store">
            <a:extLst>
              <a:ext uri="{FF2B5EF4-FFF2-40B4-BE49-F238E27FC236}">
                <a16:creationId xmlns:a16="http://schemas.microsoft.com/office/drawing/2014/main" id="{C629EF25-ACA4-2C0B-D3CA-335354DAC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7" r="7044"/>
          <a:stretch>
            <a:fillRect/>
          </a:stretch>
        </p:blipFill>
        <p:spPr bwMode="auto">
          <a:xfrm>
            <a:off x="21461" y="2794733"/>
            <a:ext cx="4565779" cy="403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3FB76ECC-C221-77E7-96CB-8458435183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63552" y="3058160"/>
            <a:ext cx="6793168" cy="345615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b="1">
                <a:latin typeface="Aptos Display"/>
                <a:ea typeface="等线"/>
              </a:rPr>
              <a:t>What Happened This Week</a:t>
            </a:r>
          </a:p>
          <a:p>
            <a:r>
              <a:rPr lang="en-US" sz="2200" b="1">
                <a:latin typeface="Aptos Display"/>
                <a:ea typeface="等线"/>
              </a:rPr>
              <a:t>&amp;</a:t>
            </a:r>
          </a:p>
          <a:p>
            <a:r>
              <a:rPr lang="en-US" sz="2200" b="1">
                <a:latin typeface="Aptos Display"/>
                <a:ea typeface="等线"/>
              </a:rPr>
              <a:t>The Prediction on How Fed Rate Will Affect Our Stocks</a:t>
            </a:r>
          </a:p>
          <a:p>
            <a:pPr algn="l"/>
            <a:endParaRPr lang="en-US" sz="2200" b="1">
              <a:latin typeface="Aptos Display"/>
              <a:ea typeface="等线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B8E9E7D-2E84-51CF-85AD-69899193BC20}"/>
              </a:ext>
            </a:extLst>
          </p:cNvPr>
          <p:cNvSpPr txBox="1">
            <a:spLocks/>
          </p:cNvSpPr>
          <p:nvPr/>
        </p:nvSpPr>
        <p:spPr>
          <a:xfrm>
            <a:off x="1055715" y="4598059"/>
            <a:ext cx="5040285" cy="1542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45FDFB-44FE-4238-445D-8A2A0FF48934}"/>
              </a:ext>
            </a:extLst>
          </p:cNvPr>
          <p:cNvSpPr txBox="1"/>
          <p:nvPr/>
        </p:nvSpPr>
        <p:spPr>
          <a:xfrm>
            <a:off x="546226" y="1458306"/>
            <a:ext cx="3462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/>
              <a:t>, Eshan Mukherjee, , </a:t>
            </a:r>
            <a:r>
              <a:rPr lang="zh-CN" altLang="en-US" sz="2000"/>
              <a:t/>
            </a:r>
            <a:r>
              <a:rPr lang="en-US" altLang="zh-CN" sz="2000"/>
              <a:t/>
            </a:r>
            <a:r>
              <a:rPr lang="zh-CN" altLang="en-US" sz="2000"/>
              <a:t/>
            </a:r>
            <a:r>
              <a:rPr lang="en-US" altLang="zh-CN" sz="2000"/>
              <a:t/>
            </a:r>
            <a:r>
              <a:rPr lang="zh-CN" altLang="en-US" sz="2000"/>
              <a:t/>
            </a:r>
            <a:r>
              <a:rPr lang="en-US" altLang="zh-CN" sz="2000"/>
              <a:t/>
            </a:r>
            <a:r>
              <a:rPr lang="zh-CN" altLang="en-US" sz="2000"/>
              <a:t/>
            </a:r>
            <a:r>
              <a:rPr lang="en-US" altLang="zh-CN" sz="2000"/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222283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graph&#10;&#10;AI-generated content may be incorrect.">
            <a:extLst>
              <a:ext uri="{FF2B5EF4-FFF2-40B4-BE49-F238E27FC236}">
                <a16:creationId xmlns:a16="http://schemas.microsoft.com/office/drawing/2014/main" id="{F7C0678C-36F9-8D55-F10C-15D2933B5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8" y="3682003"/>
            <a:ext cx="6096002" cy="31578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3CA52D-D6F7-77A1-B28F-ABEA60C03565}"/>
              </a:ext>
            </a:extLst>
          </p:cNvPr>
          <p:cNvSpPr txBox="1"/>
          <p:nvPr/>
        </p:nvSpPr>
        <p:spPr>
          <a:xfrm>
            <a:off x="298107" y="3302581"/>
            <a:ext cx="329021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Cloud and Retail Business Revenue Sources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D7E40E-07EB-3EA5-F4BB-DFCD6A39D8F8}"/>
              </a:ext>
            </a:extLst>
          </p:cNvPr>
          <p:cNvSpPr txBox="1"/>
          <p:nvPr/>
        </p:nvSpPr>
        <p:spPr>
          <a:xfrm>
            <a:off x="7417496" y="3242153"/>
            <a:ext cx="45490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Commerce Software Platform Revenue Sources​</a:t>
            </a:r>
          </a:p>
        </p:txBody>
      </p:sp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A380D3D-76A9-C559-F471-5259E4EF56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67" t="10418" r="9502" b="40303"/>
          <a:stretch>
            <a:fillRect/>
          </a:stretch>
        </p:blipFill>
        <p:spPr>
          <a:xfrm>
            <a:off x="3043264" y="194904"/>
            <a:ext cx="8425114" cy="27147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C20CF2-D5DC-2834-FBF4-441470740D85}"/>
              </a:ext>
            </a:extLst>
          </p:cNvPr>
          <p:cNvSpPr txBox="1"/>
          <p:nvPr/>
        </p:nvSpPr>
        <p:spPr>
          <a:xfrm>
            <a:off x="152400" y="340291"/>
            <a:ext cx="423588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Aptos Display"/>
              </a:rPr>
              <a:t>Financials</a:t>
            </a:r>
          </a:p>
        </p:txBody>
      </p:sp>
      <p:pic>
        <p:nvPicPr>
          <p:cNvPr id="5" name="Picture 4" descr="A screenshot of a graph&#10;&#10;AI-generated content may be incorrect.">
            <a:extLst>
              <a:ext uri="{FF2B5EF4-FFF2-40B4-BE49-F238E27FC236}">
                <a16:creationId xmlns:a16="http://schemas.microsoft.com/office/drawing/2014/main" id="{558E1A48-0899-19AB-0B1C-C26DC6B15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439" y="3820982"/>
            <a:ext cx="6106439" cy="283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64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logo&#10;&#10;AI-generated content may be incorrect.">
            <a:extLst>
              <a:ext uri="{FF2B5EF4-FFF2-40B4-BE49-F238E27FC236}">
                <a16:creationId xmlns:a16="http://schemas.microsoft.com/office/drawing/2014/main" id="{924E9A7D-AD18-019D-532D-5F0DA5B614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173" r="-1" b="-1"/>
          <a:stretch>
            <a:fillRect/>
          </a:stretch>
        </p:blipFill>
        <p:spPr>
          <a:xfrm>
            <a:off x="3306519" y="1587"/>
            <a:ext cx="4846882" cy="6856413"/>
          </a:xfrm>
          <a:custGeom>
            <a:avLst/>
            <a:gdLst/>
            <a:ahLst/>
            <a:cxnLst/>
            <a:rect l="l" t="t" r="r" b="b"/>
            <a:pathLst>
              <a:path w="5110407" h="6856413">
                <a:moveTo>
                  <a:pt x="121782" y="0"/>
                </a:moveTo>
                <a:lnTo>
                  <a:pt x="4731440" y="0"/>
                </a:lnTo>
                <a:lnTo>
                  <a:pt x="4775629" y="179775"/>
                </a:lnTo>
                <a:cubicBezTo>
                  <a:pt x="5052916" y="1415453"/>
                  <a:pt x="5165791" y="2739148"/>
                  <a:pt x="5084710" y="4108260"/>
                </a:cubicBezTo>
                <a:cubicBezTo>
                  <a:pt x="5038379" y="4890611"/>
                  <a:pt x="4930907" y="5650759"/>
                  <a:pt x="4768709" y="6381464"/>
                </a:cubicBezTo>
                <a:lnTo>
                  <a:pt x="4653290" y="6856413"/>
                </a:lnTo>
                <a:lnTo>
                  <a:pt x="0" y="6856413"/>
                </a:lnTo>
                <a:lnTo>
                  <a:pt x="21062" y="6803488"/>
                </a:lnTo>
                <a:cubicBezTo>
                  <a:pt x="355644" y="5917239"/>
                  <a:pt x="573134" y="4914171"/>
                  <a:pt x="636462" y="3844830"/>
                </a:cubicBezTo>
                <a:cubicBezTo>
                  <a:pt x="713862" y="2537857"/>
                  <a:pt x="550895" y="1302013"/>
                  <a:pt x="203879" y="236924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86F28C-FE10-BBE3-4AD8-83F7992A1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679" y="-456141"/>
            <a:ext cx="3079506" cy="3073929"/>
          </a:xfrm>
        </p:spPr>
        <p:txBody>
          <a:bodyPr>
            <a:normAutofit/>
          </a:bodyPr>
          <a:lstStyle/>
          <a:p>
            <a:r>
              <a:rPr lang="en-US" sz="3600" dirty="0"/>
              <a:t>News and Future Outlooks</a:t>
            </a:r>
            <a:br>
              <a:rPr lang="en-US" sz="3600"/>
            </a:br>
            <a:endParaRPr lang="en-US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426D6-3593-BFF0-91AC-91466F62D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5758" y="1882774"/>
            <a:ext cx="3652308" cy="57197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latin typeface="Arial"/>
                <a:cs typeface="Arial"/>
              </a:rPr>
              <a:t>Cloud and Retail Business</a:t>
            </a:r>
            <a:endParaRPr lang="en-US" sz="14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latin typeface="Arial"/>
                <a:cs typeface="Arial"/>
              </a:rPr>
              <a:t>Cloud and Retail Business’s stock is a top pick at Investment Bank----more customers will like to invest in "Investment Bank Top Pick" </a:t>
            </a: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>
              <a:latin typeface="Arial"/>
              <a:cs typeface="Arial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400" b="1" dirty="0">
                <a:latin typeface="Arial"/>
                <a:cs typeface="Arial"/>
              </a:rPr>
              <a:t>Future Outlooks</a:t>
            </a:r>
            <a:endParaRPr lang="en-US" sz="14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r>
              <a:rPr lang="en-US" sz="1400" dirty="0">
                <a:latin typeface="Arial"/>
                <a:cs typeface="Arial"/>
              </a:rPr>
              <a:t>Cloud and Retail Business announces its fall hardware event----Could generate short-term investor optimism.</a:t>
            </a: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>
                <a:latin typeface="Arial"/>
                <a:cs typeface="Arial"/>
              </a:rPr>
              <a:t>Cloud and Retail Business in has launched its “Early Deals” ahead of the Great Indian Festival 2025, starting September 13. Prime members get exclusive early access from September 23----Cheapest Smart Phone and increase revenue</a:t>
            </a: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>
                <a:latin typeface="Arial"/>
                <a:cs typeface="Arial"/>
              </a:rPr>
              <a:t>Developing Consumer AR Glasses (“Jayhawk”)-----investors might think there will high RD costs and risks</a:t>
            </a:r>
            <a:endParaRPr lang="en-US" sz="1400" dirty="0"/>
          </a:p>
          <a:p>
            <a:pPr>
              <a:spcBef>
                <a:spcPts val="0"/>
              </a:spcBef>
            </a:pPr>
            <a:endParaRPr lang="en-US" sz="14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en-US" sz="1400" dirty="0">
              <a:latin typeface="Arial"/>
              <a:cs typeface="Arial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latin typeface="Arial"/>
              <a:cs typeface="Arial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4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en-US" sz="14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en-US" sz="14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en-US" sz="1400" dirty="0">
              <a:latin typeface="Arial"/>
              <a:cs typeface="Arial"/>
            </a:endParaRPr>
          </a:p>
          <a:p>
            <a:pPr>
              <a:spcBef>
                <a:spcPts val="0"/>
              </a:spcBef>
            </a:pPr>
            <a:endParaRPr lang="en-US" sz="1400" dirty="0">
              <a:latin typeface="Arial"/>
              <a:cs typeface="Arial"/>
            </a:endParaRPr>
          </a:p>
          <a:p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318E36-6FEC-35C6-4B32-FFE76F8D36C2}"/>
              </a:ext>
            </a:extLst>
          </p:cNvPr>
          <p:cNvSpPr txBox="1"/>
          <p:nvPr/>
        </p:nvSpPr>
        <p:spPr>
          <a:xfrm>
            <a:off x="131233" y="1877483"/>
            <a:ext cx="3642783" cy="4185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"/>
              <a:buChar char="•"/>
            </a:pPr>
            <a:endParaRPr lang="en-US" sz="1400" b="1" dirty="0">
              <a:latin typeface="Arial"/>
              <a:cs typeface="Arial"/>
            </a:endParaRPr>
          </a:p>
          <a:p>
            <a:r>
              <a:rPr lang="en-US" sz="1400" b="1" dirty="0">
                <a:latin typeface="Arial"/>
                <a:cs typeface="Arial"/>
              </a:rPr>
              <a:t>Commerce Software Platform​</a:t>
            </a:r>
          </a:p>
          <a:p>
            <a:pPr marL="171450" indent="-171450">
              <a:buFont typeface=""/>
              <a:buChar char="•"/>
            </a:pPr>
            <a:r>
              <a:rPr lang="en-US" sz="1400" dirty="0">
                <a:latin typeface="Arial"/>
                <a:cs typeface="Arial"/>
              </a:rPr>
              <a:t>strategic alliance with ESW --&gt;Increased stock </a:t>
            </a:r>
            <a:r>
              <a:rPr lang="en-US" sz="1400" dirty="0" err="1">
                <a:latin typeface="Arial"/>
                <a:cs typeface="Arial"/>
              </a:rPr>
              <a:t>priceby</a:t>
            </a:r>
            <a:r>
              <a:rPr lang="en-US" sz="1400" dirty="0">
                <a:latin typeface="Arial"/>
                <a:cs typeface="Arial"/>
              </a:rPr>
              <a:t>  +3%. ​</a:t>
            </a:r>
          </a:p>
          <a:p>
            <a:pPr marL="171450" indent="-171450">
              <a:buFont typeface=""/>
              <a:buChar char="•"/>
            </a:pPr>
            <a:r>
              <a:rPr lang="en-US" sz="1400" dirty="0">
                <a:latin typeface="Arial"/>
                <a:cs typeface="Arial"/>
              </a:rPr>
              <a:t>Tech stocks surged due to hopes of Fed cuts whichboosted Commerce Software Platform stock by approximately 3.8% a fewweeks ago. ​</a:t>
            </a:r>
            <a:r>
              <a:rPr lang="en-US" sz="1400" dirty="0" err="1">
                <a:latin typeface="Arial"/>
                <a:cs typeface="Arial"/>
              </a:rPr>
              <a:t/>
            </a:r>
            <a:r>
              <a:rPr lang="en-US" sz="1400" dirty="0">
                <a:latin typeface="Arial"/>
                <a:cs typeface="Arial"/>
              </a:rPr>
              <a:t/>
            </a:r>
            <a:r>
              <a:rPr lang="en-US" sz="1400" dirty="0" err="1">
                <a:latin typeface="Arial"/>
                <a:cs typeface="Arial"/>
              </a:rPr>
              <a:t/>
            </a:r>
            <a:r>
              <a:rPr lang="en-US" sz="1400" dirty="0">
                <a:latin typeface="Arial"/>
                <a:cs typeface="Arial"/>
              </a:rPr>
              <a:t/>
            </a:r>
          </a:p>
          <a:p>
            <a:pPr marL="171450" indent="-171450">
              <a:buFont typeface=""/>
              <a:buChar char="•"/>
            </a:pPr>
            <a:endParaRPr lang="en-US" sz="1400" dirty="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cs typeface="Arial"/>
              </a:rPr>
              <a:t> </a:t>
            </a:r>
            <a:r>
              <a:rPr lang="en-US" sz="1400" b="1" dirty="0">
                <a:latin typeface="Arial"/>
                <a:cs typeface="Arial"/>
              </a:rPr>
              <a:t>Future Outlooks</a:t>
            </a:r>
            <a:r>
              <a:rPr lang="en-US" sz="1400" dirty="0">
                <a:latin typeface="Arial"/>
                <a:cs typeface="Arial"/>
              </a:rPr>
              <a:t>​</a:t>
            </a:r>
          </a:p>
          <a:p>
            <a:pPr marL="285750" indent="-285750">
              <a:buFont typeface=""/>
              <a:buChar char="•"/>
            </a:pPr>
            <a:r>
              <a:rPr lang="en-US" sz="1400" dirty="0">
                <a:latin typeface="Arial"/>
                <a:cs typeface="Arial"/>
              </a:rPr>
              <a:t>Any update on its Commerce Software Platform FulfillmentNetwork integration (post-Cloud and Retail Business Buywith Primepartnership last year)could be market-moving ifannounced​</a:t>
            </a:r>
            <a:r>
              <a:rPr lang="en-US" sz="1400" err="1">
                <a:latin typeface="Arial"/>
                <a:cs typeface="Arial"/>
              </a:rPr>
              <a:t/>
            </a:r>
            <a:r>
              <a:rPr lang="en-US" sz="1400" dirty="0">
                <a:latin typeface="Arial"/>
                <a:cs typeface="Arial"/>
              </a:rPr>
              <a:t/>
            </a:r>
            <a:r>
              <a:rPr lang="en-US" sz="1400" err="1">
                <a:latin typeface="Arial"/>
                <a:cs typeface="Arial"/>
              </a:rPr>
              <a:t/>
            </a:r>
            <a:r>
              <a:rPr lang="en-US" sz="1400" dirty="0">
                <a:latin typeface="Arial"/>
                <a:cs typeface="Arial"/>
              </a:rPr>
              <a:t/>
            </a:r>
            <a:r>
              <a:rPr lang="en-US" sz="1400" err="1">
                <a:latin typeface="Arial"/>
                <a:cs typeface="Arial"/>
              </a:rPr>
              <a:t/>
            </a:r>
            <a:r>
              <a:rPr lang="en-US" sz="1400" dirty="0">
                <a:latin typeface="Arial"/>
                <a:cs typeface="Arial"/>
              </a:rPr>
              <a:t/>
            </a:r>
            <a:r>
              <a:rPr lang="en-US" sz="1400" err="1">
                <a:latin typeface="Arial"/>
                <a:cs typeface="Arial"/>
              </a:rPr>
              <a:t/>
            </a:r>
            <a:r>
              <a:rPr lang="en-US" sz="1400" dirty="0">
                <a:latin typeface="Arial"/>
                <a:cs typeface="Arial"/>
              </a:rPr>
              <a:t/>
            </a:r>
          </a:p>
          <a:p>
            <a:pPr marL="285750" indent="-285750">
              <a:buFont typeface=""/>
              <a:buChar char="•"/>
            </a:pPr>
            <a:r>
              <a:rPr lang="en-US" sz="1400" dirty="0">
                <a:latin typeface="Arial"/>
                <a:cs typeface="Arial"/>
              </a:rPr>
              <a:t>U.S. jobs data (early Oct) </a:t>
            </a:r>
            <a:r>
              <a:rPr lang="en-US" sz="1400" err="1">
                <a:latin typeface="Arial"/>
                <a:cs typeface="Arial"/>
              </a:rPr>
              <a:t>andconsumer</a:t>
            </a:r>
            <a:r>
              <a:rPr lang="en-US" sz="1400" dirty="0">
                <a:latin typeface="Arial"/>
                <a:cs typeface="Arial"/>
              </a:rPr>
              <a:t> confidence influence </a:t>
            </a:r>
            <a:r>
              <a:rPr lang="en-US" sz="1400" err="1">
                <a:latin typeface="Arial"/>
                <a:cs typeface="Arial"/>
              </a:rPr>
              <a:t>rateexpectations</a:t>
            </a:r>
            <a:r>
              <a:rPr lang="en-US" sz="1400" dirty="0">
                <a:latin typeface="Arial"/>
                <a:cs typeface="Arial"/>
              </a:rPr>
              <a:t> and retail health any move in </a:t>
            </a:r>
            <a:r>
              <a:rPr lang="en-US" sz="1400" err="1">
                <a:latin typeface="Arial"/>
                <a:cs typeface="Arial"/>
              </a:rPr>
              <a:t>theBank</a:t>
            </a:r>
            <a:r>
              <a:rPr lang="en-US" sz="1400" dirty="0">
                <a:latin typeface="Arial"/>
                <a:cs typeface="Arial"/>
              </a:rPr>
              <a:t> of Canada’s policy can affect </a:t>
            </a:r>
            <a:r>
              <a:rPr lang="en-US" sz="1400" err="1">
                <a:latin typeface="Arial"/>
                <a:cs typeface="Arial"/>
              </a:rPr>
              <a:t>investorsentiment</a:t>
            </a:r>
            <a:r>
              <a:rPr lang="en-US" sz="1400" dirty="0"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8922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FDE8DB-956A-3317-AA59-8BAD7792B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Price Chart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DD4035-50BD-B74A-E801-DBAA6DDBF678}"/>
              </a:ext>
            </a:extLst>
          </p:cNvPr>
          <p:cNvSpPr txBox="1"/>
          <p:nvPr/>
        </p:nvSpPr>
        <p:spPr>
          <a:xfrm>
            <a:off x="645066" y="2031101"/>
            <a:ext cx="4282984" cy="351194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Figure: Cloud and Retail Business (AMZN) and Commerce Software Platform (SHOP) stock prices vs. S&amp;P 500 index, normalizedto 100 on Sep 2, 2025. Over this period, Commerce Software Platform (+~6%) led gains, Cloud and Retail Business rose ~4%,and the S&amp;P 500 gained ~3%.​</a:t>
            </a:r>
            <a:r>
              <a:rPr lang="en-US" dirty="0" err="1"/>
              <a:t/>
            </a:r>
            <a:r>
              <a:rPr lang="en-US" dirty="0"/>
              <a:t/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B393AF1-5622-9DBD-6551-2B133D4319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171" t="-126" r="4252" b="17647"/>
          <a:stretch>
            <a:fillRect/>
          </a:stretch>
        </p:blipFill>
        <p:spPr>
          <a:xfrm>
            <a:off x="5941976" y="2026950"/>
            <a:ext cx="5700214" cy="29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086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F4CD5-A300-7D46-398B-8D18407D5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14" y="374796"/>
            <a:ext cx="5243114" cy="1463040"/>
          </a:xfrm>
        </p:spPr>
        <p:txBody>
          <a:bodyPr vert="horz" lIns="91440" tIns="45720" rIns="91440" bIns="45720" rtlCol="0" anchor="ctr">
            <a:noAutofit/>
          </a:bodyPr>
          <a:lstStyle/>
          <a:p>
            <a:br>
              <a:rPr lang="en-US" sz="3200" b="1" i="1">
                <a:ea typeface="+mj-lt"/>
                <a:cs typeface="+mj-lt"/>
              </a:rPr>
            </a:br>
            <a:r>
              <a:rPr lang="en-US" sz="3200" b="1" i="1">
                <a:ea typeface="+mj-lt"/>
                <a:cs typeface="+mj-lt"/>
              </a:rPr>
              <a:t>Weighted Scenario Analysis and </a:t>
            </a:r>
            <a:r>
              <a:rPr lang="en-US" sz="3200">
                <a:ea typeface="+mj-lt"/>
                <a:cs typeface="+mj-lt"/>
              </a:rPr>
              <a:t>stock price change</a:t>
            </a:r>
          </a:p>
          <a:p>
            <a:endParaRPr lang="en-US" sz="4800"/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1B33EC0B-61F5-CAA6-E099-33D3D344B781}"/>
              </a:ext>
            </a:extLst>
          </p:cNvPr>
          <p:cNvSpPr txBox="1"/>
          <p:nvPr/>
        </p:nvSpPr>
        <p:spPr>
          <a:xfrm>
            <a:off x="144542" y="1710528"/>
            <a:ext cx="7578674" cy="185634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ea typeface="+mn-lt"/>
                <a:cs typeface="+mn-lt"/>
              </a:rPr>
              <a:t>Method on how </a:t>
            </a:r>
            <a:r>
              <a:rPr lang="en-US" sz="1600" b="1" err="1">
                <a:solidFill>
                  <a:srgbClr val="000000"/>
                </a:solidFill>
                <a:ea typeface="+mn-lt"/>
                <a:cs typeface="+mn-lt"/>
              </a:rPr>
              <a:t>FedWatch</a:t>
            </a:r>
            <a:r>
              <a:rPr lang="en-US" sz="1600" b="1" dirty="0">
                <a:solidFill>
                  <a:srgbClr val="000000"/>
                </a:solidFill>
                <a:ea typeface="+mn-lt"/>
                <a:cs typeface="+mn-lt"/>
              </a:rPr>
              <a:t> derives %s:</a:t>
            </a:r>
            <a:r>
              <a:rPr lang="en-US" sz="1600" dirty="0">
                <a:solidFill>
                  <a:srgbClr val="000000"/>
                </a:solidFill>
                <a:ea typeface="+mn-lt"/>
                <a:cs typeface="+mn-lt"/>
              </a:rPr>
              <a:t> 30-Day Fed Funds (ZQ) futures price the average effective rate for the month → mapped into probabilities for each 25-bp target range → those %s are used as scenario weights.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endParaRPr lang="en-US" sz="1600" dirty="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ea typeface="+mn-lt"/>
                <a:cs typeface="+mn-lt"/>
              </a:rPr>
              <a:t>Why this matters: The 26 bps single number collapses policy uncertainty into a priced input you can plug into valuation, risk, and position-sizing for Commerce Software Platform (SHOP) and Cloud and Retail Business (AMZN).</a:t>
            </a:r>
            <a:r>
              <a:rPr lang="en-US" sz="1600" dirty="0">
                <a:solidFill>
                  <a:srgbClr val="000000"/>
                </a:solidFill>
                <a:ea typeface="+mn-lt"/>
                <a:cs typeface="+mn-lt"/>
              </a:rPr>
              <a:t/>
            </a:r>
            <a:endParaRPr lang="en-US" sz="1600" dirty="0">
              <a:ea typeface="+mn-lt"/>
              <a:cs typeface="+mn-lt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907890E2-07C2-BAC2-6123-816059124FF9}"/>
              </a:ext>
            </a:extLst>
          </p:cNvPr>
          <p:cNvSpPr txBox="1"/>
          <p:nvPr/>
        </p:nvSpPr>
        <p:spPr>
          <a:xfrm>
            <a:off x="5254110" y="1306942"/>
            <a:ext cx="678479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u="sng">
                <a:solidFill>
                  <a:srgbClr val="1155CC"/>
                </a:solidFill>
                <a:latin typeface="Arial"/>
              </a:rPr>
              <a:t>(</a:t>
            </a:r>
            <a:r>
              <a:rPr lang="en-US" sz="1200" b="1">
                <a:solidFill>
                  <a:srgbClr val="1155CC"/>
                </a:solidFill>
              </a:rPr>
              <a:t>Probabilities from CME </a:t>
            </a:r>
            <a:r>
              <a:rPr lang="en-US" sz="1200" b="1" err="1">
                <a:solidFill>
                  <a:srgbClr val="1155CC"/>
                </a:solidFill>
              </a:rPr>
              <a:t>FedWatch</a:t>
            </a:r>
            <a:r>
              <a:rPr lang="en-US" sz="1200" b="1">
                <a:solidFill>
                  <a:srgbClr val="1155CC"/>
                </a:solidFill>
              </a:rPr>
              <a:t>; snapshot time-stamped; intraday updates may change.)</a:t>
            </a:r>
            <a:r>
              <a:rPr lang="en-US" sz="1200" b="1"/>
              <a:t>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60C382-DD5B-61D5-C6CF-0970B8F120A1}"/>
              </a:ext>
            </a:extLst>
          </p:cNvPr>
          <p:cNvSpPr txBox="1"/>
          <p:nvPr/>
        </p:nvSpPr>
        <p:spPr>
          <a:xfrm>
            <a:off x="5650024" y="431260"/>
            <a:ext cx="8005752" cy="8771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 dirty="0"/>
              <a:t>Weighted Scenario Analysis:</a:t>
            </a:r>
            <a:endParaRPr lang="en-US" dirty="0"/>
          </a:p>
          <a:p>
            <a:r>
              <a:rPr lang="en-US" sz="1700" dirty="0">
                <a:ea typeface="+mn-lt"/>
                <a:cs typeface="+mn-lt"/>
              </a:rPr>
              <a:t>Expected Rate Move</a:t>
            </a:r>
            <a:r>
              <a:rPr lang="en-US" sz="1700" dirty="0"/>
              <a:t> = (0*0)+(96.1%*25) + (3.9%*50) = 26%</a:t>
            </a:r>
            <a:endParaRPr lang="en-US" dirty="0">
              <a:ea typeface="+mn-lt"/>
              <a:cs typeface="+mn-lt"/>
            </a:endParaRPr>
          </a:p>
          <a:p>
            <a:r>
              <a:rPr lang="en-US" sz="1700" dirty="0">
                <a:ea typeface="+mn-lt"/>
                <a:cs typeface="+mn-lt"/>
              </a:rPr>
              <a:t>So markets are effectively pricing in an </a:t>
            </a:r>
            <a:r>
              <a:rPr lang="en-US" sz="1700" b="1" dirty="0">
                <a:ea typeface="+mn-lt"/>
                <a:cs typeface="+mn-lt"/>
              </a:rPr>
              <a:t>expected 26 bps cut</a:t>
            </a:r>
            <a:r>
              <a:rPr lang="en-US" sz="1700" dirty="0">
                <a:ea typeface="+mn-lt"/>
                <a:cs typeface="+mn-lt"/>
              </a:rPr>
              <a:t>.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87BCAAC-066A-D1CE-E526-C784A9991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502421"/>
              </p:ext>
            </p:extLst>
          </p:nvPr>
        </p:nvGraphicFramePr>
        <p:xfrm>
          <a:off x="7835599" y="1836901"/>
          <a:ext cx="3630104" cy="1371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15052">
                  <a:extLst>
                    <a:ext uri="{9D8B030D-6E8A-4147-A177-3AD203B41FA5}">
                      <a16:colId xmlns:a16="http://schemas.microsoft.com/office/drawing/2014/main" val="2031701009"/>
                    </a:ext>
                  </a:extLst>
                </a:gridCol>
                <a:gridCol w="1815052">
                  <a:extLst>
                    <a:ext uri="{9D8B030D-6E8A-4147-A177-3AD203B41FA5}">
                      <a16:colId xmlns:a16="http://schemas.microsoft.com/office/drawing/2014/main" val="2521118928"/>
                    </a:ext>
                  </a:extLst>
                </a:gridCol>
              </a:tblGrid>
              <a:tr h="35054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375-400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3.9%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447194"/>
                  </a:ext>
                </a:extLst>
              </a:tr>
              <a:tr h="35054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400-425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96.1%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642783"/>
                  </a:ext>
                </a:extLst>
              </a:tr>
              <a:tr h="35054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effectLst/>
                        </a:rPr>
                        <a:t>425-450 (Current)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A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effectLst/>
                        </a:rPr>
                        <a:t>0.0%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A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824714"/>
                  </a:ext>
                </a:extLst>
              </a:tr>
            </a:tbl>
          </a:graphicData>
        </a:graphic>
      </p:graphicFrame>
      <p:pic>
        <p:nvPicPr>
          <p:cNvPr id="30" name="Picture 29" descr="A screenshot of a graph&#10;&#10;AI-generated content may be incorrect.">
            <a:extLst>
              <a:ext uri="{FF2B5EF4-FFF2-40B4-BE49-F238E27FC236}">
                <a16:creationId xmlns:a16="http://schemas.microsoft.com/office/drawing/2014/main" id="{C2C66BB8-F02A-9763-57C7-51406BFD5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965" y="3626154"/>
            <a:ext cx="9588153" cy="300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14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1D4D31DA-990E-9580-4660-F1B016F8B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251057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Impact of Fed Rate Cut Scenarios on Commerce Software Platform and Cloud and Retail Business – Operational &amp; Financial Metrics</a:t>
            </a:r>
          </a:p>
        </p:txBody>
      </p:sp>
      <p:sp>
        <p:nvSpPr>
          <p:cNvPr id="47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6DC1153-745B-E98A-6E47-AD889E850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266" y="3545731"/>
            <a:ext cx="11548872" cy="3031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18109F-FD99-07B2-C3D7-A421126641CD}"/>
              </a:ext>
            </a:extLst>
          </p:cNvPr>
          <p:cNvSpPr txBox="1"/>
          <p:nvPr/>
        </p:nvSpPr>
        <p:spPr>
          <a:xfrm>
            <a:off x="319266" y="2505670"/>
            <a:ext cx="116999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🔴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Light red = negative / restrictive outcomes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(higher costs, slower growth, cautious outlook).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🟠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Yellow/Orange: Neutral or moderate outcomes.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🟢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Light green = positive outcomes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(lower costs, stronger demand, improved margins).</a:t>
            </a:r>
          </a:p>
        </p:txBody>
      </p:sp>
    </p:spTree>
    <p:extLst>
      <p:ext uri="{BB962C8B-B14F-4D97-AF65-F5344CB8AC3E}">
        <p14:creationId xmlns:p14="http://schemas.microsoft.com/office/powerpoint/2010/main" val="3785556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747B89D24B344BB7834EC3930228EA" ma:contentTypeVersion="5" ma:contentTypeDescription="Create a new document." ma:contentTypeScope="" ma:versionID="2ab5d012f3c53fe92117a8fa86ff9e4b">
  <xsd:schema xmlns:xsd="http://www.w3.org/2001/XMLSchema" xmlns:xs="http://www.w3.org/2001/XMLSchema" xmlns:p="http://schemas.microsoft.com/office/2006/metadata/properties" xmlns:ns3="e0eec8f4-9985-4270-b436-07bd48a32b5f" targetNamespace="http://schemas.microsoft.com/office/2006/metadata/properties" ma:root="true" ma:fieldsID="105a9eebac317dab02da9857abd489cf" ns3:_="">
    <xsd:import namespace="e0eec8f4-9985-4270-b436-07bd48a32b5f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ec8f4-9985-4270-b436-07bd48a32b5f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Eshan Mukherjee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Eshan Mukherjee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Eshan Mukherjee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Eshan Mukherjee" ma:hidden="true" ma:internalName="MediaServiceSearchProperties" ma:readOnly="true">
      <xsd:simpleType>
        <xsd:restriction base="dms:Note"/>
      </xsd:simpleType>
    </xsd:element>
    <xsd:element name="_activity" ma:index="12" nillable="true" ma:displayName="Eshan Mukherjee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Eshan Mukherjee"/>
        <xsd:element ref="dc:title" minOccurs="0" maxOccurs="1" ma:index="4" ma:displayName="Eshan Mukherje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0eec8f4-9985-4270-b436-07bd48a32b5f" xsi:nil="true"/>
  </documentManagement>
</p:properties>
</file>

<file path=customXml/itemProps1.xml><?xml version="1.0" encoding="utf-8"?>
<ds:datastoreItem xmlns:ds="http://schemas.openxmlformats.org/officeDocument/2006/customXml" ds:itemID="{A57C5E00-AF20-453A-8042-98D3A0B644A3}">
  <ds:schemaRefs>
    <ds:schemaRef ds:uri="e0eec8f4-9985-4270-b436-07bd48a32b5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894A93D-8CA4-4776-AC28-2029E570AA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2D96EC-B50B-4344-AC92-4DF148772763}">
  <ds:schemaRefs>
    <ds:schemaRef ds:uri="e0eec8f4-9985-4270-b436-07bd48a32b5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492</Words>
  <Application>Office</Application>
  <PresentationFormat>Widescreen</PresentationFormat>
  <Paragraphs>51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 Theme</vt:lpstr>
      <vt:lpstr>Team US and Canada</vt:lpstr>
      <vt:lpstr>PowerPoint Presentation</vt:lpstr>
      <vt:lpstr>News and Future Outlooks </vt:lpstr>
      <vt:lpstr>Price Chart</vt:lpstr>
      <vt:lpstr> Weighted Scenario Analysis and stock price change </vt:lpstr>
      <vt:lpstr>Impact of Fed Rate Cut Scenarios on Shopify and Cloud and Retail Business – Operational &amp; Financial Metrics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US and Canada</dc:title>
  <dc:creator>Eshan Mukherjee</dc:creator>
  <cp:lastModifiedBy>Eshan Mukherjee</cp:lastModifiedBy>
  <cp:revision>617</cp:revision>
  <dcterms:created xsi:type="dcterms:W3CDTF">2025-09-15T20:05:48Z</dcterms:created>
  <dcterms:modified xsi:type="dcterms:W3CDTF">2026-10-01T10:32:01Z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0x010100D1747B89D24B344BB7834EC3930228EA</vt:lpwstr>
  </property>
</Properties>
</file>